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256" r:id="rId2"/>
    <p:sldId id="287" r:id="rId3"/>
    <p:sldId id="298" r:id="rId4"/>
    <p:sldId id="300" r:id="rId5"/>
    <p:sldId id="299" r:id="rId6"/>
    <p:sldId id="258" r:id="rId7"/>
    <p:sldId id="302" r:id="rId8"/>
    <p:sldId id="259" r:id="rId9"/>
    <p:sldId id="261" r:id="rId10"/>
    <p:sldId id="262" r:id="rId11"/>
    <p:sldId id="263" r:id="rId12"/>
    <p:sldId id="265" r:id="rId13"/>
    <p:sldId id="264" r:id="rId14"/>
    <p:sldId id="301" r:id="rId15"/>
    <p:sldId id="266" r:id="rId16"/>
    <p:sldId id="288" r:id="rId17"/>
    <p:sldId id="257" r:id="rId18"/>
    <p:sldId id="289" r:id="rId19"/>
    <p:sldId id="279" r:id="rId20"/>
    <p:sldId id="290" r:id="rId21"/>
    <p:sldId id="291" r:id="rId22"/>
    <p:sldId id="292" r:id="rId23"/>
    <p:sldId id="293" r:id="rId24"/>
    <p:sldId id="294" r:id="rId25"/>
    <p:sldId id="295" r:id="rId26"/>
    <p:sldId id="296" r:id="rId27"/>
    <p:sldId id="297" r:id="rId28"/>
    <p:sldId id="267" r:id="rId29"/>
    <p:sldId id="268" r:id="rId30"/>
    <p:sldId id="269" r:id="rId31"/>
    <p:sldId id="270" r:id="rId32"/>
    <p:sldId id="271" r:id="rId33"/>
    <p:sldId id="273" r:id="rId34"/>
    <p:sldId id="274" r:id="rId35"/>
    <p:sldId id="275" r:id="rId36"/>
    <p:sldId id="286" r:id="rId37"/>
    <p:sldId id="285" r:id="rId38"/>
    <p:sldId id="260" r:id="rId39"/>
    <p:sldId id="278" r:id="rId40"/>
  </p:sldIdLst>
  <p:sldSz cx="18288000" cy="10287000"/>
  <p:notesSz cx="6858000" cy="9144000"/>
  <p:embeddedFontLst>
    <p:embeddedFont>
      <p:font typeface="Arial Black" panose="020B0A04020102020204" pitchFamily="34" charset="0"/>
      <p:bold r:id="rId42"/>
    </p:embeddedFont>
    <p:embeddedFont>
      <p:font typeface="DM Sans" pitchFamily="2" charset="0"/>
      <p:regular r:id="rId43"/>
      <p:bold r:id="rId44"/>
      <p:italic r:id="rId45"/>
      <p:boldItalic r:id="rId46"/>
    </p:embeddedFont>
    <p:embeddedFont>
      <p:font typeface="DM Sans Bold" charset="0"/>
      <p:regular r:id="rId47"/>
    </p:embeddedFont>
    <p:embeddedFont>
      <p:font typeface="League Spartan" panose="020B0604020202020204" charset="0"/>
      <p:regular r:id="rId48"/>
    </p:embeddedFont>
    <p:embeddedFont>
      <p:font typeface="Lucida Sans" panose="020B0602030504020204" pitchFamily="34" charset="0"/>
      <p:regular r:id="rId49"/>
      <p:bold r:id="rId50"/>
      <p:italic r:id="rId51"/>
      <p:boldItalic r:id="rId52"/>
    </p:embeddedFont>
    <p:embeddedFont>
      <p:font typeface="Verdana" panose="020B060403050404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F92F2-85AA-49FD-B6A1-5FA13DE8150A}" v="1911" dt="2024-11-06T18:34:37.963"/>
    <p1510:client id="{9C2D37D0-E259-8381-0322-8919E7644326}" v="20" dt="2024-11-05T20:09:17.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11"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715D3-275B-40A1-AEA4-8AE053FD7EC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251EDCC-2949-49C1-936A-5445E04B0568}">
      <dgm:prSet/>
      <dgm:spPr/>
      <dgm:t>
        <a:bodyPr/>
        <a:lstStyle/>
        <a:p>
          <a:pPr>
            <a:lnSpc>
              <a:spcPct val="100000"/>
            </a:lnSpc>
          </a:pPr>
          <a:r>
            <a:rPr lang="en-US"/>
            <a:t>Name, Contact Information and Location</a:t>
          </a:r>
        </a:p>
      </dgm:t>
    </dgm:pt>
    <dgm:pt modelId="{3477ADD5-D7A8-44DC-BF69-95A692D5D43D}" type="parTrans" cxnId="{0B99954E-A0B5-4C94-B783-600D4AE639DF}">
      <dgm:prSet/>
      <dgm:spPr/>
      <dgm:t>
        <a:bodyPr/>
        <a:lstStyle/>
        <a:p>
          <a:endParaRPr lang="en-US"/>
        </a:p>
      </dgm:t>
    </dgm:pt>
    <dgm:pt modelId="{67106746-741B-433E-BA7F-219132B425C4}" type="sibTrans" cxnId="{0B99954E-A0B5-4C94-B783-600D4AE639DF}">
      <dgm:prSet/>
      <dgm:spPr/>
      <dgm:t>
        <a:bodyPr/>
        <a:lstStyle/>
        <a:p>
          <a:endParaRPr lang="en-US"/>
        </a:p>
      </dgm:t>
    </dgm:pt>
    <dgm:pt modelId="{C3A474B7-E5D5-4A23-811E-48EDF35AA101}">
      <dgm:prSet/>
      <dgm:spPr/>
      <dgm:t>
        <a:bodyPr/>
        <a:lstStyle/>
        <a:p>
          <a:pPr>
            <a:lnSpc>
              <a:spcPct val="100000"/>
            </a:lnSpc>
          </a:pPr>
          <a:r>
            <a:rPr lang="en-US"/>
            <a:t>Name should appear at the top of the page in a large font. Include first and last name as well as your preferred name if applicable</a:t>
          </a:r>
        </a:p>
      </dgm:t>
    </dgm:pt>
    <dgm:pt modelId="{7AF77CC2-FD84-4130-B288-27622E56F19C}" type="parTrans" cxnId="{05A10CCF-D702-4DE3-B749-5D54B28E8FBC}">
      <dgm:prSet/>
      <dgm:spPr/>
      <dgm:t>
        <a:bodyPr/>
        <a:lstStyle/>
        <a:p>
          <a:endParaRPr lang="en-US"/>
        </a:p>
      </dgm:t>
    </dgm:pt>
    <dgm:pt modelId="{FF92CC80-C455-40C6-8756-6A0ACC403238}" type="sibTrans" cxnId="{05A10CCF-D702-4DE3-B749-5D54B28E8FBC}">
      <dgm:prSet/>
      <dgm:spPr/>
      <dgm:t>
        <a:bodyPr/>
        <a:lstStyle/>
        <a:p>
          <a:endParaRPr lang="en-US"/>
        </a:p>
      </dgm:t>
    </dgm:pt>
    <dgm:pt modelId="{26A60D87-E1E1-43A6-ADF2-7C63C60880C2}">
      <dgm:prSet/>
      <dgm:spPr/>
      <dgm:t>
        <a:bodyPr/>
        <a:lstStyle/>
        <a:p>
          <a:pPr>
            <a:lnSpc>
              <a:spcPct val="100000"/>
            </a:lnSpc>
          </a:pPr>
          <a:r>
            <a:rPr lang="en-US"/>
            <a:t>Phone number should include dashes or dots to break numbers up and make it easier to read (123-456-7890 or 123.456.7890)</a:t>
          </a:r>
        </a:p>
      </dgm:t>
    </dgm:pt>
    <dgm:pt modelId="{E9FC99A8-68E8-4BC0-B2B1-9BFE5660A536}" type="parTrans" cxnId="{E73242AA-19AA-4A7E-9C32-FD22B00E0CDF}">
      <dgm:prSet/>
      <dgm:spPr/>
      <dgm:t>
        <a:bodyPr/>
        <a:lstStyle/>
        <a:p>
          <a:endParaRPr lang="en-US"/>
        </a:p>
      </dgm:t>
    </dgm:pt>
    <dgm:pt modelId="{DC17C23E-2534-414B-B833-C8EEFBE04B03}" type="sibTrans" cxnId="{E73242AA-19AA-4A7E-9C32-FD22B00E0CDF}">
      <dgm:prSet/>
      <dgm:spPr/>
      <dgm:t>
        <a:bodyPr/>
        <a:lstStyle/>
        <a:p>
          <a:endParaRPr lang="en-US"/>
        </a:p>
      </dgm:t>
    </dgm:pt>
    <dgm:pt modelId="{7D503921-85D2-418F-B94A-35DA4A9B6E59}">
      <dgm:prSet/>
      <dgm:spPr/>
      <dgm:t>
        <a:bodyPr/>
        <a:lstStyle/>
        <a:p>
          <a:pPr>
            <a:lnSpc>
              <a:spcPct val="100000"/>
            </a:lnSpc>
          </a:pPr>
          <a:r>
            <a:rPr lang="en-US"/>
            <a:t>Use a professional and active email address</a:t>
          </a:r>
        </a:p>
      </dgm:t>
    </dgm:pt>
    <dgm:pt modelId="{574237FD-BA4F-4CFC-9CCF-BC1CD9D96871}" type="parTrans" cxnId="{5374A5A8-DF94-49C4-A609-9E0FB8C4410C}">
      <dgm:prSet/>
      <dgm:spPr/>
      <dgm:t>
        <a:bodyPr/>
        <a:lstStyle/>
        <a:p>
          <a:endParaRPr lang="en-US"/>
        </a:p>
      </dgm:t>
    </dgm:pt>
    <dgm:pt modelId="{96503394-0EE5-4E29-8606-03CC111088C8}" type="sibTrans" cxnId="{5374A5A8-DF94-49C4-A609-9E0FB8C4410C}">
      <dgm:prSet/>
      <dgm:spPr/>
      <dgm:t>
        <a:bodyPr/>
        <a:lstStyle/>
        <a:p>
          <a:endParaRPr lang="en-US"/>
        </a:p>
      </dgm:t>
    </dgm:pt>
    <dgm:pt modelId="{36B08EAE-8093-4F94-9B4F-6570D989AABD}">
      <dgm:prSet/>
      <dgm:spPr/>
      <dgm:t>
        <a:bodyPr/>
        <a:lstStyle/>
        <a:p>
          <a:pPr>
            <a:lnSpc>
              <a:spcPct val="100000"/>
            </a:lnSpc>
          </a:pPr>
          <a:r>
            <a:rPr lang="en-US"/>
            <a:t>Include the city and state of your location, avoid listing your physical street address to avoid security risks and potential hiring biases</a:t>
          </a:r>
        </a:p>
      </dgm:t>
    </dgm:pt>
    <dgm:pt modelId="{28C56FEE-BF69-4B2B-8100-1CD2A26A4712}" type="parTrans" cxnId="{33DC4A40-6009-4DB3-8AA9-1BD6C5BA8CBC}">
      <dgm:prSet/>
      <dgm:spPr/>
      <dgm:t>
        <a:bodyPr/>
        <a:lstStyle/>
        <a:p>
          <a:endParaRPr lang="en-US"/>
        </a:p>
      </dgm:t>
    </dgm:pt>
    <dgm:pt modelId="{091EC694-2EB8-4167-9AD2-403D0CFA6F5F}" type="sibTrans" cxnId="{33DC4A40-6009-4DB3-8AA9-1BD6C5BA8CBC}">
      <dgm:prSet/>
      <dgm:spPr/>
      <dgm:t>
        <a:bodyPr/>
        <a:lstStyle/>
        <a:p>
          <a:endParaRPr lang="en-US"/>
        </a:p>
      </dgm:t>
    </dgm:pt>
    <dgm:pt modelId="{AF83D620-6019-43CB-B729-CE4C84072BE9}">
      <dgm:prSet/>
      <dgm:spPr/>
      <dgm:t>
        <a:bodyPr/>
        <a:lstStyle/>
        <a:p>
          <a:pPr>
            <a:lnSpc>
              <a:spcPct val="100000"/>
            </a:lnSpc>
          </a:pPr>
          <a:r>
            <a:rPr lang="en-US"/>
            <a:t>You can also use this section to list your LinkedIn URL or professional online portfolios/websites</a:t>
          </a:r>
        </a:p>
      </dgm:t>
    </dgm:pt>
    <dgm:pt modelId="{B642594E-B0D9-426C-9519-928B404BB10C}" type="parTrans" cxnId="{15D44333-32C2-49A4-8D64-6C888DC72C72}">
      <dgm:prSet/>
      <dgm:spPr/>
      <dgm:t>
        <a:bodyPr/>
        <a:lstStyle/>
        <a:p>
          <a:endParaRPr lang="en-US"/>
        </a:p>
      </dgm:t>
    </dgm:pt>
    <dgm:pt modelId="{45B37F28-98F4-49BC-B276-DA4C7E54C18C}" type="sibTrans" cxnId="{15D44333-32C2-49A4-8D64-6C888DC72C72}">
      <dgm:prSet/>
      <dgm:spPr/>
      <dgm:t>
        <a:bodyPr/>
        <a:lstStyle/>
        <a:p>
          <a:endParaRPr lang="en-US"/>
        </a:p>
      </dgm:t>
    </dgm:pt>
    <dgm:pt modelId="{DAEED206-A50A-4FA0-BECC-B3121BC775E1}">
      <dgm:prSet/>
      <dgm:spPr/>
      <dgm:t>
        <a:bodyPr/>
        <a:lstStyle/>
        <a:p>
          <a:pPr>
            <a:lnSpc>
              <a:spcPct val="100000"/>
            </a:lnSpc>
          </a:pPr>
          <a:r>
            <a:rPr lang="en-US"/>
            <a:t>When listing your LinkedIn URL, make sure your LinkedIn is up to date, active and positively represents your experience and skills. You can personalize your LinkedIn URL using these instructions</a:t>
          </a:r>
        </a:p>
      </dgm:t>
    </dgm:pt>
    <dgm:pt modelId="{F9569BFA-3BA4-43B7-BBE7-147E1D295A25}" type="parTrans" cxnId="{0B435D03-476D-47BD-A22B-9BC1EC98F3CC}">
      <dgm:prSet/>
      <dgm:spPr/>
      <dgm:t>
        <a:bodyPr/>
        <a:lstStyle/>
        <a:p>
          <a:endParaRPr lang="en-US"/>
        </a:p>
      </dgm:t>
    </dgm:pt>
    <dgm:pt modelId="{75766F60-DD3D-4512-B8CB-2D637C2D3BFA}" type="sibTrans" cxnId="{0B435D03-476D-47BD-A22B-9BC1EC98F3CC}">
      <dgm:prSet/>
      <dgm:spPr/>
      <dgm:t>
        <a:bodyPr/>
        <a:lstStyle/>
        <a:p>
          <a:endParaRPr lang="en-US"/>
        </a:p>
      </dgm:t>
    </dgm:pt>
    <dgm:pt modelId="{7EDE1487-31F0-4234-87CC-0DC4471AEBA8}" type="pres">
      <dgm:prSet presAssocID="{AFF715D3-275B-40A1-AEA4-8AE053FD7EC1}" presName="root" presStyleCnt="0">
        <dgm:presLayoutVars>
          <dgm:dir/>
          <dgm:resizeHandles val="exact"/>
        </dgm:presLayoutVars>
      </dgm:prSet>
      <dgm:spPr/>
    </dgm:pt>
    <dgm:pt modelId="{7C7A8601-7257-48F5-A80D-67D4107D4545}" type="pres">
      <dgm:prSet presAssocID="{1251EDCC-2949-49C1-936A-5445E04B0568}" presName="compNode" presStyleCnt="0"/>
      <dgm:spPr/>
    </dgm:pt>
    <dgm:pt modelId="{A1166456-304D-4475-A182-B3270DFCB562}" type="pres">
      <dgm:prSet presAssocID="{1251EDCC-2949-49C1-936A-5445E04B0568}" presName="bgRect" presStyleLbl="bgShp" presStyleIdx="0" presStyleCnt="6"/>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25A8CB8-6D49-4002-BDCC-2F0A8A6A9FFC}" type="pres">
      <dgm:prSet presAssocID="{1251EDCC-2949-49C1-936A-5445E04B056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mployee Badge"/>
        </a:ext>
      </dgm:extLst>
    </dgm:pt>
    <dgm:pt modelId="{263E7296-1BCC-4590-8FB1-00801182C37C}" type="pres">
      <dgm:prSet presAssocID="{1251EDCC-2949-49C1-936A-5445E04B0568}" presName="spaceRect" presStyleCnt="0"/>
      <dgm:spPr/>
    </dgm:pt>
    <dgm:pt modelId="{DD3B011E-2097-4659-8D4F-8ACA32FE9AFD}" type="pres">
      <dgm:prSet presAssocID="{1251EDCC-2949-49C1-936A-5445E04B0568}" presName="parTx" presStyleLbl="revTx" presStyleIdx="0" presStyleCnt="7">
        <dgm:presLayoutVars>
          <dgm:chMax val="0"/>
          <dgm:chPref val="0"/>
        </dgm:presLayoutVars>
      </dgm:prSet>
      <dgm:spPr/>
    </dgm:pt>
    <dgm:pt modelId="{8B5E4447-B8A3-4BAD-9164-94071EB80857}" type="pres">
      <dgm:prSet presAssocID="{67106746-741B-433E-BA7F-219132B425C4}" presName="sibTrans" presStyleCnt="0"/>
      <dgm:spPr/>
    </dgm:pt>
    <dgm:pt modelId="{14C766BA-7AC5-44E1-8A8C-93D62D64DB22}" type="pres">
      <dgm:prSet presAssocID="{C3A474B7-E5D5-4A23-811E-48EDF35AA101}" presName="compNode" presStyleCnt="0"/>
      <dgm:spPr/>
    </dgm:pt>
    <dgm:pt modelId="{BF860079-E379-4E31-8EAC-86AC1180B629}" type="pres">
      <dgm:prSet presAssocID="{C3A474B7-E5D5-4A23-811E-48EDF35AA101}" presName="bgRect" presStyleLbl="bgShp" presStyleIdx="1" presStyleCnt="6"/>
      <dgm:spPr/>
    </dgm:pt>
    <dgm:pt modelId="{F5AA0726-82B4-4A98-BDDC-11F3BDC687E2}" type="pres">
      <dgm:prSet presAssocID="{C3A474B7-E5D5-4A23-811E-48EDF35AA10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300A610-6199-4226-9339-664AF692FF9A}" type="pres">
      <dgm:prSet presAssocID="{C3A474B7-E5D5-4A23-811E-48EDF35AA101}" presName="spaceRect" presStyleCnt="0"/>
      <dgm:spPr/>
    </dgm:pt>
    <dgm:pt modelId="{7F06C869-0611-4A96-A82B-997E9970AE21}" type="pres">
      <dgm:prSet presAssocID="{C3A474B7-E5D5-4A23-811E-48EDF35AA101}" presName="parTx" presStyleLbl="revTx" presStyleIdx="1" presStyleCnt="7">
        <dgm:presLayoutVars>
          <dgm:chMax val="0"/>
          <dgm:chPref val="0"/>
        </dgm:presLayoutVars>
      </dgm:prSet>
      <dgm:spPr/>
    </dgm:pt>
    <dgm:pt modelId="{AF6990BB-283C-4A6E-9486-C3F2AB40079F}" type="pres">
      <dgm:prSet presAssocID="{FF92CC80-C455-40C6-8756-6A0ACC403238}" presName="sibTrans" presStyleCnt="0"/>
      <dgm:spPr/>
    </dgm:pt>
    <dgm:pt modelId="{FBF378BE-F27F-45EC-BA37-38B29F06B6AD}" type="pres">
      <dgm:prSet presAssocID="{26A60D87-E1E1-43A6-ADF2-7C63C60880C2}" presName="compNode" presStyleCnt="0"/>
      <dgm:spPr/>
    </dgm:pt>
    <dgm:pt modelId="{5D591910-43F2-42B6-A681-3509F6922EC7}" type="pres">
      <dgm:prSet presAssocID="{26A60D87-E1E1-43A6-ADF2-7C63C60880C2}" presName="bgRect" presStyleLbl="bgShp" presStyleIdx="2" presStyleCnt="6"/>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22371AF-68F2-4D95-99D3-14527BFF3CAE}" type="pres">
      <dgm:prSet presAssocID="{26A60D87-E1E1-43A6-ADF2-7C63C60880C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aker Phone"/>
        </a:ext>
      </dgm:extLst>
    </dgm:pt>
    <dgm:pt modelId="{39A0A359-E63D-417B-89F2-97FC623DF27C}" type="pres">
      <dgm:prSet presAssocID="{26A60D87-E1E1-43A6-ADF2-7C63C60880C2}" presName="spaceRect" presStyleCnt="0"/>
      <dgm:spPr/>
    </dgm:pt>
    <dgm:pt modelId="{9D5BA687-E879-4F14-98D6-CC12E50E03D9}" type="pres">
      <dgm:prSet presAssocID="{26A60D87-E1E1-43A6-ADF2-7C63C60880C2}" presName="parTx" presStyleLbl="revTx" presStyleIdx="2" presStyleCnt="7">
        <dgm:presLayoutVars>
          <dgm:chMax val="0"/>
          <dgm:chPref val="0"/>
        </dgm:presLayoutVars>
      </dgm:prSet>
      <dgm:spPr/>
    </dgm:pt>
    <dgm:pt modelId="{422EF5E7-5714-4711-B05D-E415F0DCE712}" type="pres">
      <dgm:prSet presAssocID="{DC17C23E-2534-414B-B833-C8EEFBE04B03}" presName="sibTrans" presStyleCnt="0"/>
      <dgm:spPr/>
    </dgm:pt>
    <dgm:pt modelId="{7194A910-52FA-47F7-885F-82BA96EE0EE3}" type="pres">
      <dgm:prSet presAssocID="{7D503921-85D2-418F-B94A-35DA4A9B6E59}" presName="compNode" presStyleCnt="0"/>
      <dgm:spPr/>
    </dgm:pt>
    <dgm:pt modelId="{8D8BBE87-8852-4FF6-B145-9F34581E02FC}" type="pres">
      <dgm:prSet presAssocID="{7D503921-85D2-418F-B94A-35DA4A9B6E59}" presName="bgRect" presStyleLbl="bgShp" presStyleIdx="3" presStyleCnt="6"/>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B9725FA-9B24-46A2-BB72-2619A4B5EA6A}" type="pres">
      <dgm:prSet presAssocID="{7D503921-85D2-418F-B94A-35DA4A9B6E5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mail"/>
        </a:ext>
      </dgm:extLst>
    </dgm:pt>
    <dgm:pt modelId="{CBB5541D-A08F-410B-85BA-588429BEB62C}" type="pres">
      <dgm:prSet presAssocID="{7D503921-85D2-418F-B94A-35DA4A9B6E59}" presName="spaceRect" presStyleCnt="0"/>
      <dgm:spPr/>
    </dgm:pt>
    <dgm:pt modelId="{B3A9918B-44BA-4FAC-9942-E3DDD450A8A8}" type="pres">
      <dgm:prSet presAssocID="{7D503921-85D2-418F-B94A-35DA4A9B6E59}" presName="parTx" presStyleLbl="revTx" presStyleIdx="3" presStyleCnt="7">
        <dgm:presLayoutVars>
          <dgm:chMax val="0"/>
          <dgm:chPref val="0"/>
        </dgm:presLayoutVars>
      </dgm:prSet>
      <dgm:spPr/>
    </dgm:pt>
    <dgm:pt modelId="{F422857E-CD9C-41B2-9681-FCAB58018771}" type="pres">
      <dgm:prSet presAssocID="{96503394-0EE5-4E29-8606-03CC111088C8}" presName="sibTrans" presStyleCnt="0"/>
      <dgm:spPr/>
    </dgm:pt>
    <dgm:pt modelId="{1C3369BD-062D-46A6-BB3E-EA0352A97F7D}" type="pres">
      <dgm:prSet presAssocID="{36B08EAE-8093-4F94-9B4F-6570D989AABD}" presName="compNode" presStyleCnt="0"/>
      <dgm:spPr/>
    </dgm:pt>
    <dgm:pt modelId="{835FE29D-5C64-46AE-BC08-CEEA0DB12CB1}" type="pres">
      <dgm:prSet presAssocID="{36B08EAE-8093-4F94-9B4F-6570D989AABD}" presName="bgRect" presStyleLbl="bgShp" presStyleIdx="4" presStyleCnt="6"/>
      <dgm:spPr/>
    </dgm:pt>
    <dgm:pt modelId="{7A38D244-D117-410A-9564-12790AA2E35E}" type="pres">
      <dgm:prSet presAssocID="{36B08EAE-8093-4F94-9B4F-6570D989AAB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F143940-9F29-4FAF-A5D0-5FFE102DF084}" type="pres">
      <dgm:prSet presAssocID="{36B08EAE-8093-4F94-9B4F-6570D989AABD}" presName="spaceRect" presStyleCnt="0"/>
      <dgm:spPr/>
    </dgm:pt>
    <dgm:pt modelId="{C453712A-B710-4F55-A98C-203265EA1D49}" type="pres">
      <dgm:prSet presAssocID="{36B08EAE-8093-4F94-9B4F-6570D989AABD}" presName="parTx" presStyleLbl="revTx" presStyleIdx="4" presStyleCnt="7">
        <dgm:presLayoutVars>
          <dgm:chMax val="0"/>
          <dgm:chPref val="0"/>
        </dgm:presLayoutVars>
      </dgm:prSet>
      <dgm:spPr/>
    </dgm:pt>
    <dgm:pt modelId="{D9CB4633-EECE-47F5-BB7C-1EAFA02FAC6B}" type="pres">
      <dgm:prSet presAssocID="{091EC694-2EB8-4167-9AD2-403D0CFA6F5F}" presName="sibTrans" presStyleCnt="0"/>
      <dgm:spPr/>
    </dgm:pt>
    <dgm:pt modelId="{0C0279EC-8C92-45D2-B82B-D94AB6E25FA2}" type="pres">
      <dgm:prSet presAssocID="{AF83D620-6019-43CB-B729-CE4C84072BE9}" presName="compNode" presStyleCnt="0"/>
      <dgm:spPr/>
    </dgm:pt>
    <dgm:pt modelId="{1F16A05E-3D25-40F7-823B-55553F5B6D0D}" type="pres">
      <dgm:prSet presAssocID="{AF83D620-6019-43CB-B729-CE4C84072BE9}" presName="bgRect" presStyleLbl="bgShp" presStyleIdx="5" presStyleCnt="6"/>
      <dgm:spPr/>
    </dgm:pt>
    <dgm:pt modelId="{2BC81298-EFBB-4D36-8B27-AFD7F827CB55}" type="pres">
      <dgm:prSet presAssocID="{AF83D620-6019-43CB-B729-CE4C84072BE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9EA78D9-E82D-4737-A136-931A2BE476B0}" type="pres">
      <dgm:prSet presAssocID="{AF83D620-6019-43CB-B729-CE4C84072BE9}" presName="spaceRect" presStyleCnt="0"/>
      <dgm:spPr/>
    </dgm:pt>
    <dgm:pt modelId="{61B1113D-01E2-4B8B-8B74-138D9DFF0DFA}" type="pres">
      <dgm:prSet presAssocID="{AF83D620-6019-43CB-B729-CE4C84072BE9}" presName="parTx" presStyleLbl="revTx" presStyleIdx="5" presStyleCnt="7">
        <dgm:presLayoutVars>
          <dgm:chMax val="0"/>
          <dgm:chPref val="0"/>
        </dgm:presLayoutVars>
      </dgm:prSet>
      <dgm:spPr/>
    </dgm:pt>
    <dgm:pt modelId="{9A839244-E6BC-4BA1-810B-A37A7892A2C5}" type="pres">
      <dgm:prSet presAssocID="{AF83D620-6019-43CB-B729-CE4C84072BE9}" presName="desTx" presStyleLbl="revTx" presStyleIdx="6" presStyleCnt="7">
        <dgm:presLayoutVars/>
      </dgm:prSet>
      <dgm:spPr/>
    </dgm:pt>
  </dgm:ptLst>
  <dgm:cxnLst>
    <dgm:cxn modelId="{0B435D03-476D-47BD-A22B-9BC1EC98F3CC}" srcId="{AF83D620-6019-43CB-B729-CE4C84072BE9}" destId="{DAEED206-A50A-4FA0-BECC-B3121BC775E1}" srcOrd="0" destOrd="0" parTransId="{F9569BFA-3BA4-43B7-BBE7-147E1D295A25}" sibTransId="{75766F60-DD3D-4512-B8CB-2D637C2D3BFA}"/>
    <dgm:cxn modelId="{E6C3E40B-41F1-4AF0-80C9-A2B26ED815A2}" type="presOf" srcId="{AFF715D3-275B-40A1-AEA4-8AE053FD7EC1}" destId="{7EDE1487-31F0-4234-87CC-0DC4471AEBA8}" srcOrd="0" destOrd="0" presId="urn:microsoft.com/office/officeart/2018/2/layout/IconVerticalSolidList"/>
    <dgm:cxn modelId="{C0549830-E5F9-42C1-B62C-B4E1259D64EB}" type="presOf" srcId="{C3A474B7-E5D5-4A23-811E-48EDF35AA101}" destId="{7F06C869-0611-4A96-A82B-997E9970AE21}" srcOrd="0" destOrd="0" presId="urn:microsoft.com/office/officeart/2018/2/layout/IconVerticalSolidList"/>
    <dgm:cxn modelId="{15D44333-32C2-49A4-8D64-6C888DC72C72}" srcId="{AFF715D3-275B-40A1-AEA4-8AE053FD7EC1}" destId="{AF83D620-6019-43CB-B729-CE4C84072BE9}" srcOrd="5" destOrd="0" parTransId="{B642594E-B0D9-426C-9519-928B404BB10C}" sibTransId="{45B37F28-98F4-49BC-B276-DA4C7E54C18C}"/>
    <dgm:cxn modelId="{33DC4A40-6009-4DB3-8AA9-1BD6C5BA8CBC}" srcId="{AFF715D3-275B-40A1-AEA4-8AE053FD7EC1}" destId="{36B08EAE-8093-4F94-9B4F-6570D989AABD}" srcOrd="4" destOrd="0" parTransId="{28C56FEE-BF69-4B2B-8100-1CD2A26A4712}" sibTransId="{091EC694-2EB8-4167-9AD2-403D0CFA6F5F}"/>
    <dgm:cxn modelId="{0B99954E-A0B5-4C94-B783-600D4AE639DF}" srcId="{AFF715D3-275B-40A1-AEA4-8AE053FD7EC1}" destId="{1251EDCC-2949-49C1-936A-5445E04B0568}" srcOrd="0" destOrd="0" parTransId="{3477ADD5-D7A8-44DC-BF69-95A692D5D43D}" sibTransId="{67106746-741B-433E-BA7F-219132B425C4}"/>
    <dgm:cxn modelId="{9652C27B-DACA-4C9B-9D8B-485D057CDE0F}" type="presOf" srcId="{AF83D620-6019-43CB-B729-CE4C84072BE9}" destId="{61B1113D-01E2-4B8B-8B74-138D9DFF0DFA}" srcOrd="0" destOrd="0" presId="urn:microsoft.com/office/officeart/2018/2/layout/IconVerticalSolidList"/>
    <dgm:cxn modelId="{E6016885-D10E-4233-B221-DFB1B8A00949}" type="presOf" srcId="{7D503921-85D2-418F-B94A-35DA4A9B6E59}" destId="{B3A9918B-44BA-4FAC-9942-E3DDD450A8A8}" srcOrd="0" destOrd="0" presId="urn:microsoft.com/office/officeart/2018/2/layout/IconVerticalSolidList"/>
    <dgm:cxn modelId="{1B3FDC8E-5118-454F-B32A-0E237EC0D03F}" type="presOf" srcId="{1251EDCC-2949-49C1-936A-5445E04B0568}" destId="{DD3B011E-2097-4659-8D4F-8ACA32FE9AFD}" srcOrd="0" destOrd="0" presId="urn:microsoft.com/office/officeart/2018/2/layout/IconVerticalSolidList"/>
    <dgm:cxn modelId="{E3EA65A4-D137-4163-B939-28147264F484}" type="presOf" srcId="{36B08EAE-8093-4F94-9B4F-6570D989AABD}" destId="{C453712A-B710-4F55-A98C-203265EA1D49}" srcOrd="0" destOrd="0" presId="urn:microsoft.com/office/officeart/2018/2/layout/IconVerticalSolidList"/>
    <dgm:cxn modelId="{C709D3A5-22E5-4DB3-B38A-BFAB2739D918}" type="presOf" srcId="{26A60D87-E1E1-43A6-ADF2-7C63C60880C2}" destId="{9D5BA687-E879-4F14-98D6-CC12E50E03D9}" srcOrd="0" destOrd="0" presId="urn:microsoft.com/office/officeart/2018/2/layout/IconVerticalSolidList"/>
    <dgm:cxn modelId="{5374A5A8-DF94-49C4-A609-9E0FB8C4410C}" srcId="{AFF715D3-275B-40A1-AEA4-8AE053FD7EC1}" destId="{7D503921-85D2-418F-B94A-35DA4A9B6E59}" srcOrd="3" destOrd="0" parTransId="{574237FD-BA4F-4CFC-9CCF-BC1CD9D96871}" sibTransId="{96503394-0EE5-4E29-8606-03CC111088C8}"/>
    <dgm:cxn modelId="{E73242AA-19AA-4A7E-9C32-FD22B00E0CDF}" srcId="{AFF715D3-275B-40A1-AEA4-8AE053FD7EC1}" destId="{26A60D87-E1E1-43A6-ADF2-7C63C60880C2}" srcOrd="2" destOrd="0" parTransId="{E9FC99A8-68E8-4BC0-B2B1-9BFE5660A536}" sibTransId="{DC17C23E-2534-414B-B833-C8EEFBE04B03}"/>
    <dgm:cxn modelId="{5E68F8C9-CD1D-477E-909B-16CF756BE32D}" type="presOf" srcId="{DAEED206-A50A-4FA0-BECC-B3121BC775E1}" destId="{9A839244-E6BC-4BA1-810B-A37A7892A2C5}" srcOrd="0" destOrd="0" presId="urn:microsoft.com/office/officeart/2018/2/layout/IconVerticalSolidList"/>
    <dgm:cxn modelId="{05A10CCF-D702-4DE3-B749-5D54B28E8FBC}" srcId="{AFF715D3-275B-40A1-AEA4-8AE053FD7EC1}" destId="{C3A474B7-E5D5-4A23-811E-48EDF35AA101}" srcOrd="1" destOrd="0" parTransId="{7AF77CC2-FD84-4130-B288-27622E56F19C}" sibTransId="{FF92CC80-C455-40C6-8756-6A0ACC403238}"/>
    <dgm:cxn modelId="{A36E25E9-EC1D-441C-AB9B-40027D199F3E}" type="presParOf" srcId="{7EDE1487-31F0-4234-87CC-0DC4471AEBA8}" destId="{7C7A8601-7257-48F5-A80D-67D4107D4545}" srcOrd="0" destOrd="0" presId="urn:microsoft.com/office/officeart/2018/2/layout/IconVerticalSolidList"/>
    <dgm:cxn modelId="{11851CA1-4324-46B3-AF1F-6A82C68BDCC0}" type="presParOf" srcId="{7C7A8601-7257-48F5-A80D-67D4107D4545}" destId="{A1166456-304D-4475-A182-B3270DFCB562}" srcOrd="0" destOrd="0" presId="urn:microsoft.com/office/officeart/2018/2/layout/IconVerticalSolidList"/>
    <dgm:cxn modelId="{2020A595-C88A-488B-8FD2-B8FB3FA09BB2}" type="presParOf" srcId="{7C7A8601-7257-48F5-A80D-67D4107D4545}" destId="{725A8CB8-6D49-4002-BDCC-2F0A8A6A9FFC}" srcOrd="1" destOrd="0" presId="urn:microsoft.com/office/officeart/2018/2/layout/IconVerticalSolidList"/>
    <dgm:cxn modelId="{7BBFA9D1-1516-4664-8FE4-F89712C33609}" type="presParOf" srcId="{7C7A8601-7257-48F5-A80D-67D4107D4545}" destId="{263E7296-1BCC-4590-8FB1-00801182C37C}" srcOrd="2" destOrd="0" presId="urn:microsoft.com/office/officeart/2018/2/layout/IconVerticalSolidList"/>
    <dgm:cxn modelId="{CAF27CFE-3E9D-49E6-A934-706AF010D52D}" type="presParOf" srcId="{7C7A8601-7257-48F5-A80D-67D4107D4545}" destId="{DD3B011E-2097-4659-8D4F-8ACA32FE9AFD}" srcOrd="3" destOrd="0" presId="urn:microsoft.com/office/officeart/2018/2/layout/IconVerticalSolidList"/>
    <dgm:cxn modelId="{7E792CA6-DE2F-4FDA-8BC0-29DCBABFF63D}" type="presParOf" srcId="{7EDE1487-31F0-4234-87CC-0DC4471AEBA8}" destId="{8B5E4447-B8A3-4BAD-9164-94071EB80857}" srcOrd="1" destOrd="0" presId="urn:microsoft.com/office/officeart/2018/2/layout/IconVerticalSolidList"/>
    <dgm:cxn modelId="{423CF7B8-3D6D-4AD6-8BFA-03421B36B98D}" type="presParOf" srcId="{7EDE1487-31F0-4234-87CC-0DC4471AEBA8}" destId="{14C766BA-7AC5-44E1-8A8C-93D62D64DB22}" srcOrd="2" destOrd="0" presId="urn:microsoft.com/office/officeart/2018/2/layout/IconVerticalSolidList"/>
    <dgm:cxn modelId="{A7E5498F-E08D-4597-A6FA-DC7768822AF8}" type="presParOf" srcId="{14C766BA-7AC5-44E1-8A8C-93D62D64DB22}" destId="{BF860079-E379-4E31-8EAC-86AC1180B629}" srcOrd="0" destOrd="0" presId="urn:microsoft.com/office/officeart/2018/2/layout/IconVerticalSolidList"/>
    <dgm:cxn modelId="{EC2FBE1B-7448-4904-87E3-55B94FF14412}" type="presParOf" srcId="{14C766BA-7AC5-44E1-8A8C-93D62D64DB22}" destId="{F5AA0726-82B4-4A98-BDDC-11F3BDC687E2}" srcOrd="1" destOrd="0" presId="urn:microsoft.com/office/officeart/2018/2/layout/IconVerticalSolidList"/>
    <dgm:cxn modelId="{F1594BA7-AB05-4376-8052-057C8A2922C0}" type="presParOf" srcId="{14C766BA-7AC5-44E1-8A8C-93D62D64DB22}" destId="{2300A610-6199-4226-9339-664AF692FF9A}" srcOrd="2" destOrd="0" presId="urn:microsoft.com/office/officeart/2018/2/layout/IconVerticalSolidList"/>
    <dgm:cxn modelId="{B2F64A3C-12B7-4BDC-A32A-72D190038A40}" type="presParOf" srcId="{14C766BA-7AC5-44E1-8A8C-93D62D64DB22}" destId="{7F06C869-0611-4A96-A82B-997E9970AE21}" srcOrd="3" destOrd="0" presId="urn:microsoft.com/office/officeart/2018/2/layout/IconVerticalSolidList"/>
    <dgm:cxn modelId="{5A22F60E-9749-44F3-BD7E-F9E91C7EB97F}" type="presParOf" srcId="{7EDE1487-31F0-4234-87CC-0DC4471AEBA8}" destId="{AF6990BB-283C-4A6E-9486-C3F2AB40079F}" srcOrd="3" destOrd="0" presId="urn:microsoft.com/office/officeart/2018/2/layout/IconVerticalSolidList"/>
    <dgm:cxn modelId="{CD9F166E-E1A1-421F-999C-E9FBC1859648}" type="presParOf" srcId="{7EDE1487-31F0-4234-87CC-0DC4471AEBA8}" destId="{FBF378BE-F27F-45EC-BA37-38B29F06B6AD}" srcOrd="4" destOrd="0" presId="urn:microsoft.com/office/officeart/2018/2/layout/IconVerticalSolidList"/>
    <dgm:cxn modelId="{1932C8DF-6CBC-4F55-8ACA-11EC0917B377}" type="presParOf" srcId="{FBF378BE-F27F-45EC-BA37-38B29F06B6AD}" destId="{5D591910-43F2-42B6-A681-3509F6922EC7}" srcOrd="0" destOrd="0" presId="urn:microsoft.com/office/officeart/2018/2/layout/IconVerticalSolidList"/>
    <dgm:cxn modelId="{7CA0653F-8B2D-4D1C-8409-B7446666A99F}" type="presParOf" srcId="{FBF378BE-F27F-45EC-BA37-38B29F06B6AD}" destId="{022371AF-68F2-4D95-99D3-14527BFF3CAE}" srcOrd="1" destOrd="0" presId="urn:microsoft.com/office/officeart/2018/2/layout/IconVerticalSolidList"/>
    <dgm:cxn modelId="{37FD8E5B-0C83-449E-A139-7EEBA933B32B}" type="presParOf" srcId="{FBF378BE-F27F-45EC-BA37-38B29F06B6AD}" destId="{39A0A359-E63D-417B-89F2-97FC623DF27C}" srcOrd="2" destOrd="0" presId="urn:microsoft.com/office/officeart/2018/2/layout/IconVerticalSolidList"/>
    <dgm:cxn modelId="{EF0E920D-5564-4EA4-A13B-FAC0355E4519}" type="presParOf" srcId="{FBF378BE-F27F-45EC-BA37-38B29F06B6AD}" destId="{9D5BA687-E879-4F14-98D6-CC12E50E03D9}" srcOrd="3" destOrd="0" presId="urn:microsoft.com/office/officeart/2018/2/layout/IconVerticalSolidList"/>
    <dgm:cxn modelId="{23D8F99E-362F-4393-B09E-D5575FC7ECEC}" type="presParOf" srcId="{7EDE1487-31F0-4234-87CC-0DC4471AEBA8}" destId="{422EF5E7-5714-4711-B05D-E415F0DCE712}" srcOrd="5" destOrd="0" presId="urn:microsoft.com/office/officeart/2018/2/layout/IconVerticalSolidList"/>
    <dgm:cxn modelId="{3861CA60-1ABD-4941-8438-7859512D967C}" type="presParOf" srcId="{7EDE1487-31F0-4234-87CC-0DC4471AEBA8}" destId="{7194A910-52FA-47F7-885F-82BA96EE0EE3}" srcOrd="6" destOrd="0" presId="urn:microsoft.com/office/officeart/2018/2/layout/IconVerticalSolidList"/>
    <dgm:cxn modelId="{FE403158-3426-4AA6-8524-101B5C34D051}" type="presParOf" srcId="{7194A910-52FA-47F7-885F-82BA96EE0EE3}" destId="{8D8BBE87-8852-4FF6-B145-9F34581E02FC}" srcOrd="0" destOrd="0" presId="urn:microsoft.com/office/officeart/2018/2/layout/IconVerticalSolidList"/>
    <dgm:cxn modelId="{3AD7C96B-0D57-4466-87B5-C4F2FA3A097B}" type="presParOf" srcId="{7194A910-52FA-47F7-885F-82BA96EE0EE3}" destId="{1B9725FA-9B24-46A2-BB72-2619A4B5EA6A}" srcOrd="1" destOrd="0" presId="urn:microsoft.com/office/officeart/2018/2/layout/IconVerticalSolidList"/>
    <dgm:cxn modelId="{8D976C77-198B-479F-A08E-23C0F60A76E2}" type="presParOf" srcId="{7194A910-52FA-47F7-885F-82BA96EE0EE3}" destId="{CBB5541D-A08F-410B-85BA-588429BEB62C}" srcOrd="2" destOrd="0" presId="urn:microsoft.com/office/officeart/2018/2/layout/IconVerticalSolidList"/>
    <dgm:cxn modelId="{F23819FB-928E-45B2-8299-F58B9E77486C}" type="presParOf" srcId="{7194A910-52FA-47F7-885F-82BA96EE0EE3}" destId="{B3A9918B-44BA-4FAC-9942-E3DDD450A8A8}" srcOrd="3" destOrd="0" presId="urn:microsoft.com/office/officeart/2018/2/layout/IconVerticalSolidList"/>
    <dgm:cxn modelId="{75B17E5A-B0BF-4D7F-8259-4CDB769E2B58}" type="presParOf" srcId="{7EDE1487-31F0-4234-87CC-0DC4471AEBA8}" destId="{F422857E-CD9C-41B2-9681-FCAB58018771}" srcOrd="7" destOrd="0" presId="urn:microsoft.com/office/officeart/2018/2/layout/IconVerticalSolidList"/>
    <dgm:cxn modelId="{BB6E2664-4444-40A0-BE8A-EB343A462B39}" type="presParOf" srcId="{7EDE1487-31F0-4234-87CC-0DC4471AEBA8}" destId="{1C3369BD-062D-46A6-BB3E-EA0352A97F7D}" srcOrd="8" destOrd="0" presId="urn:microsoft.com/office/officeart/2018/2/layout/IconVerticalSolidList"/>
    <dgm:cxn modelId="{636772B4-055C-4115-A347-B8EEEB59EB09}" type="presParOf" srcId="{1C3369BD-062D-46A6-BB3E-EA0352A97F7D}" destId="{835FE29D-5C64-46AE-BC08-CEEA0DB12CB1}" srcOrd="0" destOrd="0" presId="urn:microsoft.com/office/officeart/2018/2/layout/IconVerticalSolidList"/>
    <dgm:cxn modelId="{34C60CF3-6F85-4B9D-872C-6046E8412FD7}" type="presParOf" srcId="{1C3369BD-062D-46A6-BB3E-EA0352A97F7D}" destId="{7A38D244-D117-410A-9564-12790AA2E35E}" srcOrd="1" destOrd="0" presId="urn:microsoft.com/office/officeart/2018/2/layout/IconVerticalSolidList"/>
    <dgm:cxn modelId="{E2A2E073-4F71-439A-BEC7-B74CFA1C394F}" type="presParOf" srcId="{1C3369BD-062D-46A6-BB3E-EA0352A97F7D}" destId="{9F143940-9F29-4FAF-A5D0-5FFE102DF084}" srcOrd="2" destOrd="0" presId="urn:microsoft.com/office/officeart/2018/2/layout/IconVerticalSolidList"/>
    <dgm:cxn modelId="{94D07BD3-BBF9-43F5-B7DD-AD00F44F70D5}" type="presParOf" srcId="{1C3369BD-062D-46A6-BB3E-EA0352A97F7D}" destId="{C453712A-B710-4F55-A98C-203265EA1D49}" srcOrd="3" destOrd="0" presId="urn:microsoft.com/office/officeart/2018/2/layout/IconVerticalSolidList"/>
    <dgm:cxn modelId="{84BC878F-0732-46F8-87F3-8922ECCEB1DF}" type="presParOf" srcId="{7EDE1487-31F0-4234-87CC-0DC4471AEBA8}" destId="{D9CB4633-EECE-47F5-BB7C-1EAFA02FAC6B}" srcOrd="9" destOrd="0" presId="urn:microsoft.com/office/officeart/2018/2/layout/IconVerticalSolidList"/>
    <dgm:cxn modelId="{907B8F54-D442-4284-A879-3624AA5F78AD}" type="presParOf" srcId="{7EDE1487-31F0-4234-87CC-0DC4471AEBA8}" destId="{0C0279EC-8C92-45D2-B82B-D94AB6E25FA2}" srcOrd="10" destOrd="0" presId="urn:microsoft.com/office/officeart/2018/2/layout/IconVerticalSolidList"/>
    <dgm:cxn modelId="{70C53320-0E97-4BEF-B075-943752C5997B}" type="presParOf" srcId="{0C0279EC-8C92-45D2-B82B-D94AB6E25FA2}" destId="{1F16A05E-3D25-40F7-823B-55553F5B6D0D}" srcOrd="0" destOrd="0" presId="urn:microsoft.com/office/officeart/2018/2/layout/IconVerticalSolidList"/>
    <dgm:cxn modelId="{2695A209-0B5E-4235-B144-99B710599B22}" type="presParOf" srcId="{0C0279EC-8C92-45D2-B82B-D94AB6E25FA2}" destId="{2BC81298-EFBB-4D36-8B27-AFD7F827CB55}" srcOrd="1" destOrd="0" presId="urn:microsoft.com/office/officeart/2018/2/layout/IconVerticalSolidList"/>
    <dgm:cxn modelId="{8ACAD25B-2B85-4904-8369-BBEB46470FD0}" type="presParOf" srcId="{0C0279EC-8C92-45D2-B82B-D94AB6E25FA2}" destId="{B9EA78D9-E82D-4737-A136-931A2BE476B0}" srcOrd="2" destOrd="0" presId="urn:microsoft.com/office/officeart/2018/2/layout/IconVerticalSolidList"/>
    <dgm:cxn modelId="{19DD288C-172B-469C-BF8D-52C48D841997}" type="presParOf" srcId="{0C0279EC-8C92-45D2-B82B-D94AB6E25FA2}" destId="{61B1113D-01E2-4B8B-8B74-138D9DFF0DFA}" srcOrd="3" destOrd="0" presId="urn:microsoft.com/office/officeart/2018/2/layout/IconVerticalSolidList"/>
    <dgm:cxn modelId="{EC2EB3DD-BE62-41E3-A08C-CA54C50876F7}" type="presParOf" srcId="{0C0279EC-8C92-45D2-B82B-D94AB6E25FA2}" destId="{9A839244-E6BC-4BA1-810B-A37A7892A2C5}" srcOrd="4"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66456-304D-4475-A182-B3270DFCB562}">
      <dsp:nvSpPr>
        <dsp:cNvPr id="0" name=""/>
        <dsp:cNvSpPr/>
      </dsp:nvSpPr>
      <dsp:spPr>
        <a:xfrm>
          <a:off x="0" y="2256"/>
          <a:ext cx="16365219" cy="9615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5A8CB8-6D49-4002-BDCC-2F0A8A6A9FFC}">
      <dsp:nvSpPr>
        <dsp:cNvPr id="0" name=""/>
        <dsp:cNvSpPr/>
      </dsp:nvSpPr>
      <dsp:spPr>
        <a:xfrm>
          <a:off x="290883" y="218616"/>
          <a:ext cx="528879" cy="5288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B011E-2097-4659-8D4F-8ACA32FE9AFD}">
      <dsp:nvSpPr>
        <dsp:cNvPr id="0" name=""/>
        <dsp:cNvSpPr/>
      </dsp:nvSpPr>
      <dsp:spPr>
        <a:xfrm>
          <a:off x="1110647" y="2256"/>
          <a:ext cx="15254571" cy="96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69" tIns="101769" rIns="101769" bIns="101769" numCol="1" spcCol="1270" anchor="ctr" anchorCtr="0">
          <a:noAutofit/>
        </a:bodyPr>
        <a:lstStyle/>
        <a:p>
          <a:pPr marL="0" lvl="0" indent="0" algn="l" defTabSz="844550">
            <a:lnSpc>
              <a:spcPct val="100000"/>
            </a:lnSpc>
            <a:spcBef>
              <a:spcPct val="0"/>
            </a:spcBef>
            <a:spcAft>
              <a:spcPct val="35000"/>
            </a:spcAft>
            <a:buNone/>
          </a:pPr>
          <a:r>
            <a:rPr lang="en-US" sz="1900" kern="1200"/>
            <a:t>Name, Contact Information and Location</a:t>
          </a:r>
        </a:p>
      </dsp:txBody>
      <dsp:txXfrm>
        <a:off x="1110647" y="2256"/>
        <a:ext cx="15254571" cy="961599"/>
      </dsp:txXfrm>
    </dsp:sp>
    <dsp:sp modelId="{BF860079-E379-4E31-8EAC-86AC1180B629}">
      <dsp:nvSpPr>
        <dsp:cNvPr id="0" name=""/>
        <dsp:cNvSpPr/>
      </dsp:nvSpPr>
      <dsp:spPr>
        <a:xfrm>
          <a:off x="0" y="1204255"/>
          <a:ext cx="16365219" cy="9615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A0726-82B4-4A98-BDDC-11F3BDC687E2}">
      <dsp:nvSpPr>
        <dsp:cNvPr id="0" name=""/>
        <dsp:cNvSpPr/>
      </dsp:nvSpPr>
      <dsp:spPr>
        <a:xfrm>
          <a:off x="290883" y="1420615"/>
          <a:ext cx="528879" cy="5288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6C869-0611-4A96-A82B-997E9970AE21}">
      <dsp:nvSpPr>
        <dsp:cNvPr id="0" name=""/>
        <dsp:cNvSpPr/>
      </dsp:nvSpPr>
      <dsp:spPr>
        <a:xfrm>
          <a:off x="1110647" y="1204255"/>
          <a:ext cx="15254571" cy="96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69" tIns="101769" rIns="101769" bIns="101769" numCol="1" spcCol="1270" anchor="ctr" anchorCtr="0">
          <a:noAutofit/>
        </a:bodyPr>
        <a:lstStyle/>
        <a:p>
          <a:pPr marL="0" lvl="0" indent="0" algn="l" defTabSz="844550">
            <a:lnSpc>
              <a:spcPct val="100000"/>
            </a:lnSpc>
            <a:spcBef>
              <a:spcPct val="0"/>
            </a:spcBef>
            <a:spcAft>
              <a:spcPct val="35000"/>
            </a:spcAft>
            <a:buNone/>
          </a:pPr>
          <a:r>
            <a:rPr lang="en-US" sz="1900" kern="1200"/>
            <a:t>Name should appear at the top of the page in a large font. Include first and last name as well as your preferred name if applicable</a:t>
          </a:r>
        </a:p>
      </dsp:txBody>
      <dsp:txXfrm>
        <a:off x="1110647" y="1204255"/>
        <a:ext cx="15254571" cy="961599"/>
      </dsp:txXfrm>
    </dsp:sp>
    <dsp:sp modelId="{5D591910-43F2-42B6-A681-3509F6922EC7}">
      <dsp:nvSpPr>
        <dsp:cNvPr id="0" name=""/>
        <dsp:cNvSpPr/>
      </dsp:nvSpPr>
      <dsp:spPr>
        <a:xfrm>
          <a:off x="0" y="2406255"/>
          <a:ext cx="16365219" cy="9615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2371AF-68F2-4D95-99D3-14527BFF3CAE}">
      <dsp:nvSpPr>
        <dsp:cNvPr id="0" name=""/>
        <dsp:cNvSpPr/>
      </dsp:nvSpPr>
      <dsp:spPr>
        <a:xfrm>
          <a:off x="290883" y="2622615"/>
          <a:ext cx="528879" cy="5288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BA687-E879-4F14-98D6-CC12E50E03D9}">
      <dsp:nvSpPr>
        <dsp:cNvPr id="0" name=""/>
        <dsp:cNvSpPr/>
      </dsp:nvSpPr>
      <dsp:spPr>
        <a:xfrm>
          <a:off x="1110647" y="2406255"/>
          <a:ext cx="15254571" cy="96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69" tIns="101769" rIns="101769" bIns="101769" numCol="1" spcCol="1270" anchor="ctr" anchorCtr="0">
          <a:noAutofit/>
        </a:bodyPr>
        <a:lstStyle/>
        <a:p>
          <a:pPr marL="0" lvl="0" indent="0" algn="l" defTabSz="844550">
            <a:lnSpc>
              <a:spcPct val="100000"/>
            </a:lnSpc>
            <a:spcBef>
              <a:spcPct val="0"/>
            </a:spcBef>
            <a:spcAft>
              <a:spcPct val="35000"/>
            </a:spcAft>
            <a:buNone/>
          </a:pPr>
          <a:r>
            <a:rPr lang="en-US" sz="1900" kern="1200"/>
            <a:t>Phone number should include dashes or dots to break numbers up and make it easier to read (123-456-7890 or 123.456.7890)</a:t>
          </a:r>
        </a:p>
      </dsp:txBody>
      <dsp:txXfrm>
        <a:off x="1110647" y="2406255"/>
        <a:ext cx="15254571" cy="961599"/>
      </dsp:txXfrm>
    </dsp:sp>
    <dsp:sp modelId="{8D8BBE87-8852-4FF6-B145-9F34581E02FC}">
      <dsp:nvSpPr>
        <dsp:cNvPr id="0" name=""/>
        <dsp:cNvSpPr/>
      </dsp:nvSpPr>
      <dsp:spPr>
        <a:xfrm>
          <a:off x="0" y="3608254"/>
          <a:ext cx="16365219" cy="9615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9725FA-9B24-46A2-BB72-2619A4B5EA6A}">
      <dsp:nvSpPr>
        <dsp:cNvPr id="0" name=""/>
        <dsp:cNvSpPr/>
      </dsp:nvSpPr>
      <dsp:spPr>
        <a:xfrm>
          <a:off x="290883" y="3824614"/>
          <a:ext cx="528879" cy="5288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A9918B-44BA-4FAC-9942-E3DDD450A8A8}">
      <dsp:nvSpPr>
        <dsp:cNvPr id="0" name=""/>
        <dsp:cNvSpPr/>
      </dsp:nvSpPr>
      <dsp:spPr>
        <a:xfrm>
          <a:off x="1110647" y="3608254"/>
          <a:ext cx="15254571" cy="96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69" tIns="101769" rIns="101769" bIns="101769" numCol="1" spcCol="1270" anchor="ctr" anchorCtr="0">
          <a:noAutofit/>
        </a:bodyPr>
        <a:lstStyle/>
        <a:p>
          <a:pPr marL="0" lvl="0" indent="0" algn="l" defTabSz="844550">
            <a:lnSpc>
              <a:spcPct val="100000"/>
            </a:lnSpc>
            <a:spcBef>
              <a:spcPct val="0"/>
            </a:spcBef>
            <a:spcAft>
              <a:spcPct val="35000"/>
            </a:spcAft>
            <a:buNone/>
          </a:pPr>
          <a:r>
            <a:rPr lang="en-US" sz="1900" kern="1200"/>
            <a:t>Use a professional and active email address</a:t>
          </a:r>
        </a:p>
      </dsp:txBody>
      <dsp:txXfrm>
        <a:off x="1110647" y="3608254"/>
        <a:ext cx="15254571" cy="961599"/>
      </dsp:txXfrm>
    </dsp:sp>
    <dsp:sp modelId="{835FE29D-5C64-46AE-BC08-CEEA0DB12CB1}">
      <dsp:nvSpPr>
        <dsp:cNvPr id="0" name=""/>
        <dsp:cNvSpPr/>
      </dsp:nvSpPr>
      <dsp:spPr>
        <a:xfrm>
          <a:off x="0" y="4810253"/>
          <a:ext cx="16365219" cy="9615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8D244-D117-410A-9564-12790AA2E35E}">
      <dsp:nvSpPr>
        <dsp:cNvPr id="0" name=""/>
        <dsp:cNvSpPr/>
      </dsp:nvSpPr>
      <dsp:spPr>
        <a:xfrm>
          <a:off x="290883" y="5026613"/>
          <a:ext cx="528879" cy="5288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3712A-B710-4F55-A98C-203265EA1D49}">
      <dsp:nvSpPr>
        <dsp:cNvPr id="0" name=""/>
        <dsp:cNvSpPr/>
      </dsp:nvSpPr>
      <dsp:spPr>
        <a:xfrm>
          <a:off x="1110647" y="4810253"/>
          <a:ext cx="15254571" cy="96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69" tIns="101769" rIns="101769" bIns="101769" numCol="1" spcCol="1270" anchor="ctr" anchorCtr="0">
          <a:noAutofit/>
        </a:bodyPr>
        <a:lstStyle/>
        <a:p>
          <a:pPr marL="0" lvl="0" indent="0" algn="l" defTabSz="844550">
            <a:lnSpc>
              <a:spcPct val="100000"/>
            </a:lnSpc>
            <a:spcBef>
              <a:spcPct val="0"/>
            </a:spcBef>
            <a:spcAft>
              <a:spcPct val="35000"/>
            </a:spcAft>
            <a:buNone/>
          </a:pPr>
          <a:r>
            <a:rPr lang="en-US" sz="1900" kern="1200"/>
            <a:t>Include the city and state of your location, avoid listing your physical street address to avoid security risks and potential hiring biases</a:t>
          </a:r>
        </a:p>
      </dsp:txBody>
      <dsp:txXfrm>
        <a:off x="1110647" y="4810253"/>
        <a:ext cx="15254571" cy="961599"/>
      </dsp:txXfrm>
    </dsp:sp>
    <dsp:sp modelId="{1F16A05E-3D25-40F7-823B-55553F5B6D0D}">
      <dsp:nvSpPr>
        <dsp:cNvPr id="0" name=""/>
        <dsp:cNvSpPr/>
      </dsp:nvSpPr>
      <dsp:spPr>
        <a:xfrm>
          <a:off x="0" y="6012252"/>
          <a:ext cx="16365219" cy="9615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C81298-EFBB-4D36-8B27-AFD7F827CB55}">
      <dsp:nvSpPr>
        <dsp:cNvPr id="0" name=""/>
        <dsp:cNvSpPr/>
      </dsp:nvSpPr>
      <dsp:spPr>
        <a:xfrm>
          <a:off x="290883" y="6228612"/>
          <a:ext cx="528879" cy="52887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1113D-01E2-4B8B-8B74-138D9DFF0DFA}">
      <dsp:nvSpPr>
        <dsp:cNvPr id="0" name=""/>
        <dsp:cNvSpPr/>
      </dsp:nvSpPr>
      <dsp:spPr>
        <a:xfrm>
          <a:off x="1110647" y="6012252"/>
          <a:ext cx="7364348" cy="96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69" tIns="101769" rIns="101769" bIns="101769" numCol="1" spcCol="1270" anchor="ctr" anchorCtr="0">
          <a:noAutofit/>
        </a:bodyPr>
        <a:lstStyle/>
        <a:p>
          <a:pPr marL="0" lvl="0" indent="0" algn="l" defTabSz="844550">
            <a:lnSpc>
              <a:spcPct val="100000"/>
            </a:lnSpc>
            <a:spcBef>
              <a:spcPct val="0"/>
            </a:spcBef>
            <a:spcAft>
              <a:spcPct val="35000"/>
            </a:spcAft>
            <a:buNone/>
          </a:pPr>
          <a:r>
            <a:rPr lang="en-US" sz="1900" kern="1200"/>
            <a:t>You can also use this section to list your LinkedIn URL or professional online portfolios/websites</a:t>
          </a:r>
        </a:p>
      </dsp:txBody>
      <dsp:txXfrm>
        <a:off x="1110647" y="6012252"/>
        <a:ext cx="7364348" cy="961599"/>
      </dsp:txXfrm>
    </dsp:sp>
    <dsp:sp modelId="{9A839244-E6BC-4BA1-810B-A37A7892A2C5}">
      <dsp:nvSpPr>
        <dsp:cNvPr id="0" name=""/>
        <dsp:cNvSpPr/>
      </dsp:nvSpPr>
      <dsp:spPr>
        <a:xfrm>
          <a:off x="8474995" y="6012252"/>
          <a:ext cx="7890223" cy="961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69" tIns="101769" rIns="101769" bIns="101769" numCol="1" spcCol="1270" anchor="ctr" anchorCtr="0">
          <a:noAutofit/>
        </a:bodyPr>
        <a:lstStyle/>
        <a:p>
          <a:pPr marL="0" lvl="0" indent="0" algn="l" defTabSz="711200">
            <a:lnSpc>
              <a:spcPct val="100000"/>
            </a:lnSpc>
            <a:spcBef>
              <a:spcPct val="0"/>
            </a:spcBef>
            <a:spcAft>
              <a:spcPct val="35000"/>
            </a:spcAft>
            <a:buNone/>
          </a:pPr>
          <a:r>
            <a:rPr lang="en-US" sz="1600" kern="1200"/>
            <a:t>When listing your LinkedIn URL, make sure your LinkedIn is up to date, active and positively represents your experience and skills. You can personalize your LinkedIn URL using these instructions</a:t>
          </a:r>
        </a:p>
      </dsp:txBody>
      <dsp:txXfrm>
        <a:off x="8474995" y="6012252"/>
        <a:ext cx="7890223" cy="9615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57AAB-B7FC-2B7F-F9D3-889A924D145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45C096-4FE7-BA37-4126-E137F0BB8F8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684807C-D95C-6802-35ED-95EA2FD4C71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DF7F352-3007-CC5B-64E4-8267005070B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7769AB5-87A5-7CA6-2478-0C17C4049FD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23F20E69-4E01-BAC2-E8C4-6B117ABC53D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B77A3BB-1EEA-7562-20AF-5A799E358AD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5051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Whether to disclose</a:t>
            </a:r>
          </a:p>
          <a:p>
            <a:r>
              <a:rPr lang="en-US"/>
              <a:t>Having a disability can be considered a liability in the job search due to the possible misconceptions or prejudices of the people you will encounter.</a:t>
            </a:r>
          </a:p>
          <a:p>
            <a:r>
              <a:rPr lang="en-US"/>
              <a:t>If you have a visible disability or need accommodations in the interview process, you may not have much choice.</a:t>
            </a:r>
          </a:p>
          <a:p>
            <a:r>
              <a:rPr lang="en-US"/>
              <a:t>When to disclose</a:t>
            </a:r>
          </a:p>
          <a:p>
            <a:r>
              <a:rPr lang="en-US"/>
              <a:t>If you have an invisible disability or a disability that is less obvious and does not require interview accommodations, you may not need to disclose until after you begin the job.</a:t>
            </a:r>
          </a:p>
          <a:p>
            <a:r>
              <a:rPr lang="en-US"/>
              <a:t>Probably more important than “when” you disclose your disability is “how” you do it. They way that you present your disability can greatly affect how the employer will view it.</a:t>
            </a:r>
          </a:p>
          <a:p>
            <a:r>
              <a:rPr lang="en-US"/>
              <a:t>Needed accommodations</a:t>
            </a:r>
          </a:p>
          <a:p>
            <a:r>
              <a:rPr lang="en-US"/>
              <a:t>If you do require a reasonable accommodation on the job, you still do not need to disclose your need for accommodations until after you have been offered a job.</a:t>
            </a:r>
          </a:p>
          <a:p>
            <a:r>
              <a:rPr lang="en-US"/>
              <a:t>If accommodations during the interview process will help you show up as your best, most confident self, it is okay to request those accommodations.</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54262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are no hard rules when it comes to disclosing a disability. It will ultimately be up to you make decision.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Whether to disclose</a:t>
            </a:r>
          </a:p>
          <a:p>
            <a:r>
              <a:rPr lang="en-US"/>
              <a:t>Having a disability can be considered a liability in the job search due to the possible misconceptions or prejudices of the people you will encounter.</a:t>
            </a:r>
          </a:p>
          <a:p>
            <a:r>
              <a:rPr lang="en-US"/>
              <a:t>If you have a visible disability or need accommodations in the interview process, you may not have much choice.</a:t>
            </a:r>
          </a:p>
          <a:p>
            <a:r>
              <a:rPr lang="en-US"/>
              <a:t>When to disclose</a:t>
            </a:r>
          </a:p>
          <a:p>
            <a:r>
              <a:rPr lang="en-US"/>
              <a:t>If you have an invisible disability or a disability that is less obvious and does not require interview accommodations, you may not need to disclose until after you begin the job.</a:t>
            </a:r>
          </a:p>
          <a:p>
            <a:r>
              <a:rPr lang="en-US"/>
              <a:t>Probably more important than “when” you disclose your disability is “how” you do it. They way that you present your disability can greatly affect how the employer will view it.</a:t>
            </a:r>
          </a:p>
          <a:p>
            <a:r>
              <a:rPr lang="en-US"/>
              <a:t>Needed accommodations</a:t>
            </a:r>
          </a:p>
          <a:p>
            <a:r>
              <a:rPr lang="en-US"/>
              <a:t>If you do require a reasonable accommodation on the job, you still do not need to disclose your need for accommodations until after you have been offered a job.</a:t>
            </a:r>
          </a:p>
          <a:p>
            <a:r>
              <a:rPr lang="en-US"/>
              <a:t>If accommodations during the interview process will help you show up as your best, most confident self, it is okay to request those accommodations.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1.png"/><Relationship Id="rId7" Type="http://schemas.openxmlformats.org/officeDocument/2006/relationships/diagramQuickStyle" Target="../diagrams/quickStyle1.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2.pn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3" Type="http://schemas.openxmlformats.org/officeDocument/2006/relationships/hyperlink" Target="http://www.linkedin.com/in/untstudent" TargetMode="External"/><Relationship Id="rId2" Type="http://schemas.openxmlformats.org/officeDocument/2006/relationships/hyperlink" Target="mailto:student@my.unt.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aits.unt.edu/support/linkedinlearning" TargetMode="External"/><Relationship Id="rId2" Type="http://schemas.openxmlformats.org/officeDocument/2006/relationships/hyperlink" Target="https://careercenter.unt.edu/resources/" TargetMode="External"/><Relationship Id="rId1" Type="http://schemas.openxmlformats.org/officeDocument/2006/relationships/slideLayout" Target="../slideLayouts/slideLayout7.xml"/><Relationship Id="rId4" Type="http://schemas.openxmlformats.org/officeDocument/2006/relationships/hyperlink" Target="https://careercenter.unt.edu/resources/connect-with-the-career-cente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disabilityin.org/what-we-do/disability-equality-index/2022companies/" TargetMode="External"/><Relationship Id="rId2" Type="http://schemas.openxmlformats.org/officeDocument/2006/relationships/hyperlink" Target="https://findstack.com/resources/remote-work-statistics/#:~:text=Key%20Remote%20Work%20Statistics%20in,productive%20when%20working%20from%20home." TargetMode="External"/><Relationship Id="rId1" Type="http://schemas.openxmlformats.org/officeDocument/2006/relationships/slideLayout" Target="../slideLayouts/slideLayout7.xml"/><Relationship Id="rId6" Type="http://schemas.openxmlformats.org/officeDocument/2006/relationships/hyperlink" Target="https://www.twc.texas.gov/programs/vocational-rehabilitation" TargetMode="External"/><Relationship Id="rId5" Type="http://schemas.openxmlformats.org/officeDocument/2006/relationships/hyperlink" Target="https://www.wrp.gov/wrp#Students" TargetMode="External"/><Relationship Id="rId4" Type="http://schemas.openxmlformats.org/officeDocument/2006/relationships/hyperlink" Target="https://tallo.com/adult-learners/neurodiversity-recruitment/"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Stanley.Hughes@unt.edu" TargetMode="External"/><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hyperlink" Target="mailto:Devin.Axtman@unt.edu" TargetMode="External"/><Relationship Id="rId4" Type="http://schemas.openxmlformats.org/officeDocument/2006/relationships/hyperlink" Target="mailto:Jessica.Stone@unt.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descr="A female with a coffee copy listening intently."/>
          <p:cNvGrpSpPr/>
          <p:nvPr/>
        </p:nvGrpSpPr>
        <p:grpSpPr>
          <a:xfrm>
            <a:off x="3743863" y="5103145"/>
            <a:ext cx="4343085" cy="4716327"/>
            <a:chOff x="0" y="0"/>
            <a:chExt cx="5790779" cy="6288437"/>
          </a:xfrm>
        </p:grpSpPr>
        <p:sp>
          <p:nvSpPr>
            <p:cNvPr id="6" name="Freeform 6"/>
            <p:cNvSpPr/>
            <p:nvPr/>
          </p:nvSpPr>
          <p:spPr>
            <a:xfrm>
              <a:off x="127067" y="0"/>
              <a:ext cx="2734650" cy="3320647"/>
            </a:xfrm>
            <a:custGeom>
              <a:avLst/>
              <a:gdLst/>
              <a:ahLst/>
              <a:cxnLst/>
              <a:rect l="l" t="t" r="r" b="b"/>
              <a:pathLst>
                <a:path w="2734650" h="3320647">
                  <a:moveTo>
                    <a:pt x="0" y="0"/>
                  </a:moveTo>
                  <a:lnTo>
                    <a:pt x="2734650" y="0"/>
                  </a:lnTo>
                  <a:lnTo>
                    <a:pt x="2734650" y="3320647"/>
                  </a:lnTo>
                  <a:lnTo>
                    <a:pt x="0" y="33206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flipH="1">
              <a:off x="0" y="2329950"/>
              <a:ext cx="5790779" cy="3958487"/>
            </a:xfrm>
            <a:custGeom>
              <a:avLst/>
              <a:gdLst/>
              <a:ahLst/>
              <a:cxnLst/>
              <a:rect l="l" t="t" r="r" b="b"/>
              <a:pathLst>
                <a:path w="5790779" h="3958487">
                  <a:moveTo>
                    <a:pt x="5790779" y="0"/>
                  </a:moveTo>
                  <a:lnTo>
                    <a:pt x="0" y="0"/>
                  </a:lnTo>
                  <a:lnTo>
                    <a:pt x="0" y="3958487"/>
                  </a:lnTo>
                  <a:lnTo>
                    <a:pt x="5790779" y="3958487"/>
                  </a:lnTo>
                  <a:lnTo>
                    <a:pt x="579077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8" name="Group 8">
            <a:extLst>
              <a:ext uri="{C183D7F6-B498-43B3-948B-1728B52AA6E4}">
                <adec:decorative xmlns:adec="http://schemas.microsoft.com/office/drawing/2017/decorative" val="1"/>
              </a:ext>
            </a:extLst>
          </p:cNvPr>
          <p:cNvGrpSpPr/>
          <p:nvPr/>
        </p:nvGrpSpPr>
        <p:grpSpPr>
          <a:xfrm>
            <a:off x="6538755" y="4987393"/>
            <a:ext cx="4472606" cy="2335994"/>
            <a:chOff x="0" y="0"/>
            <a:chExt cx="5963475" cy="3114658"/>
          </a:xfrm>
        </p:grpSpPr>
        <p:grpSp>
          <p:nvGrpSpPr>
            <p:cNvPr id="9" name="Group 9"/>
            <p:cNvGrpSpPr/>
            <p:nvPr/>
          </p:nvGrpSpPr>
          <p:grpSpPr>
            <a:xfrm>
              <a:off x="0" y="923818"/>
              <a:ext cx="1832283" cy="2190840"/>
              <a:chOff x="0" y="0"/>
              <a:chExt cx="9542071" cy="11409346"/>
            </a:xfrm>
          </p:grpSpPr>
          <p:sp>
            <p:nvSpPr>
              <p:cNvPr id="10" name="Freeform 10"/>
              <p:cNvSpPr/>
              <p:nvPr/>
            </p:nvSpPr>
            <p:spPr>
              <a:xfrm>
                <a:off x="72390" y="72390"/>
                <a:ext cx="9397291" cy="11264567"/>
              </a:xfrm>
              <a:custGeom>
                <a:avLst/>
                <a:gdLst/>
                <a:ahLst/>
                <a:cxnLst/>
                <a:rect l="l" t="t" r="r" b="b"/>
                <a:pathLst>
                  <a:path w="9397291" h="11264567">
                    <a:moveTo>
                      <a:pt x="0" y="0"/>
                    </a:moveTo>
                    <a:lnTo>
                      <a:pt x="9397291" y="0"/>
                    </a:lnTo>
                    <a:lnTo>
                      <a:pt x="9397291" y="11264567"/>
                    </a:lnTo>
                    <a:lnTo>
                      <a:pt x="0" y="11264567"/>
                    </a:lnTo>
                    <a:lnTo>
                      <a:pt x="0" y="0"/>
                    </a:lnTo>
                    <a:close/>
                  </a:path>
                </a:pathLst>
              </a:custGeom>
              <a:solidFill>
                <a:srgbClr val="EDF0F2">
                  <a:alpha val="68627"/>
                </a:srgbClr>
              </a:solidFill>
            </p:spPr>
            <p:txBody>
              <a:bodyPr/>
              <a:lstStyle/>
              <a:p>
                <a:endParaRPr lang="en-US"/>
              </a:p>
            </p:txBody>
          </p:sp>
          <p:sp>
            <p:nvSpPr>
              <p:cNvPr id="11" name="Freeform 11"/>
              <p:cNvSpPr/>
              <p:nvPr/>
            </p:nvSpPr>
            <p:spPr>
              <a:xfrm>
                <a:off x="0" y="0"/>
                <a:ext cx="9542071" cy="11409346"/>
              </a:xfrm>
              <a:custGeom>
                <a:avLst/>
                <a:gdLst/>
                <a:ahLst/>
                <a:cxnLst/>
                <a:rect l="l" t="t" r="r" b="b"/>
                <a:pathLst>
                  <a:path w="9542071" h="11409346">
                    <a:moveTo>
                      <a:pt x="9397291" y="11264567"/>
                    </a:moveTo>
                    <a:lnTo>
                      <a:pt x="9542071" y="11264567"/>
                    </a:lnTo>
                    <a:lnTo>
                      <a:pt x="9542071" y="11409346"/>
                    </a:lnTo>
                    <a:lnTo>
                      <a:pt x="9397291" y="11409346"/>
                    </a:lnTo>
                    <a:lnTo>
                      <a:pt x="9397291" y="11264567"/>
                    </a:lnTo>
                    <a:close/>
                    <a:moveTo>
                      <a:pt x="0" y="144780"/>
                    </a:moveTo>
                    <a:lnTo>
                      <a:pt x="144780" y="144780"/>
                    </a:lnTo>
                    <a:lnTo>
                      <a:pt x="144780" y="11264567"/>
                    </a:lnTo>
                    <a:lnTo>
                      <a:pt x="0" y="11264567"/>
                    </a:lnTo>
                    <a:lnTo>
                      <a:pt x="0" y="144780"/>
                    </a:lnTo>
                    <a:close/>
                    <a:moveTo>
                      <a:pt x="0" y="11264567"/>
                    </a:moveTo>
                    <a:lnTo>
                      <a:pt x="144780" y="11264567"/>
                    </a:lnTo>
                    <a:lnTo>
                      <a:pt x="144780" y="11409346"/>
                    </a:lnTo>
                    <a:lnTo>
                      <a:pt x="0" y="11409346"/>
                    </a:lnTo>
                    <a:lnTo>
                      <a:pt x="0" y="11264567"/>
                    </a:lnTo>
                    <a:close/>
                    <a:moveTo>
                      <a:pt x="9397291" y="144780"/>
                    </a:moveTo>
                    <a:lnTo>
                      <a:pt x="9542071" y="144780"/>
                    </a:lnTo>
                    <a:lnTo>
                      <a:pt x="9542071" y="11264567"/>
                    </a:lnTo>
                    <a:lnTo>
                      <a:pt x="9397291" y="11264567"/>
                    </a:lnTo>
                    <a:lnTo>
                      <a:pt x="9397291" y="144780"/>
                    </a:lnTo>
                    <a:close/>
                    <a:moveTo>
                      <a:pt x="144780" y="11264567"/>
                    </a:moveTo>
                    <a:lnTo>
                      <a:pt x="9397291" y="11264567"/>
                    </a:lnTo>
                    <a:lnTo>
                      <a:pt x="9397291" y="11409346"/>
                    </a:lnTo>
                    <a:lnTo>
                      <a:pt x="144780" y="11409346"/>
                    </a:lnTo>
                    <a:lnTo>
                      <a:pt x="144780" y="11264567"/>
                    </a:lnTo>
                    <a:close/>
                    <a:moveTo>
                      <a:pt x="9397291" y="0"/>
                    </a:moveTo>
                    <a:lnTo>
                      <a:pt x="9542071" y="0"/>
                    </a:lnTo>
                    <a:lnTo>
                      <a:pt x="9542071" y="144780"/>
                    </a:lnTo>
                    <a:lnTo>
                      <a:pt x="9397291" y="144780"/>
                    </a:lnTo>
                    <a:lnTo>
                      <a:pt x="9397291" y="0"/>
                    </a:lnTo>
                    <a:close/>
                    <a:moveTo>
                      <a:pt x="0" y="0"/>
                    </a:moveTo>
                    <a:lnTo>
                      <a:pt x="144780" y="0"/>
                    </a:lnTo>
                    <a:lnTo>
                      <a:pt x="144780" y="144780"/>
                    </a:lnTo>
                    <a:lnTo>
                      <a:pt x="0" y="144780"/>
                    </a:lnTo>
                    <a:lnTo>
                      <a:pt x="0" y="0"/>
                    </a:lnTo>
                    <a:close/>
                    <a:moveTo>
                      <a:pt x="144780" y="0"/>
                    </a:moveTo>
                    <a:lnTo>
                      <a:pt x="9397291" y="0"/>
                    </a:lnTo>
                    <a:lnTo>
                      <a:pt x="9397291" y="144780"/>
                    </a:lnTo>
                    <a:lnTo>
                      <a:pt x="144780" y="144780"/>
                    </a:lnTo>
                    <a:lnTo>
                      <a:pt x="144780" y="0"/>
                    </a:lnTo>
                    <a:close/>
                  </a:path>
                </a:pathLst>
              </a:custGeom>
              <a:solidFill>
                <a:srgbClr val="EDF0F2">
                  <a:alpha val="68627"/>
                </a:srgbClr>
              </a:solidFill>
            </p:spPr>
            <p:txBody>
              <a:bodyPr/>
              <a:lstStyle/>
              <a:p>
                <a:endParaRPr lang="en-US"/>
              </a:p>
            </p:txBody>
          </p:sp>
        </p:grpSp>
        <p:grpSp>
          <p:nvGrpSpPr>
            <p:cNvPr id="12" name="Group 12"/>
            <p:cNvGrpSpPr/>
            <p:nvPr/>
          </p:nvGrpSpPr>
          <p:grpSpPr>
            <a:xfrm>
              <a:off x="2065596" y="923818"/>
              <a:ext cx="1832283" cy="2190840"/>
              <a:chOff x="0" y="0"/>
              <a:chExt cx="9542071" cy="11409346"/>
            </a:xfrm>
          </p:grpSpPr>
          <p:sp>
            <p:nvSpPr>
              <p:cNvPr id="13" name="Freeform 13"/>
              <p:cNvSpPr/>
              <p:nvPr/>
            </p:nvSpPr>
            <p:spPr>
              <a:xfrm>
                <a:off x="72390" y="72390"/>
                <a:ext cx="9397291" cy="11264567"/>
              </a:xfrm>
              <a:custGeom>
                <a:avLst/>
                <a:gdLst/>
                <a:ahLst/>
                <a:cxnLst/>
                <a:rect l="l" t="t" r="r" b="b"/>
                <a:pathLst>
                  <a:path w="9397291" h="11264567">
                    <a:moveTo>
                      <a:pt x="0" y="0"/>
                    </a:moveTo>
                    <a:lnTo>
                      <a:pt x="9397291" y="0"/>
                    </a:lnTo>
                    <a:lnTo>
                      <a:pt x="9397291" y="11264567"/>
                    </a:lnTo>
                    <a:lnTo>
                      <a:pt x="0" y="11264567"/>
                    </a:lnTo>
                    <a:lnTo>
                      <a:pt x="0" y="0"/>
                    </a:lnTo>
                    <a:close/>
                  </a:path>
                </a:pathLst>
              </a:custGeom>
              <a:solidFill>
                <a:srgbClr val="EDF0F2">
                  <a:alpha val="68627"/>
                </a:srgbClr>
              </a:solidFill>
            </p:spPr>
            <p:txBody>
              <a:bodyPr/>
              <a:lstStyle/>
              <a:p>
                <a:endParaRPr lang="en-US"/>
              </a:p>
            </p:txBody>
          </p:sp>
          <p:sp>
            <p:nvSpPr>
              <p:cNvPr id="14" name="Freeform 14"/>
              <p:cNvSpPr/>
              <p:nvPr/>
            </p:nvSpPr>
            <p:spPr>
              <a:xfrm>
                <a:off x="0" y="0"/>
                <a:ext cx="9542071" cy="11409346"/>
              </a:xfrm>
              <a:custGeom>
                <a:avLst/>
                <a:gdLst/>
                <a:ahLst/>
                <a:cxnLst/>
                <a:rect l="l" t="t" r="r" b="b"/>
                <a:pathLst>
                  <a:path w="9542071" h="11409346">
                    <a:moveTo>
                      <a:pt x="9397291" y="11264567"/>
                    </a:moveTo>
                    <a:lnTo>
                      <a:pt x="9542071" y="11264567"/>
                    </a:lnTo>
                    <a:lnTo>
                      <a:pt x="9542071" y="11409346"/>
                    </a:lnTo>
                    <a:lnTo>
                      <a:pt x="9397291" y="11409346"/>
                    </a:lnTo>
                    <a:lnTo>
                      <a:pt x="9397291" y="11264567"/>
                    </a:lnTo>
                    <a:close/>
                    <a:moveTo>
                      <a:pt x="0" y="144780"/>
                    </a:moveTo>
                    <a:lnTo>
                      <a:pt x="144780" y="144780"/>
                    </a:lnTo>
                    <a:lnTo>
                      <a:pt x="144780" y="11264567"/>
                    </a:lnTo>
                    <a:lnTo>
                      <a:pt x="0" y="11264567"/>
                    </a:lnTo>
                    <a:lnTo>
                      <a:pt x="0" y="144780"/>
                    </a:lnTo>
                    <a:close/>
                    <a:moveTo>
                      <a:pt x="0" y="11264567"/>
                    </a:moveTo>
                    <a:lnTo>
                      <a:pt x="144780" y="11264567"/>
                    </a:lnTo>
                    <a:lnTo>
                      <a:pt x="144780" y="11409346"/>
                    </a:lnTo>
                    <a:lnTo>
                      <a:pt x="0" y="11409346"/>
                    </a:lnTo>
                    <a:lnTo>
                      <a:pt x="0" y="11264567"/>
                    </a:lnTo>
                    <a:close/>
                    <a:moveTo>
                      <a:pt x="9397291" y="144780"/>
                    </a:moveTo>
                    <a:lnTo>
                      <a:pt x="9542071" y="144780"/>
                    </a:lnTo>
                    <a:lnTo>
                      <a:pt x="9542071" y="11264567"/>
                    </a:lnTo>
                    <a:lnTo>
                      <a:pt x="9397291" y="11264567"/>
                    </a:lnTo>
                    <a:lnTo>
                      <a:pt x="9397291" y="144780"/>
                    </a:lnTo>
                    <a:close/>
                    <a:moveTo>
                      <a:pt x="144780" y="11264567"/>
                    </a:moveTo>
                    <a:lnTo>
                      <a:pt x="9397291" y="11264567"/>
                    </a:lnTo>
                    <a:lnTo>
                      <a:pt x="9397291" y="11409346"/>
                    </a:lnTo>
                    <a:lnTo>
                      <a:pt x="144780" y="11409346"/>
                    </a:lnTo>
                    <a:lnTo>
                      <a:pt x="144780" y="11264567"/>
                    </a:lnTo>
                    <a:close/>
                    <a:moveTo>
                      <a:pt x="9397291" y="0"/>
                    </a:moveTo>
                    <a:lnTo>
                      <a:pt x="9542071" y="0"/>
                    </a:lnTo>
                    <a:lnTo>
                      <a:pt x="9542071" y="144780"/>
                    </a:lnTo>
                    <a:lnTo>
                      <a:pt x="9397291" y="144780"/>
                    </a:lnTo>
                    <a:lnTo>
                      <a:pt x="9397291" y="0"/>
                    </a:lnTo>
                    <a:close/>
                    <a:moveTo>
                      <a:pt x="0" y="0"/>
                    </a:moveTo>
                    <a:lnTo>
                      <a:pt x="144780" y="0"/>
                    </a:lnTo>
                    <a:lnTo>
                      <a:pt x="144780" y="144780"/>
                    </a:lnTo>
                    <a:lnTo>
                      <a:pt x="0" y="144780"/>
                    </a:lnTo>
                    <a:lnTo>
                      <a:pt x="0" y="0"/>
                    </a:lnTo>
                    <a:close/>
                    <a:moveTo>
                      <a:pt x="144780" y="0"/>
                    </a:moveTo>
                    <a:lnTo>
                      <a:pt x="9397291" y="0"/>
                    </a:lnTo>
                    <a:lnTo>
                      <a:pt x="9397291" y="144780"/>
                    </a:lnTo>
                    <a:lnTo>
                      <a:pt x="144780" y="144780"/>
                    </a:lnTo>
                    <a:lnTo>
                      <a:pt x="144780" y="0"/>
                    </a:lnTo>
                    <a:close/>
                  </a:path>
                </a:pathLst>
              </a:custGeom>
              <a:solidFill>
                <a:srgbClr val="EDF0F2">
                  <a:alpha val="68627"/>
                </a:srgbClr>
              </a:solidFill>
            </p:spPr>
            <p:txBody>
              <a:bodyPr/>
              <a:lstStyle/>
              <a:p>
                <a:endParaRPr lang="en-US"/>
              </a:p>
            </p:txBody>
          </p:sp>
        </p:grpSp>
        <p:grpSp>
          <p:nvGrpSpPr>
            <p:cNvPr id="15" name="Group 15"/>
            <p:cNvGrpSpPr/>
            <p:nvPr/>
          </p:nvGrpSpPr>
          <p:grpSpPr>
            <a:xfrm>
              <a:off x="4131192" y="923818"/>
              <a:ext cx="1832283" cy="2190840"/>
              <a:chOff x="0" y="0"/>
              <a:chExt cx="9542071" cy="11409346"/>
            </a:xfrm>
          </p:grpSpPr>
          <p:sp>
            <p:nvSpPr>
              <p:cNvPr id="16" name="Freeform 16"/>
              <p:cNvSpPr/>
              <p:nvPr/>
            </p:nvSpPr>
            <p:spPr>
              <a:xfrm>
                <a:off x="72390" y="72390"/>
                <a:ext cx="9397291" cy="11264567"/>
              </a:xfrm>
              <a:custGeom>
                <a:avLst/>
                <a:gdLst/>
                <a:ahLst/>
                <a:cxnLst/>
                <a:rect l="l" t="t" r="r" b="b"/>
                <a:pathLst>
                  <a:path w="9397291" h="11264567">
                    <a:moveTo>
                      <a:pt x="0" y="0"/>
                    </a:moveTo>
                    <a:lnTo>
                      <a:pt x="9397291" y="0"/>
                    </a:lnTo>
                    <a:lnTo>
                      <a:pt x="9397291" y="11264567"/>
                    </a:lnTo>
                    <a:lnTo>
                      <a:pt x="0" y="11264567"/>
                    </a:lnTo>
                    <a:lnTo>
                      <a:pt x="0" y="0"/>
                    </a:lnTo>
                    <a:close/>
                  </a:path>
                </a:pathLst>
              </a:custGeom>
              <a:solidFill>
                <a:srgbClr val="EDF0F2">
                  <a:alpha val="68627"/>
                </a:srgbClr>
              </a:solidFill>
            </p:spPr>
            <p:txBody>
              <a:bodyPr/>
              <a:lstStyle/>
              <a:p>
                <a:endParaRPr lang="en-US"/>
              </a:p>
            </p:txBody>
          </p:sp>
          <p:sp>
            <p:nvSpPr>
              <p:cNvPr id="17" name="Freeform 17"/>
              <p:cNvSpPr/>
              <p:nvPr/>
            </p:nvSpPr>
            <p:spPr>
              <a:xfrm>
                <a:off x="0" y="0"/>
                <a:ext cx="9542071" cy="11409346"/>
              </a:xfrm>
              <a:custGeom>
                <a:avLst/>
                <a:gdLst/>
                <a:ahLst/>
                <a:cxnLst/>
                <a:rect l="l" t="t" r="r" b="b"/>
                <a:pathLst>
                  <a:path w="9542071" h="11409346">
                    <a:moveTo>
                      <a:pt x="9397291" y="11264567"/>
                    </a:moveTo>
                    <a:lnTo>
                      <a:pt x="9542071" y="11264567"/>
                    </a:lnTo>
                    <a:lnTo>
                      <a:pt x="9542071" y="11409346"/>
                    </a:lnTo>
                    <a:lnTo>
                      <a:pt x="9397291" y="11409346"/>
                    </a:lnTo>
                    <a:lnTo>
                      <a:pt x="9397291" y="11264567"/>
                    </a:lnTo>
                    <a:close/>
                    <a:moveTo>
                      <a:pt x="0" y="144780"/>
                    </a:moveTo>
                    <a:lnTo>
                      <a:pt x="144780" y="144780"/>
                    </a:lnTo>
                    <a:lnTo>
                      <a:pt x="144780" y="11264567"/>
                    </a:lnTo>
                    <a:lnTo>
                      <a:pt x="0" y="11264567"/>
                    </a:lnTo>
                    <a:lnTo>
                      <a:pt x="0" y="144780"/>
                    </a:lnTo>
                    <a:close/>
                    <a:moveTo>
                      <a:pt x="0" y="11264567"/>
                    </a:moveTo>
                    <a:lnTo>
                      <a:pt x="144780" y="11264567"/>
                    </a:lnTo>
                    <a:lnTo>
                      <a:pt x="144780" y="11409346"/>
                    </a:lnTo>
                    <a:lnTo>
                      <a:pt x="0" y="11409346"/>
                    </a:lnTo>
                    <a:lnTo>
                      <a:pt x="0" y="11264567"/>
                    </a:lnTo>
                    <a:close/>
                    <a:moveTo>
                      <a:pt x="9397291" y="144780"/>
                    </a:moveTo>
                    <a:lnTo>
                      <a:pt x="9542071" y="144780"/>
                    </a:lnTo>
                    <a:lnTo>
                      <a:pt x="9542071" y="11264567"/>
                    </a:lnTo>
                    <a:lnTo>
                      <a:pt x="9397291" y="11264567"/>
                    </a:lnTo>
                    <a:lnTo>
                      <a:pt x="9397291" y="144780"/>
                    </a:lnTo>
                    <a:close/>
                    <a:moveTo>
                      <a:pt x="144780" y="11264567"/>
                    </a:moveTo>
                    <a:lnTo>
                      <a:pt x="9397291" y="11264567"/>
                    </a:lnTo>
                    <a:lnTo>
                      <a:pt x="9397291" y="11409346"/>
                    </a:lnTo>
                    <a:lnTo>
                      <a:pt x="144780" y="11409346"/>
                    </a:lnTo>
                    <a:lnTo>
                      <a:pt x="144780" y="11264567"/>
                    </a:lnTo>
                    <a:close/>
                    <a:moveTo>
                      <a:pt x="9397291" y="0"/>
                    </a:moveTo>
                    <a:lnTo>
                      <a:pt x="9542071" y="0"/>
                    </a:lnTo>
                    <a:lnTo>
                      <a:pt x="9542071" y="144780"/>
                    </a:lnTo>
                    <a:lnTo>
                      <a:pt x="9397291" y="144780"/>
                    </a:lnTo>
                    <a:lnTo>
                      <a:pt x="9397291" y="0"/>
                    </a:lnTo>
                    <a:close/>
                    <a:moveTo>
                      <a:pt x="0" y="0"/>
                    </a:moveTo>
                    <a:lnTo>
                      <a:pt x="144780" y="0"/>
                    </a:lnTo>
                    <a:lnTo>
                      <a:pt x="144780" y="144780"/>
                    </a:lnTo>
                    <a:lnTo>
                      <a:pt x="0" y="144780"/>
                    </a:lnTo>
                    <a:lnTo>
                      <a:pt x="0" y="0"/>
                    </a:lnTo>
                    <a:close/>
                    <a:moveTo>
                      <a:pt x="144780" y="0"/>
                    </a:moveTo>
                    <a:lnTo>
                      <a:pt x="9397291" y="0"/>
                    </a:lnTo>
                    <a:lnTo>
                      <a:pt x="9397291" y="144780"/>
                    </a:lnTo>
                    <a:lnTo>
                      <a:pt x="144780" y="144780"/>
                    </a:lnTo>
                    <a:lnTo>
                      <a:pt x="144780" y="0"/>
                    </a:lnTo>
                    <a:close/>
                  </a:path>
                </a:pathLst>
              </a:custGeom>
              <a:solidFill>
                <a:srgbClr val="EDF0F2">
                  <a:alpha val="68627"/>
                </a:srgbClr>
              </a:solidFill>
            </p:spPr>
            <p:txBody>
              <a:bodyPr/>
              <a:lstStyle/>
              <a:p>
                <a:endParaRPr lang="en-US"/>
              </a:p>
            </p:txBody>
          </p:sp>
        </p:grpSp>
        <p:grpSp>
          <p:nvGrpSpPr>
            <p:cNvPr id="18" name="Group 18"/>
            <p:cNvGrpSpPr/>
            <p:nvPr/>
          </p:nvGrpSpPr>
          <p:grpSpPr>
            <a:xfrm>
              <a:off x="0" y="0"/>
              <a:ext cx="5963475" cy="425998"/>
              <a:chOff x="0" y="0"/>
              <a:chExt cx="31056283" cy="2218491"/>
            </a:xfrm>
          </p:grpSpPr>
          <p:sp>
            <p:nvSpPr>
              <p:cNvPr id="19" name="Freeform 19"/>
              <p:cNvSpPr/>
              <p:nvPr/>
            </p:nvSpPr>
            <p:spPr>
              <a:xfrm>
                <a:off x="72390" y="72390"/>
                <a:ext cx="30911505" cy="2073711"/>
              </a:xfrm>
              <a:custGeom>
                <a:avLst/>
                <a:gdLst/>
                <a:ahLst/>
                <a:cxnLst/>
                <a:rect l="l" t="t" r="r" b="b"/>
                <a:pathLst>
                  <a:path w="30911505" h="2073711">
                    <a:moveTo>
                      <a:pt x="0" y="0"/>
                    </a:moveTo>
                    <a:lnTo>
                      <a:pt x="30911505" y="0"/>
                    </a:lnTo>
                    <a:lnTo>
                      <a:pt x="30911505" y="2073711"/>
                    </a:lnTo>
                    <a:lnTo>
                      <a:pt x="0" y="2073711"/>
                    </a:lnTo>
                    <a:lnTo>
                      <a:pt x="0" y="0"/>
                    </a:lnTo>
                    <a:close/>
                  </a:path>
                </a:pathLst>
              </a:custGeom>
              <a:solidFill>
                <a:srgbClr val="EDF0F2">
                  <a:alpha val="68627"/>
                </a:srgbClr>
              </a:solidFill>
            </p:spPr>
            <p:txBody>
              <a:bodyPr/>
              <a:lstStyle/>
              <a:p>
                <a:endParaRPr lang="en-US"/>
              </a:p>
            </p:txBody>
          </p:sp>
          <p:sp>
            <p:nvSpPr>
              <p:cNvPr id="20" name="Freeform 20"/>
              <p:cNvSpPr/>
              <p:nvPr/>
            </p:nvSpPr>
            <p:spPr>
              <a:xfrm>
                <a:off x="0" y="0"/>
                <a:ext cx="31056284" cy="2218491"/>
              </a:xfrm>
              <a:custGeom>
                <a:avLst/>
                <a:gdLst/>
                <a:ahLst/>
                <a:cxnLst/>
                <a:rect l="l" t="t" r="r" b="b"/>
                <a:pathLst>
                  <a:path w="31056284" h="2218491">
                    <a:moveTo>
                      <a:pt x="30911502" y="2073711"/>
                    </a:moveTo>
                    <a:lnTo>
                      <a:pt x="31056284" y="2073711"/>
                    </a:lnTo>
                    <a:lnTo>
                      <a:pt x="31056284" y="2218491"/>
                    </a:lnTo>
                    <a:lnTo>
                      <a:pt x="30911502" y="2218491"/>
                    </a:lnTo>
                    <a:lnTo>
                      <a:pt x="30911502" y="2073711"/>
                    </a:lnTo>
                    <a:close/>
                    <a:moveTo>
                      <a:pt x="0" y="144780"/>
                    </a:moveTo>
                    <a:lnTo>
                      <a:pt x="144780" y="144780"/>
                    </a:lnTo>
                    <a:lnTo>
                      <a:pt x="144780" y="2073711"/>
                    </a:lnTo>
                    <a:lnTo>
                      <a:pt x="0" y="2073711"/>
                    </a:lnTo>
                    <a:lnTo>
                      <a:pt x="0" y="144780"/>
                    </a:lnTo>
                    <a:close/>
                    <a:moveTo>
                      <a:pt x="0" y="2073711"/>
                    </a:moveTo>
                    <a:lnTo>
                      <a:pt x="144780" y="2073711"/>
                    </a:lnTo>
                    <a:lnTo>
                      <a:pt x="144780" y="2218491"/>
                    </a:lnTo>
                    <a:lnTo>
                      <a:pt x="0" y="2218491"/>
                    </a:lnTo>
                    <a:lnTo>
                      <a:pt x="0" y="2073711"/>
                    </a:lnTo>
                    <a:close/>
                    <a:moveTo>
                      <a:pt x="30911502" y="144780"/>
                    </a:moveTo>
                    <a:lnTo>
                      <a:pt x="31056284" y="144780"/>
                    </a:lnTo>
                    <a:lnTo>
                      <a:pt x="31056284" y="2073711"/>
                    </a:lnTo>
                    <a:lnTo>
                      <a:pt x="30911502" y="2073711"/>
                    </a:lnTo>
                    <a:lnTo>
                      <a:pt x="30911502" y="144780"/>
                    </a:lnTo>
                    <a:close/>
                    <a:moveTo>
                      <a:pt x="144780" y="2073711"/>
                    </a:moveTo>
                    <a:lnTo>
                      <a:pt x="30911502" y="2073711"/>
                    </a:lnTo>
                    <a:lnTo>
                      <a:pt x="30911502" y="2218491"/>
                    </a:lnTo>
                    <a:lnTo>
                      <a:pt x="144780" y="2218491"/>
                    </a:lnTo>
                    <a:lnTo>
                      <a:pt x="144780" y="2073711"/>
                    </a:lnTo>
                    <a:close/>
                    <a:moveTo>
                      <a:pt x="30911502" y="0"/>
                    </a:moveTo>
                    <a:lnTo>
                      <a:pt x="31056284" y="0"/>
                    </a:lnTo>
                    <a:lnTo>
                      <a:pt x="31056284" y="144780"/>
                    </a:lnTo>
                    <a:lnTo>
                      <a:pt x="30911502" y="144780"/>
                    </a:lnTo>
                    <a:lnTo>
                      <a:pt x="30911502" y="0"/>
                    </a:lnTo>
                    <a:close/>
                    <a:moveTo>
                      <a:pt x="0" y="0"/>
                    </a:moveTo>
                    <a:lnTo>
                      <a:pt x="144780" y="0"/>
                    </a:lnTo>
                    <a:lnTo>
                      <a:pt x="144780" y="144780"/>
                    </a:lnTo>
                    <a:lnTo>
                      <a:pt x="0" y="144780"/>
                    </a:lnTo>
                    <a:lnTo>
                      <a:pt x="0" y="0"/>
                    </a:lnTo>
                    <a:close/>
                    <a:moveTo>
                      <a:pt x="144780" y="0"/>
                    </a:moveTo>
                    <a:lnTo>
                      <a:pt x="30911502" y="0"/>
                    </a:lnTo>
                    <a:lnTo>
                      <a:pt x="30911502" y="144780"/>
                    </a:lnTo>
                    <a:lnTo>
                      <a:pt x="144780" y="144780"/>
                    </a:lnTo>
                    <a:lnTo>
                      <a:pt x="144780" y="0"/>
                    </a:lnTo>
                    <a:close/>
                  </a:path>
                </a:pathLst>
              </a:custGeom>
              <a:solidFill>
                <a:srgbClr val="EDF0F2">
                  <a:alpha val="68627"/>
                </a:srgbClr>
              </a:solidFill>
            </p:spPr>
            <p:txBody>
              <a:bodyPr/>
              <a:lstStyle/>
              <a:p>
                <a:endParaRPr lang="en-US"/>
              </a:p>
            </p:txBody>
          </p:sp>
        </p:grpSp>
      </p:grpSp>
      <p:sp>
        <p:nvSpPr>
          <p:cNvPr id="21" name="Freeform 21"/>
          <p:cNvSpPr/>
          <p:nvPr/>
        </p:nvSpPr>
        <p:spPr>
          <a:xfrm>
            <a:off x="9083727" y="5827201"/>
            <a:ext cx="526104" cy="526104"/>
          </a:xfrm>
          <a:custGeom>
            <a:avLst/>
            <a:gdLst/>
            <a:ahLst/>
            <a:cxnLst/>
            <a:rect l="l" t="t" r="r" b="b"/>
            <a:pathLst>
              <a:path w="526104" h="526104">
                <a:moveTo>
                  <a:pt x="0" y="0"/>
                </a:moveTo>
                <a:lnTo>
                  <a:pt x="526104" y="0"/>
                </a:lnTo>
                <a:lnTo>
                  <a:pt x="526104" y="526104"/>
                </a:lnTo>
                <a:lnTo>
                  <a:pt x="0" y="5261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2" name="Group 22" descr="A male with a pen/paper"/>
          <p:cNvGrpSpPr/>
          <p:nvPr/>
        </p:nvGrpSpPr>
        <p:grpSpPr>
          <a:xfrm>
            <a:off x="10269138" y="5244629"/>
            <a:ext cx="4274999" cy="4937596"/>
            <a:chOff x="0" y="0"/>
            <a:chExt cx="5699999" cy="6583461"/>
          </a:xfrm>
        </p:grpSpPr>
        <p:sp>
          <p:nvSpPr>
            <p:cNvPr id="23" name="Freeform 23"/>
            <p:cNvSpPr/>
            <p:nvPr/>
          </p:nvSpPr>
          <p:spPr>
            <a:xfrm>
              <a:off x="0" y="1887681"/>
              <a:ext cx="5699999" cy="4695780"/>
            </a:xfrm>
            <a:custGeom>
              <a:avLst/>
              <a:gdLst/>
              <a:ahLst/>
              <a:cxnLst/>
              <a:rect l="l" t="t" r="r" b="b"/>
              <a:pathLst>
                <a:path w="5699999" h="4695780">
                  <a:moveTo>
                    <a:pt x="0" y="0"/>
                  </a:moveTo>
                  <a:lnTo>
                    <a:pt x="5699999" y="0"/>
                  </a:lnTo>
                  <a:lnTo>
                    <a:pt x="5699999" y="4695780"/>
                  </a:lnTo>
                  <a:lnTo>
                    <a:pt x="0" y="46957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4" name="Freeform 24"/>
            <p:cNvSpPr/>
            <p:nvPr/>
          </p:nvSpPr>
          <p:spPr>
            <a:xfrm>
              <a:off x="1682240" y="0"/>
              <a:ext cx="2335518" cy="2508857"/>
            </a:xfrm>
            <a:custGeom>
              <a:avLst/>
              <a:gdLst/>
              <a:ahLst/>
              <a:cxnLst/>
              <a:rect l="l" t="t" r="r" b="b"/>
              <a:pathLst>
                <a:path w="2335518" h="2508857">
                  <a:moveTo>
                    <a:pt x="0" y="0"/>
                  </a:moveTo>
                  <a:lnTo>
                    <a:pt x="2335518" y="0"/>
                  </a:lnTo>
                  <a:lnTo>
                    <a:pt x="2335518" y="2508857"/>
                  </a:lnTo>
                  <a:lnTo>
                    <a:pt x="0" y="250885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25" name="TextBox 25"/>
          <p:cNvSpPr txBox="1"/>
          <p:nvPr/>
        </p:nvSpPr>
        <p:spPr>
          <a:xfrm>
            <a:off x="2893609" y="-100515"/>
            <a:ext cx="11762896" cy="5218480"/>
          </a:xfrm>
          <a:prstGeom prst="rect">
            <a:avLst/>
          </a:prstGeom>
        </p:spPr>
        <p:txBody>
          <a:bodyPr lIns="0" tIns="0" rIns="0" bIns="0" rtlCol="0" anchor="t">
            <a:spAutoFit/>
          </a:bodyPr>
          <a:lstStyle/>
          <a:p>
            <a:pPr marL="0" lvl="0" indent="0" algn="ctr">
              <a:lnSpc>
                <a:spcPts val="13753"/>
              </a:lnSpc>
            </a:pPr>
            <a:r>
              <a:rPr lang="en-US" sz="8000" b="1">
                <a:solidFill>
                  <a:srgbClr val="000000"/>
                </a:solidFill>
                <a:latin typeface="DM Sans Bold"/>
                <a:ea typeface="DM Sans Bold"/>
                <a:cs typeface="DM Sans Bold"/>
                <a:sym typeface="DM Sans Bold"/>
              </a:rPr>
              <a:t>A Bright Future: Planning Ahead for After Graduation</a:t>
            </a:r>
          </a:p>
        </p:txBody>
      </p:sp>
      <p:pic>
        <p:nvPicPr>
          <p:cNvPr id="27" name="Picture 26">
            <a:extLst>
              <a:ext uri="{FF2B5EF4-FFF2-40B4-BE49-F238E27FC236}">
                <a16:creationId xmlns:a16="http://schemas.microsoft.com/office/drawing/2014/main" id="{563383FA-1B9F-8484-4F3E-A8423A327293}"/>
              </a:ext>
            </a:extLst>
          </p:cNvPr>
          <p:cNvPicPr>
            <a:picLocks noChangeAspect="1"/>
          </p:cNvPicPr>
          <p:nvPr/>
        </p:nvPicPr>
        <p:blipFill>
          <a:blip r:embed="rId12"/>
          <a:stretch>
            <a:fillRect/>
          </a:stretch>
        </p:blipFill>
        <p:spPr>
          <a:xfrm>
            <a:off x="228600" y="114300"/>
            <a:ext cx="2154905" cy="21549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185546"/>
            <a:ext cx="16230600" cy="1353077"/>
            <a:chOff x="0" y="0"/>
            <a:chExt cx="12456187" cy="1038420"/>
          </a:xfrm>
        </p:grpSpPr>
        <p:sp>
          <p:nvSpPr>
            <p:cNvPr id="3"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solidFill>
              <a:srgbClr val="FFE500"/>
            </a:solidFill>
          </p:spPr>
          <p:txBody>
            <a:bodyPr/>
            <a:lstStyle/>
            <a:p>
              <a:endParaRPr lang="en-US"/>
            </a:p>
          </p:txBody>
        </p:sp>
      </p:grpSp>
      <p:grpSp>
        <p:nvGrpSpPr>
          <p:cNvPr id="4" name="Group 4"/>
          <p:cNvGrpSpPr/>
          <p:nvPr/>
        </p:nvGrpSpPr>
        <p:grpSpPr>
          <a:xfrm>
            <a:off x="1028700" y="2978140"/>
            <a:ext cx="16230600" cy="6123314"/>
            <a:chOff x="0" y="0"/>
            <a:chExt cx="3959589" cy="1493833"/>
          </a:xfrm>
        </p:grpSpPr>
        <p:sp>
          <p:nvSpPr>
            <p:cNvPr id="5" name="Freeform 5"/>
            <p:cNvSpPr/>
            <p:nvPr/>
          </p:nvSpPr>
          <p:spPr>
            <a:xfrm>
              <a:off x="0" y="0"/>
              <a:ext cx="3959589" cy="1493833"/>
            </a:xfrm>
            <a:custGeom>
              <a:avLst/>
              <a:gdLst/>
              <a:ahLst/>
              <a:cxnLst/>
              <a:rect l="l" t="t" r="r" b="b"/>
              <a:pathLst>
                <a:path w="3959589" h="1493833">
                  <a:moveTo>
                    <a:pt x="3835129" y="1493833"/>
                  </a:moveTo>
                  <a:lnTo>
                    <a:pt x="124460" y="1493833"/>
                  </a:lnTo>
                  <a:cubicBezTo>
                    <a:pt x="55880" y="1493833"/>
                    <a:pt x="0" y="1437953"/>
                    <a:pt x="0" y="1369373"/>
                  </a:cubicBezTo>
                  <a:lnTo>
                    <a:pt x="0" y="124460"/>
                  </a:lnTo>
                  <a:cubicBezTo>
                    <a:pt x="0" y="55880"/>
                    <a:pt x="55880" y="0"/>
                    <a:pt x="124460" y="0"/>
                  </a:cubicBezTo>
                  <a:lnTo>
                    <a:pt x="3835129" y="0"/>
                  </a:lnTo>
                  <a:cubicBezTo>
                    <a:pt x="3903709" y="0"/>
                    <a:pt x="3959589" y="55880"/>
                    <a:pt x="3959589" y="124460"/>
                  </a:cubicBezTo>
                  <a:lnTo>
                    <a:pt x="3959589" y="1369373"/>
                  </a:lnTo>
                  <a:cubicBezTo>
                    <a:pt x="3959589" y="1437953"/>
                    <a:pt x="3903709" y="1493833"/>
                    <a:pt x="3835129" y="1493833"/>
                  </a:cubicBezTo>
                  <a:close/>
                </a:path>
              </a:pathLst>
            </a:custGeom>
            <a:solidFill>
              <a:srgbClr val="EDF0F2"/>
            </a:solidFill>
          </p:spPr>
          <p:txBody>
            <a:bodyPr/>
            <a:lstStyle/>
            <a:p>
              <a:endParaRPr lang="en-US"/>
            </a:p>
          </p:txBody>
        </p:sp>
      </p:grpSp>
      <p:sp>
        <p:nvSpPr>
          <p:cNvPr id="6" name="TextBox 6"/>
          <p:cNvSpPr txBox="1"/>
          <p:nvPr/>
        </p:nvSpPr>
        <p:spPr>
          <a:xfrm>
            <a:off x="1392086" y="1295347"/>
            <a:ext cx="15503827" cy="1019177"/>
          </a:xfrm>
          <a:prstGeom prst="rect">
            <a:avLst/>
          </a:prstGeom>
        </p:spPr>
        <p:txBody>
          <a:bodyPr lIns="0" tIns="0" rIns="0" bIns="0" rtlCol="0" anchor="t">
            <a:spAutoFit/>
          </a:bodyPr>
          <a:lstStyle/>
          <a:p>
            <a:pPr marL="0" lvl="0" indent="0" algn="ctr">
              <a:lnSpc>
                <a:spcPts val="8399"/>
              </a:lnSpc>
            </a:pPr>
            <a:r>
              <a:rPr lang="en-US" sz="5999" b="1" spc="59">
                <a:solidFill>
                  <a:srgbClr val="000000"/>
                </a:solidFill>
                <a:latin typeface="DM Sans Bold"/>
                <a:ea typeface="DM Sans Bold"/>
                <a:cs typeface="DM Sans Bold"/>
                <a:sym typeface="DM Sans Bold"/>
              </a:rPr>
              <a:t>Requesting Interview Accommodations</a:t>
            </a:r>
          </a:p>
        </p:txBody>
      </p:sp>
      <p:sp>
        <p:nvSpPr>
          <p:cNvPr id="7" name="TextBox 7"/>
          <p:cNvSpPr txBox="1"/>
          <p:nvPr/>
        </p:nvSpPr>
        <p:spPr>
          <a:xfrm>
            <a:off x="1210393" y="3147054"/>
            <a:ext cx="15867214" cy="5086585"/>
          </a:xfrm>
          <a:prstGeom prst="rect">
            <a:avLst/>
          </a:prstGeom>
        </p:spPr>
        <p:txBody>
          <a:bodyPr lIns="0" tIns="0" rIns="0" bIns="0" rtlCol="0" anchor="t">
            <a:spAutoFit/>
          </a:bodyPr>
          <a:lstStyle/>
          <a:p>
            <a:pPr marL="777230" lvl="1" indent="-388615" algn="l">
              <a:lnSpc>
                <a:spcPts val="5039"/>
              </a:lnSpc>
              <a:buFont typeface="Arial"/>
              <a:buChar char="•"/>
            </a:pPr>
            <a:r>
              <a:rPr lang="en-US" sz="3200" spc="35">
                <a:solidFill>
                  <a:srgbClr val="000000"/>
                </a:solidFill>
                <a:latin typeface="DM Sans"/>
                <a:ea typeface="DM Sans"/>
                <a:cs typeface="DM Sans"/>
                <a:sym typeface="DM Sans"/>
              </a:rPr>
              <a:t>Have a standard script you use when requesting interview accommodations</a:t>
            </a:r>
          </a:p>
          <a:p>
            <a:pPr marL="777230" lvl="1" indent="-388615" algn="l">
              <a:lnSpc>
                <a:spcPts val="5039"/>
              </a:lnSpc>
              <a:buFont typeface="Arial"/>
              <a:buChar char="•"/>
            </a:pPr>
            <a:r>
              <a:rPr lang="en-US" sz="3200" spc="35">
                <a:solidFill>
                  <a:srgbClr val="000000"/>
                </a:solidFill>
                <a:latin typeface="DM Sans"/>
                <a:ea typeface="DM Sans"/>
                <a:cs typeface="DM Sans"/>
                <a:sym typeface="DM Sans"/>
              </a:rPr>
              <a:t>Take the opportunity to educate, as not every employer will have experience navigating accommodations</a:t>
            </a:r>
          </a:p>
          <a:p>
            <a:pPr marL="1554461" lvl="2" indent="-518154" algn="l">
              <a:lnSpc>
                <a:spcPts val="5039"/>
              </a:lnSpc>
              <a:buFont typeface="Arial"/>
              <a:buChar char="⚬"/>
            </a:pPr>
            <a:r>
              <a:rPr lang="en-US" sz="3200" spc="35">
                <a:solidFill>
                  <a:srgbClr val="000000"/>
                </a:solidFill>
                <a:latin typeface="DM Sans"/>
                <a:ea typeface="DM Sans"/>
                <a:cs typeface="DM Sans"/>
                <a:sym typeface="DM Sans"/>
              </a:rPr>
              <a:t>Example: "I am really pleased to have the opportunity to interview for this job. However, I am deaf, and to interview effectively, I will need communication access provided by a Sign Language Interpreter. If you are not familiar with this service, I can help you make these arrangements or you can call an interpreter service directly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185546"/>
            <a:ext cx="16230600" cy="1353077"/>
            <a:chOff x="0" y="0"/>
            <a:chExt cx="12456187" cy="1038420"/>
          </a:xfrm>
        </p:grpSpPr>
        <p:sp>
          <p:nvSpPr>
            <p:cNvPr id="3"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solidFill>
              <a:srgbClr val="FFE500"/>
            </a:solidFill>
          </p:spPr>
          <p:txBody>
            <a:bodyPr/>
            <a:lstStyle/>
            <a:p>
              <a:endParaRPr lang="en-US"/>
            </a:p>
          </p:txBody>
        </p:sp>
      </p:grpSp>
      <p:grpSp>
        <p:nvGrpSpPr>
          <p:cNvPr id="4" name="Group 4"/>
          <p:cNvGrpSpPr/>
          <p:nvPr/>
        </p:nvGrpSpPr>
        <p:grpSpPr>
          <a:xfrm>
            <a:off x="1028700" y="2978140"/>
            <a:ext cx="16230600" cy="6123314"/>
            <a:chOff x="0" y="0"/>
            <a:chExt cx="3959589" cy="1493833"/>
          </a:xfrm>
        </p:grpSpPr>
        <p:sp>
          <p:nvSpPr>
            <p:cNvPr id="5" name="Freeform 5"/>
            <p:cNvSpPr/>
            <p:nvPr/>
          </p:nvSpPr>
          <p:spPr>
            <a:xfrm>
              <a:off x="0" y="0"/>
              <a:ext cx="3959589" cy="1493833"/>
            </a:xfrm>
            <a:custGeom>
              <a:avLst/>
              <a:gdLst/>
              <a:ahLst/>
              <a:cxnLst/>
              <a:rect l="l" t="t" r="r" b="b"/>
              <a:pathLst>
                <a:path w="3959589" h="1493833">
                  <a:moveTo>
                    <a:pt x="3835129" y="1493833"/>
                  </a:moveTo>
                  <a:lnTo>
                    <a:pt x="124460" y="1493833"/>
                  </a:lnTo>
                  <a:cubicBezTo>
                    <a:pt x="55880" y="1493833"/>
                    <a:pt x="0" y="1437953"/>
                    <a:pt x="0" y="1369373"/>
                  </a:cubicBezTo>
                  <a:lnTo>
                    <a:pt x="0" y="124460"/>
                  </a:lnTo>
                  <a:cubicBezTo>
                    <a:pt x="0" y="55880"/>
                    <a:pt x="55880" y="0"/>
                    <a:pt x="124460" y="0"/>
                  </a:cubicBezTo>
                  <a:lnTo>
                    <a:pt x="3835129" y="0"/>
                  </a:lnTo>
                  <a:cubicBezTo>
                    <a:pt x="3903709" y="0"/>
                    <a:pt x="3959589" y="55880"/>
                    <a:pt x="3959589" y="124460"/>
                  </a:cubicBezTo>
                  <a:lnTo>
                    <a:pt x="3959589" y="1369373"/>
                  </a:lnTo>
                  <a:cubicBezTo>
                    <a:pt x="3959589" y="1437953"/>
                    <a:pt x="3903709" y="1493833"/>
                    <a:pt x="3835129" y="1493833"/>
                  </a:cubicBezTo>
                  <a:close/>
                </a:path>
              </a:pathLst>
            </a:custGeom>
            <a:solidFill>
              <a:srgbClr val="EDF0F2"/>
            </a:solidFill>
          </p:spPr>
          <p:txBody>
            <a:bodyPr/>
            <a:lstStyle/>
            <a:p>
              <a:endParaRPr lang="en-US"/>
            </a:p>
          </p:txBody>
        </p:sp>
      </p:grpSp>
      <p:sp>
        <p:nvSpPr>
          <p:cNvPr id="6" name="TextBox 6"/>
          <p:cNvSpPr txBox="1"/>
          <p:nvPr/>
        </p:nvSpPr>
        <p:spPr>
          <a:xfrm>
            <a:off x="1392086" y="1295347"/>
            <a:ext cx="15503827" cy="1019177"/>
          </a:xfrm>
          <a:prstGeom prst="rect">
            <a:avLst/>
          </a:prstGeom>
        </p:spPr>
        <p:txBody>
          <a:bodyPr lIns="0" tIns="0" rIns="0" bIns="0" rtlCol="0" anchor="t">
            <a:spAutoFit/>
          </a:bodyPr>
          <a:lstStyle/>
          <a:p>
            <a:pPr marL="0" lvl="0" indent="0" algn="ctr">
              <a:lnSpc>
                <a:spcPts val="8399"/>
              </a:lnSpc>
            </a:pPr>
            <a:r>
              <a:rPr lang="en-US" sz="5999" b="1" spc="59">
                <a:solidFill>
                  <a:srgbClr val="000000"/>
                </a:solidFill>
                <a:latin typeface="DM Sans Bold"/>
                <a:ea typeface="DM Sans Bold"/>
                <a:cs typeface="DM Sans Bold"/>
                <a:sym typeface="DM Sans Bold"/>
              </a:rPr>
              <a:t>Answering Questions in the Interview</a:t>
            </a:r>
          </a:p>
        </p:txBody>
      </p:sp>
      <p:sp>
        <p:nvSpPr>
          <p:cNvPr id="7" name="TextBox 7"/>
          <p:cNvSpPr txBox="1"/>
          <p:nvPr/>
        </p:nvSpPr>
        <p:spPr>
          <a:xfrm>
            <a:off x="1210393" y="3062599"/>
            <a:ext cx="15867214" cy="6637330"/>
          </a:xfrm>
          <a:prstGeom prst="rect">
            <a:avLst/>
          </a:prstGeom>
        </p:spPr>
        <p:txBody>
          <a:bodyPr lIns="0" tIns="0" rIns="0" bIns="0" rtlCol="0" anchor="t">
            <a:spAutoFit/>
          </a:bodyPr>
          <a:lstStyle/>
          <a:p>
            <a:pPr marL="798820" lvl="1" indent="-399410" algn="l">
              <a:lnSpc>
                <a:spcPts val="5179"/>
              </a:lnSpc>
              <a:buFont typeface="Arial"/>
              <a:buChar char="•"/>
            </a:pPr>
            <a:r>
              <a:rPr lang="en-US" sz="3699" spc="36">
                <a:solidFill>
                  <a:srgbClr val="000000"/>
                </a:solidFill>
                <a:latin typeface="DM Sans"/>
                <a:ea typeface="DM Sans"/>
                <a:cs typeface="DM Sans"/>
                <a:sym typeface="DM Sans"/>
              </a:rPr>
              <a:t>Be proactive in educating and easing tension</a:t>
            </a:r>
          </a:p>
          <a:p>
            <a:pPr marL="798820" lvl="1" indent="-399410" algn="l">
              <a:lnSpc>
                <a:spcPts val="5179"/>
              </a:lnSpc>
              <a:buFont typeface="Arial"/>
              <a:buChar char="•"/>
            </a:pPr>
            <a:r>
              <a:rPr lang="en-US" sz="3699" spc="36">
                <a:solidFill>
                  <a:srgbClr val="000000"/>
                </a:solidFill>
                <a:latin typeface="DM Sans"/>
                <a:ea typeface="DM Sans"/>
                <a:cs typeface="DM Sans"/>
                <a:sym typeface="DM Sans"/>
              </a:rPr>
              <a:t>An interviewer </a:t>
            </a:r>
            <a:r>
              <a:rPr lang="en-US" sz="3699" b="1" spc="36">
                <a:solidFill>
                  <a:srgbClr val="000000"/>
                </a:solidFill>
                <a:latin typeface="DM Sans Bold"/>
                <a:ea typeface="DM Sans Bold"/>
                <a:cs typeface="DM Sans Bold"/>
                <a:sym typeface="DM Sans Bold"/>
              </a:rPr>
              <a:t>can</a:t>
            </a:r>
            <a:r>
              <a:rPr lang="en-US" sz="3699" spc="36">
                <a:solidFill>
                  <a:srgbClr val="000000"/>
                </a:solidFill>
                <a:latin typeface="DM Sans"/>
                <a:ea typeface="DM Sans"/>
                <a:cs typeface="DM Sans"/>
                <a:sym typeface="DM Sans"/>
              </a:rPr>
              <a:t> ask questions about your ability to perform job functions and require you to describe how you would perform those functions. They </a:t>
            </a:r>
            <a:r>
              <a:rPr lang="en-US" sz="3699" b="1" spc="36">
                <a:solidFill>
                  <a:srgbClr val="000000"/>
                </a:solidFill>
                <a:latin typeface="DM Sans"/>
                <a:ea typeface="DM Sans"/>
                <a:cs typeface="DM Sans"/>
                <a:sym typeface="DM Sans"/>
              </a:rPr>
              <a:t>cannot</a:t>
            </a:r>
            <a:r>
              <a:rPr lang="en-US" sz="3699" spc="36">
                <a:solidFill>
                  <a:srgbClr val="000000"/>
                </a:solidFill>
                <a:latin typeface="DM Sans"/>
                <a:ea typeface="DM Sans"/>
                <a:cs typeface="DM Sans"/>
                <a:sym typeface="DM Sans"/>
              </a:rPr>
              <a:t> ask specifically about your disability, though.</a:t>
            </a:r>
          </a:p>
          <a:p>
            <a:pPr marL="798820" lvl="1" indent="-399410" algn="l">
              <a:lnSpc>
                <a:spcPts val="5179"/>
              </a:lnSpc>
              <a:buFont typeface="Arial"/>
              <a:buChar char="•"/>
            </a:pPr>
            <a:r>
              <a:rPr lang="en-US" sz="3699" spc="36">
                <a:solidFill>
                  <a:srgbClr val="000000"/>
                </a:solidFill>
                <a:latin typeface="DM Sans"/>
                <a:ea typeface="DM Sans"/>
                <a:cs typeface="DM Sans"/>
                <a:sym typeface="DM Sans"/>
              </a:rPr>
              <a:t>Show you're prepared to handle the job requirements and reframe them in a practical way</a:t>
            </a:r>
          </a:p>
          <a:p>
            <a:pPr marL="1597639" lvl="2" indent="-532546" algn="l">
              <a:lnSpc>
                <a:spcPts val="5179"/>
              </a:lnSpc>
              <a:buFont typeface="Arial"/>
              <a:buChar char="⚬"/>
            </a:pPr>
            <a:r>
              <a:rPr lang="en-US" sz="3699" spc="36">
                <a:solidFill>
                  <a:srgbClr val="000000"/>
                </a:solidFill>
                <a:latin typeface="DM Sans"/>
                <a:ea typeface="DM Sans"/>
                <a:cs typeface="DM Sans"/>
                <a:sym typeface="DM Sans"/>
              </a:rPr>
              <a:t>Example: Mention that as long as your phone can be connected to your hearing aid via Bluetooth, you'll have no problem answering calls.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26715" y="2933986"/>
            <a:ext cx="6732585" cy="2873765"/>
            <a:chOff x="0" y="0"/>
            <a:chExt cx="5166927" cy="2205473"/>
          </a:xfrm>
        </p:grpSpPr>
        <p:sp>
          <p:nvSpPr>
            <p:cNvPr id="3" name="Freeform 3"/>
            <p:cNvSpPr/>
            <p:nvPr/>
          </p:nvSpPr>
          <p:spPr>
            <a:xfrm>
              <a:off x="0" y="0"/>
              <a:ext cx="5166928" cy="2205473"/>
            </a:xfrm>
            <a:custGeom>
              <a:avLst/>
              <a:gdLst/>
              <a:ahLst/>
              <a:cxnLst/>
              <a:rect l="l" t="t" r="r" b="b"/>
              <a:pathLst>
                <a:path w="5166928" h="2205473">
                  <a:moveTo>
                    <a:pt x="5042467" y="2205473"/>
                  </a:moveTo>
                  <a:lnTo>
                    <a:pt x="124460" y="2205473"/>
                  </a:lnTo>
                  <a:cubicBezTo>
                    <a:pt x="55880" y="2205473"/>
                    <a:pt x="0" y="2149593"/>
                    <a:pt x="0" y="2081013"/>
                  </a:cubicBezTo>
                  <a:lnTo>
                    <a:pt x="0" y="124460"/>
                  </a:lnTo>
                  <a:cubicBezTo>
                    <a:pt x="0" y="55880"/>
                    <a:pt x="55880" y="0"/>
                    <a:pt x="124460" y="0"/>
                  </a:cubicBezTo>
                  <a:lnTo>
                    <a:pt x="5042467" y="0"/>
                  </a:lnTo>
                  <a:cubicBezTo>
                    <a:pt x="5111047" y="0"/>
                    <a:pt x="5166928" y="55880"/>
                    <a:pt x="5166928" y="124460"/>
                  </a:cubicBezTo>
                  <a:lnTo>
                    <a:pt x="5166928" y="2081013"/>
                  </a:lnTo>
                  <a:cubicBezTo>
                    <a:pt x="5166928" y="2149593"/>
                    <a:pt x="5111047" y="2205473"/>
                    <a:pt x="5042467" y="2205473"/>
                  </a:cubicBezTo>
                  <a:close/>
                </a:path>
              </a:pathLst>
            </a:custGeom>
            <a:solidFill>
              <a:srgbClr val="EDF0F2"/>
            </a:solidFill>
          </p:spPr>
          <p:txBody>
            <a:bodyPr/>
            <a:lstStyle/>
            <a:p>
              <a:endParaRPr lang="en-US"/>
            </a:p>
          </p:txBody>
        </p:sp>
      </p:grpSp>
      <p:grpSp>
        <p:nvGrpSpPr>
          <p:cNvPr id="4" name="Group 4"/>
          <p:cNvGrpSpPr/>
          <p:nvPr/>
        </p:nvGrpSpPr>
        <p:grpSpPr>
          <a:xfrm>
            <a:off x="9144000" y="3204234"/>
            <a:ext cx="853435" cy="853435"/>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E500"/>
            </a:solidFill>
          </p:spPr>
          <p:txBody>
            <a:bodyPr/>
            <a:lstStyle/>
            <a:p>
              <a:endParaRPr lang="en-US"/>
            </a:p>
          </p:txBody>
        </p:sp>
      </p:grpSp>
      <p:sp>
        <p:nvSpPr>
          <p:cNvPr id="6" name="TextBox 6"/>
          <p:cNvSpPr txBox="1"/>
          <p:nvPr/>
        </p:nvSpPr>
        <p:spPr>
          <a:xfrm>
            <a:off x="1028700" y="1132235"/>
            <a:ext cx="16230600" cy="909955"/>
          </a:xfrm>
          <a:prstGeom prst="rect">
            <a:avLst/>
          </a:prstGeom>
        </p:spPr>
        <p:txBody>
          <a:bodyPr lIns="0" tIns="0" rIns="0" bIns="0" rtlCol="0" anchor="t">
            <a:spAutoFit/>
          </a:bodyPr>
          <a:lstStyle/>
          <a:p>
            <a:pPr marL="0" lvl="0" indent="0" algn="ctr">
              <a:lnSpc>
                <a:spcPts val="7040"/>
              </a:lnSpc>
            </a:pPr>
            <a:r>
              <a:rPr lang="en-US" sz="6400" b="1">
                <a:solidFill>
                  <a:srgbClr val="000000"/>
                </a:solidFill>
                <a:latin typeface="DM Sans Bold"/>
                <a:ea typeface="DM Sans Bold"/>
                <a:cs typeface="DM Sans Bold"/>
                <a:sym typeface="DM Sans Bold"/>
              </a:rPr>
              <a:t>Discussing Disability-Related Work Gaps</a:t>
            </a:r>
          </a:p>
        </p:txBody>
      </p:sp>
      <p:sp>
        <p:nvSpPr>
          <p:cNvPr id="7" name="TextBox 7"/>
          <p:cNvSpPr txBox="1"/>
          <p:nvPr/>
        </p:nvSpPr>
        <p:spPr>
          <a:xfrm>
            <a:off x="1028700" y="2989303"/>
            <a:ext cx="7581900" cy="5541646"/>
          </a:xfrm>
          <a:prstGeom prst="rect">
            <a:avLst/>
          </a:prstGeom>
        </p:spPr>
        <p:txBody>
          <a:bodyPr lIns="0" tIns="0" rIns="0" bIns="0" rtlCol="0" anchor="t">
            <a:spAutoFit/>
          </a:bodyPr>
          <a:lstStyle/>
          <a:p>
            <a:pPr marL="712465" lvl="1" indent="-356233" algn="l">
              <a:lnSpc>
                <a:spcPts val="4949"/>
              </a:lnSpc>
              <a:buFont typeface="Arial"/>
              <a:buChar char="•"/>
            </a:pPr>
            <a:r>
              <a:rPr lang="en-US" sz="3299" spc="32">
                <a:solidFill>
                  <a:srgbClr val="000000"/>
                </a:solidFill>
                <a:latin typeface="DM Sans"/>
                <a:ea typeface="DM Sans"/>
                <a:cs typeface="DM Sans"/>
                <a:sym typeface="DM Sans"/>
              </a:rPr>
              <a:t>If you took time off work to address a disability or medical condition, you do not have to disclose this information to a potential employer</a:t>
            </a:r>
          </a:p>
          <a:p>
            <a:pPr marL="712465" lvl="1" indent="-356233" algn="l">
              <a:lnSpc>
                <a:spcPts val="4949"/>
              </a:lnSpc>
              <a:buFont typeface="Arial"/>
              <a:buChar char="•"/>
            </a:pPr>
            <a:r>
              <a:rPr lang="en-US" sz="3299" spc="32">
                <a:solidFill>
                  <a:srgbClr val="000000"/>
                </a:solidFill>
                <a:latin typeface="DM Sans"/>
                <a:ea typeface="DM Sans"/>
                <a:cs typeface="DM Sans"/>
                <a:sym typeface="DM Sans"/>
              </a:rPr>
              <a:t>The employer can still ask about employment gaps, so prepare your answer in advance by writing out a script</a:t>
            </a:r>
          </a:p>
        </p:txBody>
      </p:sp>
      <p:sp>
        <p:nvSpPr>
          <p:cNvPr id="8" name="TextBox 8"/>
          <p:cNvSpPr txBox="1"/>
          <p:nvPr/>
        </p:nvSpPr>
        <p:spPr>
          <a:xfrm>
            <a:off x="10791451" y="3317403"/>
            <a:ext cx="6203114" cy="2030730"/>
          </a:xfrm>
          <a:prstGeom prst="rect">
            <a:avLst/>
          </a:prstGeom>
        </p:spPr>
        <p:txBody>
          <a:bodyPr lIns="0" tIns="0" rIns="0" bIns="0" rtlCol="0" anchor="t">
            <a:spAutoFit/>
          </a:bodyPr>
          <a:lstStyle/>
          <a:p>
            <a:pPr marL="0" lvl="0" indent="0" algn="ctr">
              <a:lnSpc>
                <a:spcPts val="4050"/>
              </a:lnSpc>
            </a:pPr>
            <a:r>
              <a:rPr lang="en-US" sz="2700" spc="27">
                <a:solidFill>
                  <a:srgbClr val="000000"/>
                </a:solidFill>
                <a:latin typeface="DM Sans"/>
                <a:ea typeface="DM Sans"/>
                <a:cs typeface="DM Sans"/>
                <a:sym typeface="DM Sans"/>
              </a:rPr>
              <a:t>"I took time away from an office environment to address a medical condition that's now been taken care of, and I'm ready to get back to work."</a:t>
            </a:r>
          </a:p>
        </p:txBody>
      </p:sp>
      <p:grpSp>
        <p:nvGrpSpPr>
          <p:cNvPr id="9" name="Group 9"/>
          <p:cNvGrpSpPr/>
          <p:nvPr/>
        </p:nvGrpSpPr>
        <p:grpSpPr>
          <a:xfrm>
            <a:off x="10526715" y="6226851"/>
            <a:ext cx="6732585" cy="2347069"/>
            <a:chOff x="0" y="0"/>
            <a:chExt cx="5166927" cy="1801260"/>
          </a:xfrm>
        </p:grpSpPr>
        <p:sp>
          <p:nvSpPr>
            <p:cNvPr id="10" name="Freeform 10"/>
            <p:cNvSpPr/>
            <p:nvPr/>
          </p:nvSpPr>
          <p:spPr>
            <a:xfrm>
              <a:off x="0" y="0"/>
              <a:ext cx="5166928" cy="1801260"/>
            </a:xfrm>
            <a:custGeom>
              <a:avLst/>
              <a:gdLst/>
              <a:ahLst/>
              <a:cxnLst/>
              <a:rect l="l" t="t" r="r" b="b"/>
              <a:pathLst>
                <a:path w="5166928" h="1801260">
                  <a:moveTo>
                    <a:pt x="5042467" y="1801260"/>
                  </a:moveTo>
                  <a:lnTo>
                    <a:pt x="124460" y="1801260"/>
                  </a:lnTo>
                  <a:cubicBezTo>
                    <a:pt x="55880" y="1801260"/>
                    <a:pt x="0" y="1745380"/>
                    <a:pt x="0" y="1676800"/>
                  </a:cubicBezTo>
                  <a:lnTo>
                    <a:pt x="0" y="124460"/>
                  </a:lnTo>
                  <a:cubicBezTo>
                    <a:pt x="0" y="55880"/>
                    <a:pt x="55880" y="0"/>
                    <a:pt x="124460" y="0"/>
                  </a:cubicBezTo>
                  <a:lnTo>
                    <a:pt x="5042467" y="0"/>
                  </a:lnTo>
                  <a:cubicBezTo>
                    <a:pt x="5111047" y="0"/>
                    <a:pt x="5166928" y="55880"/>
                    <a:pt x="5166928" y="124460"/>
                  </a:cubicBezTo>
                  <a:lnTo>
                    <a:pt x="5166928" y="1676800"/>
                  </a:lnTo>
                  <a:cubicBezTo>
                    <a:pt x="5166928" y="1745380"/>
                    <a:pt x="5111047" y="1801260"/>
                    <a:pt x="5042467" y="1801260"/>
                  </a:cubicBezTo>
                  <a:close/>
                </a:path>
              </a:pathLst>
            </a:custGeom>
            <a:solidFill>
              <a:srgbClr val="EDF0F2"/>
            </a:solidFill>
          </p:spPr>
          <p:txBody>
            <a:bodyPr/>
            <a:lstStyle/>
            <a:p>
              <a:endParaRPr lang="en-US"/>
            </a:p>
          </p:txBody>
        </p:sp>
      </p:grpSp>
      <p:grpSp>
        <p:nvGrpSpPr>
          <p:cNvPr id="11" name="Group 11"/>
          <p:cNvGrpSpPr/>
          <p:nvPr/>
        </p:nvGrpSpPr>
        <p:grpSpPr>
          <a:xfrm>
            <a:off x="9144000" y="6497099"/>
            <a:ext cx="853435" cy="85343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E500"/>
            </a:solidFill>
          </p:spPr>
          <p:txBody>
            <a:bodyPr/>
            <a:lstStyle/>
            <a:p>
              <a:endParaRPr lang="en-US"/>
            </a:p>
          </p:txBody>
        </p:sp>
      </p:grpSp>
      <p:sp>
        <p:nvSpPr>
          <p:cNvPr id="13" name="TextBox 13"/>
          <p:cNvSpPr txBox="1"/>
          <p:nvPr/>
        </p:nvSpPr>
        <p:spPr>
          <a:xfrm>
            <a:off x="10791451" y="6346920"/>
            <a:ext cx="6203114" cy="2030730"/>
          </a:xfrm>
          <a:prstGeom prst="rect">
            <a:avLst/>
          </a:prstGeom>
        </p:spPr>
        <p:txBody>
          <a:bodyPr lIns="0" tIns="0" rIns="0" bIns="0" rtlCol="0" anchor="t">
            <a:spAutoFit/>
          </a:bodyPr>
          <a:lstStyle/>
          <a:p>
            <a:pPr marL="0" lvl="0" indent="0" algn="ctr">
              <a:lnSpc>
                <a:spcPts val="4050"/>
              </a:lnSpc>
            </a:pPr>
            <a:r>
              <a:rPr lang="en-US" sz="2700" spc="27">
                <a:solidFill>
                  <a:srgbClr val="000000"/>
                </a:solidFill>
                <a:latin typeface="DM Sans"/>
                <a:ea typeface="DM Sans"/>
                <a:cs typeface="DM Sans"/>
                <a:sym typeface="DM Sans"/>
              </a:rPr>
              <a:t>"I left my last position to manage a health issue which is now under control, and I'm eager to get back to working full-time."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185546"/>
            <a:ext cx="16230600" cy="1353077"/>
            <a:chOff x="0" y="0"/>
            <a:chExt cx="12456187" cy="1038420"/>
          </a:xfrm>
        </p:grpSpPr>
        <p:sp>
          <p:nvSpPr>
            <p:cNvPr id="3"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solidFill>
              <a:srgbClr val="FFE500"/>
            </a:solidFill>
          </p:spPr>
          <p:txBody>
            <a:bodyPr/>
            <a:lstStyle/>
            <a:p>
              <a:endParaRPr lang="en-US"/>
            </a:p>
          </p:txBody>
        </p:sp>
      </p:grpSp>
      <p:grpSp>
        <p:nvGrpSpPr>
          <p:cNvPr id="4" name="Group 4"/>
          <p:cNvGrpSpPr/>
          <p:nvPr/>
        </p:nvGrpSpPr>
        <p:grpSpPr>
          <a:xfrm>
            <a:off x="1028700" y="2978140"/>
            <a:ext cx="16230600" cy="6123314"/>
            <a:chOff x="0" y="0"/>
            <a:chExt cx="3959589" cy="1493833"/>
          </a:xfrm>
        </p:grpSpPr>
        <p:sp>
          <p:nvSpPr>
            <p:cNvPr id="5" name="Freeform 5"/>
            <p:cNvSpPr/>
            <p:nvPr/>
          </p:nvSpPr>
          <p:spPr>
            <a:xfrm>
              <a:off x="0" y="0"/>
              <a:ext cx="3959589" cy="1493833"/>
            </a:xfrm>
            <a:custGeom>
              <a:avLst/>
              <a:gdLst/>
              <a:ahLst/>
              <a:cxnLst/>
              <a:rect l="l" t="t" r="r" b="b"/>
              <a:pathLst>
                <a:path w="3959589" h="1493833">
                  <a:moveTo>
                    <a:pt x="3835129" y="1493833"/>
                  </a:moveTo>
                  <a:lnTo>
                    <a:pt x="124460" y="1493833"/>
                  </a:lnTo>
                  <a:cubicBezTo>
                    <a:pt x="55880" y="1493833"/>
                    <a:pt x="0" y="1437953"/>
                    <a:pt x="0" y="1369373"/>
                  </a:cubicBezTo>
                  <a:lnTo>
                    <a:pt x="0" y="124460"/>
                  </a:lnTo>
                  <a:cubicBezTo>
                    <a:pt x="0" y="55880"/>
                    <a:pt x="55880" y="0"/>
                    <a:pt x="124460" y="0"/>
                  </a:cubicBezTo>
                  <a:lnTo>
                    <a:pt x="3835129" y="0"/>
                  </a:lnTo>
                  <a:cubicBezTo>
                    <a:pt x="3903709" y="0"/>
                    <a:pt x="3959589" y="55880"/>
                    <a:pt x="3959589" y="124460"/>
                  </a:cubicBezTo>
                  <a:lnTo>
                    <a:pt x="3959589" y="1369373"/>
                  </a:lnTo>
                  <a:cubicBezTo>
                    <a:pt x="3959589" y="1437953"/>
                    <a:pt x="3903709" y="1493833"/>
                    <a:pt x="3835129" y="1493833"/>
                  </a:cubicBezTo>
                  <a:close/>
                </a:path>
              </a:pathLst>
            </a:custGeom>
            <a:solidFill>
              <a:srgbClr val="EDF0F2"/>
            </a:solidFill>
          </p:spPr>
          <p:txBody>
            <a:bodyPr/>
            <a:lstStyle/>
            <a:p>
              <a:endParaRPr lang="en-US"/>
            </a:p>
          </p:txBody>
        </p:sp>
      </p:grpSp>
      <p:sp>
        <p:nvSpPr>
          <p:cNvPr id="6" name="TextBox 6"/>
          <p:cNvSpPr txBox="1"/>
          <p:nvPr/>
        </p:nvSpPr>
        <p:spPr>
          <a:xfrm>
            <a:off x="1392086" y="1295347"/>
            <a:ext cx="15503827" cy="1019177"/>
          </a:xfrm>
          <a:prstGeom prst="rect">
            <a:avLst/>
          </a:prstGeom>
        </p:spPr>
        <p:txBody>
          <a:bodyPr lIns="0" tIns="0" rIns="0" bIns="0" rtlCol="0" anchor="t">
            <a:spAutoFit/>
          </a:bodyPr>
          <a:lstStyle/>
          <a:p>
            <a:pPr marL="0" lvl="0" indent="0" algn="ctr">
              <a:lnSpc>
                <a:spcPts val="8399"/>
              </a:lnSpc>
            </a:pPr>
            <a:r>
              <a:rPr lang="en-US" sz="5999" b="1" spc="59">
                <a:solidFill>
                  <a:srgbClr val="000000"/>
                </a:solidFill>
                <a:latin typeface="DM Sans Bold"/>
                <a:ea typeface="DM Sans Bold"/>
                <a:cs typeface="DM Sans Bold"/>
                <a:sym typeface="DM Sans Bold"/>
              </a:rPr>
              <a:t>Disability Disclosure Post-Offer</a:t>
            </a:r>
          </a:p>
        </p:txBody>
      </p:sp>
      <p:sp>
        <p:nvSpPr>
          <p:cNvPr id="7" name="TextBox 7"/>
          <p:cNvSpPr txBox="1"/>
          <p:nvPr/>
        </p:nvSpPr>
        <p:spPr>
          <a:xfrm>
            <a:off x="1210393" y="3015926"/>
            <a:ext cx="15867214" cy="5510611"/>
          </a:xfrm>
          <a:prstGeom prst="rect">
            <a:avLst/>
          </a:prstGeom>
        </p:spPr>
        <p:txBody>
          <a:bodyPr lIns="0" tIns="0" rIns="0" bIns="0" rtlCol="0" anchor="t">
            <a:spAutoFit/>
          </a:bodyPr>
          <a:lstStyle/>
          <a:p>
            <a:pPr marL="734051" lvl="1" indent="-367026" algn="l">
              <a:lnSpc>
                <a:spcPts val="4759"/>
              </a:lnSpc>
              <a:buFont typeface="Arial"/>
              <a:buChar char="•"/>
            </a:pPr>
            <a:r>
              <a:rPr lang="en-US" sz="3399" spc="33">
                <a:solidFill>
                  <a:srgbClr val="000000"/>
                </a:solidFill>
                <a:latin typeface="DM Sans"/>
                <a:ea typeface="DM Sans"/>
                <a:cs typeface="DM Sans"/>
                <a:sym typeface="DM Sans"/>
              </a:rPr>
              <a:t>Employers may encourage individuals to share disability-related information during the post-offer stage of employment as they may ask medical questions or require medical examinations before a newly hired employee begins working. </a:t>
            </a:r>
          </a:p>
          <a:p>
            <a:pPr marL="734051" lvl="1" indent="-367026" algn="l">
              <a:lnSpc>
                <a:spcPts val="4759"/>
              </a:lnSpc>
              <a:buFont typeface="Arial"/>
              <a:buChar char="•"/>
            </a:pPr>
            <a:r>
              <a:rPr lang="en-US" sz="3399" spc="33">
                <a:solidFill>
                  <a:srgbClr val="000000"/>
                </a:solidFill>
                <a:latin typeface="DM Sans"/>
                <a:ea typeface="DM Sans"/>
                <a:cs typeface="DM Sans"/>
                <a:sym typeface="DM Sans"/>
              </a:rPr>
              <a:t>Employers just have to ask the same questions to every applicant in this stage who are offered the same type of job. </a:t>
            </a:r>
          </a:p>
          <a:p>
            <a:pPr marL="734051" lvl="1" indent="-367026" algn="l">
              <a:lnSpc>
                <a:spcPts val="4759"/>
              </a:lnSpc>
              <a:buFont typeface="Arial"/>
              <a:buChar char="•"/>
            </a:pPr>
            <a:r>
              <a:rPr lang="en-US" sz="3399" spc="33">
                <a:solidFill>
                  <a:srgbClr val="000000"/>
                </a:solidFill>
                <a:latin typeface="DM Sans"/>
                <a:ea typeface="DM Sans"/>
                <a:cs typeface="DM Sans"/>
                <a:sym typeface="DM Sans"/>
              </a:rPr>
              <a:t>Timing of a request can be rather important. It is better to disclose a disability and request accommodations before job performance is negatively impacted.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BC01A-75C6-E1C6-8BD7-80F47217591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39D49ED-EC6B-5C7C-A101-82E27780AFE9}"/>
              </a:ext>
            </a:extLst>
          </p:cNvPr>
          <p:cNvGrpSpPr/>
          <p:nvPr/>
        </p:nvGrpSpPr>
        <p:grpSpPr>
          <a:xfrm>
            <a:off x="1028700" y="1185546"/>
            <a:ext cx="16230600" cy="1353077"/>
            <a:chOff x="0" y="0"/>
            <a:chExt cx="12456187" cy="1038420"/>
          </a:xfrm>
        </p:grpSpPr>
        <p:sp>
          <p:nvSpPr>
            <p:cNvPr id="3" name="Freeform 3">
              <a:extLst>
                <a:ext uri="{FF2B5EF4-FFF2-40B4-BE49-F238E27FC236}">
                  <a16:creationId xmlns:a16="http://schemas.microsoft.com/office/drawing/2014/main" id="{1922F8AA-7DD0-C8E7-2D6D-A5D281AC1C04}"/>
                </a:ext>
              </a:extLst>
            </p:cNvPr>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solidFill>
              <a:srgbClr val="FFE500"/>
            </a:solidFill>
          </p:spPr>
          <p:txBody>
            <a:bodyPr/>
            <a:lstStyle/>
            <a:p>
              <a:endParaRPr lang="en-US"/>
            </a:p>
          </p:txBody>
        </p:sp>
      </p:grpSp>
      <p:grpSp>
        <p:nvGrpSpPr>
          <p:cNvPr id="4" name="Group 4">
            <a:extLst>
              <a:ext uri="{FF2B5EF4-FFF2-40B4-BE49-F238E27FC236}">
                <a16:creationId xmlns:a16="http://schemas.microsoft.com/office/drawing/2014/main" id="{2F894306-F1F8-F80F-F5FA-CEC9ED626163}"/>
              </a:ext>
            </a:extLst>
          </p:cNvPr>
          <p:cNvGrpSpPr/>
          <p:nvPr/>
        </p:nvGrpSpPr>
        <p:grpSpPr>
          <a:xfrm>
            <a:off x="1028700" y="2978140"/>
            <a:ext cx="16230600" cy="6123314"/>
            <a:chOff x="0" y="0"/>
            <a:chExt cx="3959589" cy="1493833"/>
          </a:xfrm>
        </p:grpSpPr>
        <p:sp>
          <p:nvSpPr>
            <p:cNvPr id="5" name="Freeform 5">
              <a:extLst>
                <a:ext uri="{FF2B5EF4-FFF2-40B4-BE49-F238E27FC236}">
                  <a16:creationId xmlns:a16="http://schemas.microsoft.com/office/drawing/2014/main" id="{45676317-C32D-03F0-CAB9-DCE81E03F99E}"/>
                </a:ext>
              </a:extLst>
            </p:cNvPr>
            <p:cNvSpPr/>
            <p:nvPr/>
          </p:nvSpPr>
          <p:spPr>
            <a:xfrm>
              <a:off x="0" y="0"/>
              <a:ext cx="3959589" cy="1493833"/>
            </a:xfrm>
            <a:custGeom>
              <a:avLst/>
              <a:gdLst/>
              <a:ahLst/>
              <a:cxnLst/>
              <a:rect l="l" t="t" r="r" b="b"/>
              <a:pathLst>
                <a:path w="3959589" h="1493833">
                  <a:moveTo>
                    <a:pt x="3835129" y="1493833"/>
                  </a:moveTo>
                  <a:lnTo>
                    <a:pt x="124460" y="1493833"/>
                  </a:lnTo>
                  <a:cubicBezTo>
                    <a:pt x="55880" y="1493833"/>
                    <a:pt x="0" y="1437953"/>
                    <a:pt x="0" y="1369373"/>
                  </a:cubicBezTo>
                  <a:lnTo>
                    <a:pt x="0" y="124460"/>
                  </a:lnTo>
                  <a:cubicBezTo>
                    <a:pt x="0" y="55880"/>
                    <a:pt x="55880" y="0"/>
                    <a:pt x="124460" y="0"/>
                  </a:cubicBezTo>
                  <a:lnTo>
                    <a:pt x="3835129" y="0"/>
                  </a:lnTo>
                  <a:cubicBezTo>
                    <a:pt x="3903709" y="0"/>
                    <a:pt x="3959589" y="55880"/>
                    <a:pt x="3959589" y="124460"/>
                  </a:cubicBezTo>
                  <a:lnTo>
                    <a:pt x="3959589" y="1369373"/>
                  </a:lnTo>
                  <a:cubicBezTo>
                    <a:pt x="3959589" y="1437953"/>
                    <a:pt x="3903709" y="1493833"/>
                    <a:pt x="3835129" y="1493833"/>
                  </a:cubicBezTo>
                  <a:close/>
                </a:path>
              </a:pathLst>
            </a:custGeom>
            <a:solidFill>
              <a:srgbClr val="EDF0F2"/>
            </a:solidFill>
          </p:spPr>
          <p:txBody>
            <a:bodyPr/>
            <a:lstStyle/>
            <a:p>
              <a:endParaRPr lang="en-US"/>
            </a:p>
          </p:txBody>
        </p:sp>
      </p:grpSp>
      <p:sp>
        <p:nvSpPr>
          <p:cNvPr id="6" name="TextBox 6">
            <a:extLst>
              <a:ext uri="{FF2B5EF4-FFF2-40B4-BE49-F238E27FC236}">
                <a16:creationId xmlns:a16="http://schemas.microsoft.com/office/drawing/2014/main" id="{D4CEE7C5-D0C1-FE57-0B5C-66316CC7938A}"/>
              </a:ext>
            </a:extLst>
          </p:cNvPr>
          <p:cNvSpPr txBox="1"/>
          <p:nvPr/>
        </p:nvSpPr>
        <p:spPr>
          <a:xfrm>
            <a:off x="1392086" y="1295347"/>
            <a:ext cx="15503827" cy="1019177"/>
          </a:xfrm>
          <a:prstGeom prst="rect">
            <a:avLst/>
          </a:prstGeom>
        </p:spPr>
        <p:txBody>
          <a:bodyPr lIns="0" tIns="0" rIns="0" bIns="0" rtlCol="0" anchor="t">
            <a:spAutoFit/>
          </a:bodyPr>
          <a:lstStyle/>
          <a:p>
            <a:pPr marL="0" lvl="0" indent="0" algn="ctr">
              <a:lnSpc>
                <a:spcPts val="8399"/>
              </a:lnSpc>
            </a:pPr>
            <a:r>
              <a:rPr lang="en-US" sz="5999" b="1" spc="59">
                <a:solidFill>
                  <a:srgbClr val="000000"/>
                </a:solidFill>
                <a:latin typeface="DM Sans Bold"/>
                <a:ea typeface="DM Sans Bold"/>
                <a:cs typeface="DM Sans Bold"/>
                <a:sym typeface="DM Sans Bold"/>
              </a:rPr>
              <a:t>Disability Disclosure Post-Offer</a:t>
            </a:r>
          </a:p>
        </p:txBody>
      </p:sp>
      <p:sp>
        <p:nvSpPr>
          <p:cNvPr id="7" name="TextBox 7">
            <a:extLst>
              <a:ext uri="{FF2B5EF4-FFF2-40B4-BE49-F238E27FC236}">
                <a16:creationId xmlns:a16="http://schemas.microsoft.com/office/drawing/2014/main" id="{BEF35C65-520B-6B30-5E23-54CC5F6B5C81}"/>
              </a:ext>
            </a:extLst>
          </p:cNvPr>
          <p:cNvSpPr txBox="1"/>
          <p:nvPr/>
        </p:nvSpPr>
        <p:spPr>
          <a:xfrm>
            <a:off x="1210393" y="3015926"/>
            <a:ext cx="15867214" cy="6126164"/>
          </a:xfrm>
          <a:prstGeom prst="rect">
            <a:avLst/>
          </a:prstGeom>
        </p:spPr>
        <p:txBody>
          <a:bodyPr lIns="0" tIns="0" rIns="0" bIns="0" rtlCol="0" anchor="t">
            <a:spAutoFit/>
          </a:bodyPr>
          <a:lstStyle/>
          <a:p>
            <a:pPr marL="734051" lvl="1" indent="-367026" algn="l">
              <a:lnSpc>
                <a:spcPts val="4759"/>
              </a:lnSpc>
              <a:buFont typeface="Arial"/>
              <a:buChar char="•"/>
            </a:pPr>
            <a:r>
              <a:rPr lang="en-US" sz="3399" spc="33">
                <a:solidFill>
                  <a:srgbClr val="000000"/>
                </a:solidFill>
                <a:latin typeface="DM Sans"/>
                <a:ea typeface="DM Sans"/>
                <a:cs typeface="DM Sans"/>
                <a:sym typeface="DM Sans"/>
              </a:rPr>
              <a:t>Sometimes employees disclose disability-related information but don’t specifically request an accommodation. This can make it difficult for supervisors to know what is needed based on that disclosure. </a:t>
            </a:r>
          </a:p>
          <a:p>
            <a:pPr marL="734051" lvl="1" indent="-367026" algn="l">
              <a:lnSpc>
                <a:spcPts val="4759"/>
              </a:lnSpc>
              <a:buFont typeface="Arial"/>
              <a:buChar char="•"/>
            </a:pPr>
            <a:r>
              <a:rPr lang="en-US" sz="3399" spc="33">
                <a:solidFill>
                  <a:srgbClr val="000000"/>
                </a:solidFill>
                <a:latin typeface="DM Sans"/>
                <a:ea typeface="DM Sans"/>
                <a:cs typeface="DM Sans"/>
                <a:sym typeface="DM Sans"/>
              </a:rPr>
              <a:t>If you are disclosing your disability with the purpose of requesting an accommodation, it is important to make this disclosure to the right person – the person who can act upon the request, such as the supervisor or HR Professional. </a:t>
            </a:r>
          </a:p>
          <a:p>
            <a:pPr marL="734051" lvl="1" indent="-367026" algn="l">
              <a:lnSpc>
                <a:spcPts val="4759"/>
              </a:lnSpc>
              <a:buFont typeface="Arial"/>
              <a:buChar char="•"/>
            </a:pPr>
            <a:r>
              <a:rPr lang="en-US" sz="3399" spc="33">
                <a:solidFill>
                  <a:srgbClr val="000000"/>
                </a:solidFill>
                <a:latin typeface="DM Sans"/>
                <a:ea typeface="DM Sans"/>
                <a:cs typeface="DM Sans"/>
                <a:sym typeface="DM Sans"/>
              </a:rPr>
              <a:t>You don’t have to worry about using specific language, including that you need accommodations under the ADA. You can just use plain language to make this request and employers must act upon it. </a:t>
            </a:r>
          </a:p>
        </p:txBody>
      </p:sp>
    </p:spTree>
    <p:extLst>
      <p:ext uri="{BB962C8B-B14F-4D97-AF65-F5344CB8AC3E}">
        <p14:creationId xmlns:p14="http://schemas.microsoft.com/office/powerpoint/2010/main" val="1181581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854453"/>
            <a:ext cx="9962685" cy="2673344"/>
          </a:xfrm>
          <a:prstGeom prst="rect">
            <a:avLst/>
          </a:prstGeom>
        </p:spPr>
        <p:txBody>
          <a:bodyPr lIns="0" tIns="0" rIns="0" bIns="0" rtlCol="0" anchor="t">
            <a:spAutoFit/>
          </a:bodyPr>
          <a:lstStyle/>
          <a:p>
            <a:pPr marL="0" lvl="0" indent="0" algn="l">
              <a:lnSpc>
                <a:spcPts val="10449"/>
              </a:lnSpc>
            </a:pPr>
            <a:r>
              <a:rPr lang="en-US" sz="9499" b="1">
                <a:solidFill>
                  <a:srgbClr val="000000"/>
                </a:solidFill>
                <a:latin typeface="DM Sans Bold"/>
                <a:ea typeface="DM Sans Bold"/>
                <a:cs typeface="DM Sans Bold"/>
                <a:sym typeface="DM Sans Bold"/>
              </a:rPr>
              <a:t>Remember, lead with confidence!</a:t>
            </a:r>
          </a:p>
        </p:txBody>
      </p:sp>
      <p:grpSp>
        <p:nvGrpSpPr>
          <p:cNvPr id="3" name="Group 3"/>
          <p:cNvGrpSpPr/>
          <p:nvPr/>
        </p:nvGrpSpPr>
        <p:grpSpPr>
          <a:xfrm>
            <a:off x="11996627" y="1308568"/>
            <a:ext cx="5262673" cy="7669864"/>
            <a:chOff x="0" y="0"/>
            <a:chExt cx="2744537" cy="3999912"/>
          </a:xfrm>
        </p:grpSpPr>
        <p:sp>
          <p:nvSpPr>
            <p:cNvPr id="4" name="Freeform 4"/>
            <p:cNvSpPr/>
            <p:nvPr/>
          </p:nvSpPr>
          <p:spPr>
            <a:xfrm>
              <a:off x="0" y="0"/>
              <a:ext cx="2744537" cy="3999912"/>
            </a:xfrm>
            <a:custGeom>
              <a:avLst/>
              <a:gdLst/>
              <a:ahLst/>
              <a:cxnLst/>
              <a:rect l="l" t="t" r="r" b="b"/>
              <a:pathLst>
                <a:path w="2744537" h="3999912">
                  <a:moveTo>
                    <a:pt x="2620077" y="3999912"/>
                  </a:moveTo>
                  <a:lnTo>
                    <a:pt x="124460" y="3999912"/>
                  </a:lnTo>
                  <a:cubicBezTo>
                    <a:pt x="55880" y="3999912"/>
                    <a:pt x="0" y="3944032"/>
                    <a:pt x="0" y="3875451"/>
                  </a:cubicBezTo>
                  <a:lnTo>
                    <a:pt x="0" y="124460"/>
                  </a:lnTo>
                  <a:cubicBezTo>
                    <a:pt x="0" y="55880"/>
                    <a:pt x="55880" y="0"/>
                    <a:pt x="124460" y="0"/>
                  </a:cubicBezTo>
                  <a:lnTo>
                    <a:pt x="2620077" y="0"/>
                  </a:lnTo>
                  <a:cubicBezTo>
                    <a:pt x="2688657" y="0"/>
                    <a:pt x="2744537" y="55880"/>
                    <a:pt x="2744537" y="124460"/>
                  </a:cubicBezTo>
                  <a:lnTo>
                    <a:pt x="2744537" y="3875452"/>
                  </a:lnTo>
                  <a:cubicBezTo>
                    <a:pt x="2744537" y="3944032"/>
                    <a:pt x="2688657" y="3999912"/>
                    <a:pt x="2620077" y="3999912"/>
                  </a:cubicBezTo>
                  <a:close/>
                </a:path>
              </a:pathLst>
            </a:custGeom>
            <a:solidFill>
              <a:srgbClr val="EDF0F2"/>
            </a:solidFill>
          </p:spPr>
          <p:txBody>
            <a:bodyPr/>
            <a:lstStyle/>
            <a:p>
              <a:endParaRPr lang="en-US"/>
            </a:p>
          </p:txBody>
        </p:sp>
      </p:grpSp>
      <p:grpSp>
        <p:nvGrpSpPr>
          <p:cNvPr id="5" name="Group 5" descr="A female with her hair up in two buns."/>
          <p:cNvGrpSpPr/>
          <p:nvPr/>
        </p:nvGrpSpPr>
        <p:grpSpPr>
          <a:xfrm>
            <a:off x="12267619" y="1430423"/>
            <a:ext cx="4720690" cy="7426155"/>
            <a:chOff x="0" y="0"/>
            <a:chExt cx="6294253" cy="9901539"/>
          </a:xfrm>
        </p:grpSpPr>
        <p:sp>
          <p:nvSpPr>
            <p:cNvPr id="6" name="Freeform 6"/>
            <p:cNvSpPr/>
            <p:nvPr/>
          </p:nvSpPr>
          <p:spPr>
            <a:xfrm>
              <a:off x="1559785" y="0"/>
              <a:ext cx="3174682" cy="4890967"/>
            </a:xfrm>
            <a:custGeom>
              <a:avLst/>
              <a:gdLst/>
              <a:ahLst/>
              <a:cxnLst/>
              <a:rect l="l" t="t" r="r" b="b"/>
              <a:pathLst>
                <a:path w="3174682" h="4890967">
                  <a:moveTo>
                    <a:pt x="0" y="0"/>
                  </a:moveTo>
                  <a:lnTo>
                    <a:pt x="3174683" y="0"/>
                  </a:lnTo>
                  <a:lnTo>
                    <a:pt x="3174683" y="4890967"/>
                  </a:lnTo>
                  <a:lnTo>
                    <a:pt x="0" y="48909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0" y="3395664"/>
              <a:ext cx="6294253" cy="6505875"/>
            </a:xfrm>
            <a:custGeom>
              <a:avLst/>
              <a:gdLst/>
              <a:ahLst/>
              <a:cxnLst/>
              <a:rect l="l" t="t" r="r" b="b"/>
              <a:pathLst>
                <a:path w="6294253" h="6505875">
                  <a:moveTo>
                    <a:pt x="0" y="0"/>
                  </a:moveTo>
                  <a:lnTo>
                    <a:pt x="6294253" y="0"/>
                  </a:lnTo>
                  <a:lnTo>
                    <a:pt x="6294253" y="6505875"/>
                  </a:lnTo>
                  <a:lnTo>
                    <a:pt x="0" y="65058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42391" y="0"/>
            <a:ext cx="3678810" cy="10287000"/>
          </a:xfrm>
          <a:custGeom>
            <a:avLst/>
            <a:gdLst/>
            <a:ahLst/>
            <a:cxnLst/>
            <a:rect l="l" t="t" r="r" b="b"/>
            <a:pathLst>
              <a:path w="4220209" h="10287000">
                <a:moveTo>
                  <a:pt x="0" y="10286999"/>
                </a:moveTo>
                <a:lnTo>
                  <a:pt x="4219865" y="10286999"/>
                </a:lnTo>
                <a:lnTo>
                  <a:pt x="4219865" y="0"/>
                </a:lnTo>
                <a:lnTo>
                  <a:pt x="0" y="0"/>
                </a:lnTo>
                <a:lnTo>
                  <a:pt x="0" y="10286999"/>
                </a:lnTo>
                <a:close/>
              </a:path>
            </a:pathLst>
          </a:custGeom>
          <a:solidFill>
            <a:srgbClr val="C3D500"/>
          </a:solidFill>
        </p:spPr>
        <p:txBody>
          <a:bodyPr wrap="square" lIns="0" tIns="0" rIns="0" bIns="0" rtlCol="0"/>
          <a:lstStyle/>
          <a:p>
            <a:endParaRPr/>
          </a:p>
        </p:txBody>
      </p:sp>
      <p:sp>
        <p:nvSpPr>
          <p:cNvPr id="3" name="object 3"/>
          <p:cNvSpPr/>
          <p:nvPr/>
        </p:nvSpPr>
        <p:spPr>
          <a:xfrm>
            <a:off x="4581" y="-7155"/>
            <a:ext cx="6055472" cy="10287000"/>
          </a:xfrm>
          <a:custGeom>
            <a:avLst/>
            <a:gdLst/>
            <a:ahLst/>
            <a:cxnLst/>
            <a:rect l="l" t="t" r="r" b="b"/>
            <a:pathLst>
              <a:path w="9895840" h="10287000">
                <a:moveTo>
                  <a:pt x="0" y="10286999"/>
                </a:moveTo>
                <a:lnTo>
                  <a:pt x="9895809" y="10286999"/>
                </a:lnTo>
                <a:lnTo>
                  <a:pt x="9895809" y="0"/>
                </a:lnTo>
                <a:lnTo>
                  <a:pt x="0" y="0"/>
                </a:lnTo>
                <a:lnTo>
                  <a:pt x="0" y="10286999"/>
                </a:lnTo>
                <a:close/>
              </a:path>
            </a:pathLst>
          </a:custGeom>
          <a:solidFill>
            <a:srgbClr val="FFFFFF"/>
          </a:solidFill>
        </p:spPr>
        <p:txBody>
          <a:bodyPr wrap="square" lIns="0" tIns="0" rIns="0" bIns="0" rtlCol="0"/>
          <a:lstStyle/>
          <a:p>
            <a:endParaRPr/>
          </a:p>
        </p:txBody>
      </p:sp>
      <p:grpSp>
        <p:nvGrpSpPr>
          <p:cNvPr id="4" name="object 4"/>
          <p:cNvGrpSpPr/>
          <p:nvPr/>
        </p:nvGrpSpPr>
        <p:grpSpPr>
          <a:xfrm>
            <a:off x="6326334" y="-7155"/>
            <a:ext cx="9864272" cy="10427039"/>
            <a:chOff x="9895810" y="-121455"/>
            <a:chExt cx="9012560" cy="10427039"/>
          </a:xfrm>
        </p:grpSpPr>
        <p:sp>
          <p:nvSpPr>
            <p:cNvPr id="5" name="object 5"/>
            <p:cNvSpPr/>
            <p:nvPr/>
          </p:nvSpPr>
          <p:spPr>
            <a:xfrm>
              <a:off x="10038838" y="-121455"/>
              <a:ext cx="5532624" cy="10401378"/>
            </a:xfrm>
            <a:custGeom>
              <a:avLst/>
              <a:gdLst/>
              <a:ahLst/>
              <a:cxnLst/>
              <a:rect l="l" t="t" r="r" b="b"/>
              <a:pathLst>
                <a:path w="2077084" h="10287000">
                  <a:moveTo>
                    <a:pt x="0" y="10286998"/>
                  </a:moveTo>
                  <a:lnTo>
                    <a:pt x="2076637" y="10286998"/>
                  </a:lnTo>
                  <a:lnTo>
                    <a:pt x="2076637" y="0"/>
                  </a:lnTo>
                  <a:lnTo>
                    <a:pt x="0" y="0"/>
                  </a:lnTo>
                  <a:lnTo>
                    <a:pt x="0" y="10286998"/>
                  </a:lnTo>
                  <a:close/>
                </a:path>
              </a:pathLst>
            </a:custGeom>
            <a:solidFill>
              <a:srgbClr val="00A84F"/>
            </a:solidFill>
          </p:spPr>
          <p:txBody>
            <a:bodyPr wrap="square" lIns="0" tIns="0" rIns="0" bIns="0" rtlCol="0"/>
            <a:lstStyle/>
            <a:p>
              <a:endParaRPr lang="en-US" sz="4000"/>
            </a:p>
            <a:p>
              <a:r>
                <a:rPr lang="en-US" sz="3600"/>
                <a:t>Stan Hughes, MBA MSOB</a:t>
              </a:r>
            </a:p>
            <a:p>
              <a:r>
                <a:rPr lang="en-US" sz="3600"/>
                <a:t>Career Coach</a:t>
              </a:r>
            </a:p>
            <a:p>
              <a:r>
                <a:rPr lang="en-US" sz="3600"/>
                <a:t>College of Liberal Arts &amp;</a:t>
              </a:r>
            </a:p>
            <a:p>
              <a:r>
                <a:rPr lang="en-US" sz="3600"/>
                <a:t>Social Science</a:t>
              </a:r>
            </a:p>
            <a:p>
              <a:endParaRPr lang="en-US" sz="3600"/>
            </a:p>
            <a:p>
              <a:endParaRPr sz="3600"/>
            </a:p>
          </p:txBody>
        </p:sp>
        <p:sp>
          <p:nvSpPr>
            <p:cNvPr id="6" name="object 6"/>
            <p:cNvSpPr/>
            <p:nvPr/>
          </p:nvSpPr>
          <p:spPr>
            <a:xfrm>
              <a:off x="15549530" y="-95794"/>
              <a:ext cx="3358840" cy="10401378"/>
            </a:xfrm>
            <a:custGeom>
              <a:avLst/>
              <a:gdLst/>
              <a:ahLst/>
              <a:cxnLst/>
              <a:rect l="l" t="t" r="r" b="b"/>
              <a:pathLst>
                <a:path w="2096134" h="10242550">
                  <a:moveTo>
                    <a:pt x="2095686" y="10242471"/>
                  </a:moveTo>
                  <a:lnTo>
                    <a:pt x="0" y="10242471"/>
                  </a:lnTo>
                  <a:lnTo>
                    <a:pt x="0" y="0"/>
                  </a:lnTo>
                  <a:lnTo>
                    <a:pt x="2095686" y="0"/>
                  </a:lnTo>
                  <a:lnTo>
                    <a:pt x="2095686" y="10242471"/>
                  </a:lnTo>
                  <a:close/>
                </a:path>
              </a:pathLst>
            </a:custGeom>
            <a:solidFill>
              <a:srgbClr val="4F9D2E"/>
            </a:solidFill>
          </p:spPr>
          <p:txBody>
            <a:bodyPr wrap="square" lIns="0" tIns="0" rIns="0" bIns="0" rtlCol="0"/>
            <a:lstStyle/>
            <a:p>
              <a:endParaRPr/>
            </a:p>
          </p:txBody>
        </p:sp>
        <p:pic>
          <p:nvPicPr>
            <p:cNvPr id="7" name="object 7" descr="UNT Student Affairs logo"/>
            <p:cNvPicPr/>
            <p:nvPr/>
          </p:nvPicPr>
          <p:blipFill>
            <a:blip r:embed="rId2" cstate="print"/>
            <a:stretch>
              <a:fillRect/>
            </a:stretch>
          </p:blipFill>
          <p:spPr>
            <a:xfrm>
              <a:off x="13815909" y="9051199"/>
              <a:ext cx="4472090" cy="1228724"/>
            </a:xfrm>
            <a:prstGeom prst="rect">
              <a:avLst/>
            </a:prstGeom>
          </p:spPr>
        </p:pic>
        <p:sp>
          <p:nvSpPr>
            <p:cNvPr id="8" name="object 8"/>
            <p:cNvSpPr/>
            <p:nvPr/>
          </p:nvSpPr>
          <p:spPr>
            <a:xfrm>
              <a:off x="9895810" y="0"/>
              <a:ext cx="186666" cy="10287000"/>
            </a:xfrm>
            <a:custGeom>
              <a:avLst/>
              <a:gdLst/>
              <a:ahLst/>
              <a:cxnLst/>
              <a:rect l="l" t="t" r="r" b="b"/>
              <a:pathLst>
                <a:path w="2096134" h="10287000">
                  <a:moveTo>
                    <a:pt x="2095686" y="10286999"/>
                  </a:moveTo>
                  <a:lnTo>
                    <a:pt x="0" y="10286999"/>
                  </a:lnTo>
                  <a:lnTo>
                    <a:pt x="0" y="0"/>
                  </a:lnTo>
                  <a:lnTo>
                    <a:pt x="2095686" y="0"/>
                  </a:lnTo>
                  <a:lnTo>
                    <a:pt x="2095686" y="10286999"/>
                  </a:lnTo>
                  <a:close/>
                </a:path>
              </a:pathLst>
            </a:custGeom>
            <a:solidFill>
              <a:srgbClr val="00853D"/>
            </a:solidFill>
          </p:spPr>
          <p:txBody>
            <a:bodyPr wrap="square" lIns="0" tIns="0" rIns="0" bIns="0" rtlCol="0"/>
            <a:lstStyle/>
            <a:p>
              <a:endParaRPr/>
            </a:p>
          </p:txBody>
        </p:sp>
      </p:grpSp>
      <p:sp>
        <p:nvSpPr>
          <p:cNvPr id="9" name="object 9"/>
          <p:cNvSpPr txBox="1"/>
          <p:nvPr/>
        </p:nvSpPr>
        <p:spPr>
          <a:xfrm>
            <a:off x="270862" y="2964847"/>
            <a:ext cx="9185275" cy="7146290"/>
          </a:xfrm>
          <a:prstGeom prst="rect">
            <a:avLst/>
          </a:prstGeom>
        </p:spPr>
        <p:txBody>
          <a:bodyPr vert="horz" wrap="square" lIns="0" tIns="0" rIns="0" bIns="0" rtlCol="0">
            <a:spAutoFit/>
          </a:bodyPr>
          <a:lstStyle/>
          <a:p>
            <a:pPr marL="12700" marR="5080">
              <a:lnSpc>
                <a:spcPts val="14169"/>
              </a:lnSpc>
            </a:pPr>
            <a:r>
              <a:rPr sz="11250" b="1" spc="1205">
                <a:latin typeface="Calibri"/>
                <a:cs typeface="Calibri"/>
              </a:rPr>
              <a:t>Buildin</a:t>
            </a:r>
            <a:r>
              <a:rPr lang="en-US" sz="11250" b="1" spc="1205">
                <a:latin typeface="Calibri"/>
                <a:cs typeface="Calibri"/>
              </a:rPr>
              <a:t>g</a:t>
            </a:r>
            <a:r>
              <a:rPr sz="11250" b="1" spc="1205">
                <a:latin typeface="Calibri"/>
                <a:cs typeface="Calibri"/>
              </a:rPr>
              <a:t> </a:t>
            </a:r>
            <a:r>
              <a:rPr sz="11250" b="1" spc="1655">
                <a:latin typeface="Calibri"/>
                <a:cs typeface="Calibri"/>
              </a:rPr>
              <a:t>Your </a:t>
            </a:r>
            <a:r>
              <a:rPr sz="11250" b="1" spc="1190">
                <a:latin typeface="Calibri"/>
                <a:cs typeface="Calibri"/>
              </a:rPr>
              <a:t>Professional </a:t>
            </a:r>
            <a:r>
              <a:rPr sz="11250" b="1" spc="1360">
                <a:latin typeface="Calibri"/>
                <a:cs typeface="Calibri"/>
              </a:rPr>
              <a:t>Resume</a:t>
            </a:r>
            <a:endParaRPr sz="1125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16642"/>
            <a:ext cx="18884265" cy="1091565"/>
          </a:xfrm>
          <a:custGeom>
            <a:avLst/>
            <a:gdLst/>
            <a:ahLst/>
            <a:cxnLst/>
            <a:rect l="l" t="t" r="r" b="b"/>
            <a:pathLst>
              <a:path w="18884265" h="1091564">
                <a:moveTo>
                  <a:pt x="18883916" y="1091169"/>
                </a:moveTo>
                <a:lnTo>
                  <a:pt x="0" y="1091169"/>
                </a:lnTo>
                <a:lnTo>
                  <a:pt x="0" y="0"/>
                </a:lnTo>
                <a:lnTo>
                  <a:pt x="18883916" y="0"/>
                </a:lnTo>
                <a:lnTo>
                  <a:pt x="18883916" y="1091169"/>
                </a:lnTo>
                <a:close/>
              </a:path>
            </a:pathLst>
          </a:custGeom>
          <a:solidFill>
            <a:srgbClr val="00853D"/>
          </a:solidFill>
        </p:spPr>
        <p:txBody>
          <a:bodyPr wrap="square" lIns="0" tIns="0" rIns="0" bIns="0" rtlCol="0"/>
          <a:lstStyle/>
          <a:p>
            <a:endParaRPr/>
          </a:p>
        </p:txBody>
      </p:sp>
      <p:sp>
        <p:nvSpPr>
          <p:cNvPr id="3" name="object 3"/>
          <p:cNvSpPr/>
          <p:nvPr/>
        </p:nvSpPr>
        <p:spPr>
          <a:xfrm>
            <a:off x="0" y="3602995"/>
            <a:ext cx="18288000" cy="1091565"/>
          </a:xfrm>
          <a:custGeom>
            <a:avLst/>
            <a:gdLst/>
            <a:ahLst/>
            <a:cxnLst/>
            <a:rect l="l" t="t" r="r" b="b"/>
            <a:pathLst>
              <a:path w="18288000" h="1091564">
                <a:moveTo>
                  <a:pt x="18287998" y="1091169"/>
                </a:moveTo>
                <a:lnTo>
                  <a:pt x="0" y="1091169"/>
                </a:lnTo>
                <a:lnTo>
                  <a:pt x="0" y="0"/>
                </a:lnTo>
                <a:lnTo>
                  <a:pt x="18287998" y="0"/>
                </a:lnTo>
                <a:lnTo>
                  <a:pt x="18287998" y="1091169"/>
                </a:lnTo>
                <a:close/>
              </a:path>
            </a:pathLst>
          </a:custGeom>
          <a:solidFill>
            <a:srgbClr val="00A84F"/>
          </a:solidFill>
        </p:spPr>
        <p:txBody>
          <a:bodyPr wrap="square" lIns="0" tIns="0" rIns="0" bIns="0" rtlCol="0"/>
          <a:lstStyle/>
          <a:p>
            <a:endParaRPr/>
          </a:p>
        </p:txBody>
      </p:sp>
      <p:sp>
        <p:nvSpPr>
          <p:cNvPr id="4" name="object 4"/>
          <p:cNvSpPr/>
          <p:nvPr/>
        </p:nvSpPr>
        <p:spPr>
          <a:xfrm>
            <a:off x="0" y="4886891"/>
            <a:ext cx="18288000" cy="1091565"/>
          </a:xfrm>
          <a:custGeom>
            <a:avLst/>
            <a:gdLst/>
            <a:ahLst/>
            <a:cxnLst/>
            <a:rect l="l" t="t" r="r" b="b"/>
            <a:pathLst>
              <a:path w="18288000" h="1091564">
                <a:moveTo>
                  <a:pt x="18287998" y="1091169"/>
                </a:moveTo>
                <a:lnTo>
                  <a:pt x="0" y="1091169"/>
                </a:lnTo>
                <a:lnTo>
                  <a:pt x="0" y="0"/>
                </a:lnTo>
                <a:lnTo>
                  <a:pt x="18287998" y="0"/>
                </a:lnTo>
                <a:lnTo>
                  <a:pt x="18287998" y="1091169"/>
                </a:lnTo>
                <a:close/>
              </a:path>
            </a:pathLst>
          </a:custGeom>
          <a:solidFill>
            <a:srgbClr val="4F9D2E"/>
          </a:solidFill>
        </p:spPr>
        <p:txBody>
          <a:bodyPr wrap="square" lIns="0" tIns="0" rIns="0" bIns="0" rtlCol="0"/>
          <a:lstStyle/>
          <a:p>
            <a:endParaRPr/>
          </a:p>
        </p:txBody>
      </p:sp>
      <p:sp>
        <p:nvSpPr>
          <p:cNvPr id="5" name="object 5"/>
          <p:cNvSpPr/>
          <p:nvPr/>
        </p:nvSpPr>
        <p:spPr>
          <a:xfrm>
            <a:off x="0" y="6170783"/>
            <a:ext cx="18288000" cy="1091565"/>
          </a:xfrm>
          <a:custGeom>
            <a:avLst/>
            <a:gdLst/>
            <a:ahLst/>
            <a:cxnLst/>
            <a:rect l="l" t="t" r="r" b="b"/>
            <a:pathLst>
              <a:path w="18288000" h="1091565">
                <a:moveTo>
                  <a:pt x="18287998" y="1091169"/>
                </a:moveTo>
                <a:lnTo>
                  <a:pt x="0" y="1091169"/>
                </a:lnTo>
                <a:lnTo>
                  <a:pt x="0" y="0"/>
                </a:lnTo>
                <a:lnTo>
                  <a:pt x="18287998" y="0"/>
                </a:lnTo>
                <a:lnTo>
                  <a:pt x="18287998" y="1091169"/>
                </a:lnTo>
                <a:close/>
              </a:path>
            </a:pathLst>
          </a:custGeom>
          <a:solidFill>
            <a:srgbClr val="C3D500"/>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2" cstate="print"/>
          <a:stretch>
            <a:fillRect/>
          </a:stretch>
        </p:blipFill>
        <p:spPr>
          <a:xfrm>
            <a:off x="7314045" y="9057982"/>
            <a:ext cx="3657599" cy="1028699"/>
          </a:xfrm>
          <a:prstGeom prst="rect">
            <a:avLst/>
          </a:prstGeom>
        </p:spPr>
      </p:pic>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8400" spc="1190">
                <a:solidFill>
                  <a:srgbClr val="000000"/>
                </a:solidFill>
              </a:rPr>
              <a:t>Today</a:t>
            </a:r>
            <a:r>
              <a:rPr sz="8400" spc="395">
                <a:solidFill>
                  <a:srgbClr val="000000"/>
                </a:solidFill>
              </a:rPr>
              <a:t> </a:t>
            </a:r>
            <a:r>
              <a:rPr sz="8400" spc="1400">
                <a:solidFill>
                  <a:srgbClr val="000000"/>
                </a:solidFill>
              </a:rPr>
              <a:t>we</a:t>
            </a:r>
            <a:r>
              <a:rPr sz="8400" spc="395">
                <a:solidFill>
                  <a:srgbClr val="000000"/>
                </a:solidFill>
              </a:rPr>
              <a:t> </a:t>
            </a:r>
            <a:r>
              <a:rPr sz="8400" spc="815">
                <a:solidFill>
                  <a:srgbClr val="000000"/>
                </a:solidFill>
              </a:rPr>
              <a:t>will</a:t>
            </a:r>
            <a:r>
              <a:rPr sz="8400" spc="395">
                <a:solidFill>
                  <a:srgbClr val="000000"/>
                </a:solidFill>
              </a:rPr>
              <a:t> </a:t>
            </a:r>
            <a:r>
              <a:rPr sz="8400" spc="860">
                <a:solidFill>
                  <a:srgbClr val="000000"/>
                </a:solidFill>
              </a:rPr>
              <a:t>cover...</a:t>
            </a:r>
            <a:endParaRPr sz="8400"/>
          </a:p>
        </p:txBody>
      </p:sp>
      <p:sp>
        <p:nvSpPr>
          <p:cNvPr id="8" name="object 8"/>
          <p:cNvSpPr/>
          <p:nvPr/>
        </p:nvSpPr>
        <p:spPr>
          <a:xfrm>
            <a:off x="0" y="7452452"/>
            <a:ext cx="18288000" cy="1091565"/>
          </a:xfrm>
          <a:custGeom>
            <a:avLst/>
            <a:gdLst/>
            <a:ahLst/>
            <a:cxnLst/>
            <a:rect l="l" t="t" r="r" b="b"/>
            <a:pathLst>
              <a:path w="18288000" h="1091565">
                <a:moveTo>
                  <a:pt x="18287998" y="1091169"/>
                </a:moveTo>
                <a:lnTo>
                  <a:pt x="0" y="1091169"/>
                </a:lnTo>
                <a:lnTo>
                  <a:pt x="0" y="0"/>
                </a:lnTo>
                <a:lnTo>
                  <a:pt x="18287998" y="0"/>
                </a:lnTo>
                <a:lnTo>
                  <a:pt x="18287998" y="1091169"/>
                </a:lnTo>
                <a:close/>
              </a:path>
            </a:pathLst>
          </a:custGeom>
          <a:solidFill>
            <a:srgbClr val="00853D"/>
          </a:solidFill>
        </p:spPr>
        <p:txBody>
          <a:bodyPr wrap="square" lIns="0" tIns="0" rIns="0" bIns="0" rtlCol="0"/>
          <a:lstStyle/>
          <a:p>
            <a:endParaRPr/>
          </a:p>
        </p:txBody>
      </p:sp>
      <p:sp>
        <p:nvSpPr>
          <p:cNvPr id="9" name="object 9"/>
          <p:cNvSpPr txBox="1"/>
          <p:nvPr/>
        </p:nvSpPr>
        <p:spPr>
          <a:xfrm>
            <a:off x="631874" y="2516731"/>
            <a:ext cx="9949815" cy="5694680"/>
          </a:xfrm>
          <a:prstGeom prst="rect">
            <a:avLst/>
          </a:prstGeom>
        </p:spPr>
        <p:txBody>
          <a:bodyPr vert="horz" wrap="square" lIns="0" tIns="12700" rIns="0" bIns="0" rtlCol="0">
            <a:spAutoFit/>
          </a:bodyPr>
          <a:lstStyle/>
          <a:p>
            <a:pPr marL="12700">
              <a:lnSpc>
                <a:spcPct val="100000"/>
              </a:lnSpc>
              <a:spcBef>
                <a:spcPts val="100"/>
              </a:spcBef>
            </a:pPr>
            <a:r>
              <a:rPr sz="3500" b="1" spc="365">
                <a:solidFill>
                  <a:srgbClr val="FFFFFF"/>
                </a:solidFill>
                <a:latin typeface="Calibri"/>
                <a:cs typeface="Calibri"/>
              </a:rPr>
              <a:t>The</a:t>
            </a:r>
            <a:r>
              <a:rPr sz="3500" b="1" spc="165">
                <a:solidFill>
                  <a:srgbClr val="FFFFFF"/>
                </a:solidFill>
                <a:latin typeface="Calibri"/>
                <a:cs typeface="Calibri"/>
              </a:rPr>
              <a:t> </a:t>
            </a:r>
            <a:r>
              <a:rPr sz="3500" b="1" spc="415">
                <a:solidFill>
                  <a:srgbClr val="FFFFFF"/>
                </a:solidFill>
                <a:latin typeface="Calibri"/>
                <a:cs typeface="Calibri"/>
              </a:rPr>
              <a:t>Purpose</a:t>
            </a:r>
            <a:r>
              <a:rPr sz="3500" b="1" spc="165">
                <a:solidFill>
                  <a:srgbClr val="FFFFFF"/>
                </a:solidFill>
                <a:latin typeface="Calibri"/>
                <a:cs typeface="Calibri"/>
              </a:rPr>
              <a:t> </a:t>
            </a:r>
            <a:r>
              <a:rPr sz="3500" b="1" spc="295">
                <a:solidFill>
                  <a:srgbClr val="FFFFFF"/>
                </a:solidFill>
                <a:latin typeface="Calibri"/>
                <a:cs typeface="Calibri"/>
              </a:rPr>
              <a:t>of</a:t>
            </a:r>
            <a:r>
              <a:rPr sz="3500" b="1" spc="170">
                <a:solidFill>
                  <a:srgbClr val="FFFFFF"/>
                </a:solidFill>
                <a:latin typeface="Calibri"/>
                <a:cs typeface="Calibri"/>
              </a:rPr>
              <a:t> </a:t>
            </a:r>
            <a:r>
              <a:rPr sz="3500" b="1" spc="655">
                <a:solidFill>
                  <a:srgbClr val="FFFFFF"/>
                </a:solidFill>
                <a:latin typeface="Calibri"/>
                <a:cs typeface="Calibri"/>
              </a:rPr>
              <a:t>a</a:t>
            </a:r>
            <a:r>
              <a:rPr sz="3500" b="1" spc="165">
                <a:solidFill>
                  <a:srgbClr val="FFFFFF"/>
                </a:solidFill>
                <a:latin typeface="Calibri"/>
                <a:cs typeface="Calibri"/>
              </a:rPr>
              <a:t> </a:t>
            </a:r>
            <a:r>
              <a:rPr sz="3500" b="1" spc="400">
                <a:solidFill>
                  <a:srgbClr val="FFFFFF"/>
                </a:solidFill>
                <a:latin typeface="Calibri"/>
                <a:cs typeface="Calibri"/>
              </a:rPr>
              <a:t>Resume</a:t>
            </a:r>
            <a:endParaRPr sz="3500">
              <a:latin typeface="Calibri"/>
              <a:cs typeface="Calibri"/>
            </a:endParaRPr>
          </a:p>
          <a:p>
            <a:pPr marL="12700" marR="5080">
              <a:lnSpc>
                <a:spcPct val="240700"/>
              </a:lnSpc>
              <a:spcBef>
                <a:spcPts val="15"/>
              </a:spcBef>
            </a:pPr>
            <a:r>
              <a:rPr sz="3500" b="1" spc="325">
                <a:solidFill>
                  <a:srgbClr val="FFFFFF"/>
                </a:solidFill>
                <a:latin typeface="Calibri"/>
                <a:cs typeface="Calibri"/>
              </a:rPr>
              <a:t>Introduction</a:t>
            </a:r>
            <a:r>
              <a:rPr sz="3500" b="1" spc="180">
                <a:solidFill>
                  <a:srgbClr val="FFFFFF"/>
                </a:solidFill>
                <a:latin typeface="Calibri"/>
                <a:cs typeface="Calibri"/>
              </a:rPr>
              <a:t> </a:t>
            </a:r>
            <a:r>
              <a:rPr sz="3500" b="1" spc="290">
                <a:solidFill>
                  <a:srgbClr val="FFFFFF"/>
                </a:solidFill>
                <a:latin typeface="Calibri"/>
                <a:cs typeface="Calibri"/>
              </a:rPr>
              <a:t>to</a:t>
            </a:r>
            <a:r>
              <a:rPr sz="3500" b="1" spc="185">
                <a:solidFill>
                  <a:srgbClr val="FFFFFF"/>
                </a:solidFill>
                <a:latin typeface="Calibri"/>
                <a:cs typeface="Calibri"/>
              </a:rPr>
              <a:t> </a:t>
            </a:r>
            <a:r>
              <a:rPr sz="3500" b="1" spc="380">
                <a:solidFill>
                  <a:srgbClr val="FFFFFF"/>
                </a:solidFill>
                <a:latin typeface="Calibri"/>
                <a:cs typeface="Calibri"/>
              </a:rPr>
              <a:t>Applicant</a:t>
            </a:r>
            <a:r>
              <a:rPr sz="3500" b="1" spc="185">
                <a:solidFill>
                  <a:srgbClr val="FFFFFF"/>
                </a:solidFill>
                <a:latin typeface="Calibri"/>
                <a:cs typeface="Calibri"/>
              </a:rPr>
              <a:t> </a:t>
            </a:r>
            <a:r>
              <a:rPr sz="3500" b="1" spc="450">
                <a:solidFill>
                  <a:srgbClr val="FFFFFF"/>
                </a:solidFill>
                <a:latin typeface="Calibri"/>
                <a:cs typeface="Calibri"/>
              </a:rPr>
              <a:t>Tracking</a:t>
            </a:r>
            <a:r>
              <a:rPr sz="3500" b="1" spc="185">
                <a:solidFill>
                  <a:srgbClr val="FFFFFF"/>
                </a:solidFill>
                <a:latin typeface="Calibri"/>
                <a:cs typeface="Calibri"/>
              </a:rPr>
              <a:t> </a:t>
            </a:r>
            <a:r>
              <a:rPr sz="3500" b="1" spc="405">
                <a:solidFill>
                  <a:srgbClr val="FFFFFF"/>
                </a:solidFill>
                <a:latin typeface="Calibri"/>
                <a:cs typeface="Calibri"/>
              </a:rPr>
              <a:t>Systems </a:t>
            </a:r>
            <a:r>
              <a:rPr sz="3500" b="1" spc="409">
                <a:solidFill>
                  <a:srgbClr val="FFFFFF"/>
                </a:solidFill>
                <a:latin typeface="Calibri"/>
                <a:cs typeface="Calibri"/>
              </a:rPr>
              <a:t>Resume</a:t>
            </a:r>
            <a:r>
              <a:rPr sz="3500" b="1" spc="165">
                <a:solidFill>
                  <a:srgbClr val="FFFFFF"/>
                </a:solidFill>
                <a:latin typeface="Calibri"/>
                <a:cs typeface="Calibri"/>
              </a:rPr>
              <a:t> </a:t>
            </a:r>
            <a:r>
              <a:rPr sz="3500" b="1" spc="365">
                <a:solidFill>
                  <a:srgbClr val="FFFFFF"/>
                </a:solidFill>
                <a:latin typeface="Calibri"/>
                <a:cs typeface="Calibri"/>
              </a:rPr>
              <a:t>Building</a:t>
            </a:r>
            <a:r>
              <a:rPr sz="3500" b="1" spc="170">
                <a:solidFill>
                  <a:srgbClr val="FFFFFF"/>
                </a:solidFill>
                <a:latin typeface="Calibri"/>
                <a:cs typeface="Calibri"/>
              </a:rPr>
              <a:t> </a:t>
            </a:r>
            <a:r>
              <a:rPr sz="3500" b="1" spc="345">
                <a:solidFill>
                  <a:srgbClr val="FFFFFF"/>
                </a:solidFill>
                <a:latin typeface="Calibri"/>
                <a:cs typeface="Calibri"/>
              </a:rPr>
              <a:t>(Section</a:t>
            </a:r>
            <a:r>
              <a:rPr sz="3500" b="1" spc="165">
                <a:solidFill>
                  <a:srgbClr val="FFFFFF"/>
                </a:solidFill>
                <a:latin typeface="Calibri"/>
                <a:cs typeface="Calibri"/>
              </a:rPr>
              <a:t> </a:t>
            </a:r>
            <a:r>
              <a:rPr sz="3500" b="1" spc="520">
                <a:solidFill>
                  <a:srgbClr val="FFFFFF"/>
                </a:solidFill>
                <a:latin typeface="Calibri"/>
                <a:cs typeface="Calibri"/>
              </a:rPr>
              <a:t>by</a:t>
            </a:r>
            <a:r>
              <a:rPr sz="3500" b="1" spc="170">
                <a:solidFill>
                  <a:srgbClr val="FFFFFF"/>
                </a:solidFill>
                <a:latin typeface="Calibri"/>
                <a:cs typeface="Calibri"/>
              </a:rPr>
              <a:t> </a:t>
            </a:r>
            <a:r>
              <a:rPr sz="3500" b="1" spc="335">
                <a:solidFill>
                  <a:srgbClr val="FFFFFF"/>
                </a:solidFill>
                <a:latin typeface="Calibri"/>
                <a:cs typeface="Calibri"/>
              </a:rPr>
              <a:t>Section) </a:t>
            </a:r>
            <a:r>
              <a:rPr sz="3500" b="1" spc="434">
                <a:solidFill>
                  <a:srgbClr val="FFFFFF"/>
                </a:solidFill>
                <a:latin typeface="Calibri"/>
                <a:cs typeface="Calibri"/>
              </a:rPr>
              <a:t>General</a:t>
            </a:r>
            <a:r>
              <a:rPr sz="3500" b="1" spc="165">
                <a:solidFill>
                  <a:srgbClr val="FFFFFF"/>
                </a:solidFill>
                <a:latin typeface="Calibri"/>
                <a:cs typeface="Calibri"/>
              </a:rPr>
              <a:t> </a:t>
            </a:r>
            <a:r>
              <a:rPr sz="3500" b="1" spc="409">
                <a:solidFill>
                  <a:srgbClr val="FFFFFF"/>
                </a:solidFill>
                <a:latin typeface="Calibri"/>
                <a:cs typeface="Calibri"/>
              </a:rPr>
              <a:t>Resume</a:t>
            </a:r>
            <a:r>
              <a:rPr sz="3500" b="1" spc="170">
                <a:solidFill>
                  <a:srgbClr val="FFFFFF"/>
                </a:solidFill>
                <a:latin typeface="Calibri"/>
                <a:cs typeface="Calibri"/>
              </a:rPr>
              <a:t> </a:t>
            </a:r>
            <a:r>
              <a:rPr sz="3500" b="1" spc="315">
                <a:solidFill>
                  <a:srgbClr val="FFFFFF"/>
                </a:solidFill>
                <a:latin typeface="Calibri"/>
                <a:cs typeface="Calibri"/>
              </a:rPr>
              <a:t>Do's</a:t>
            </a:r>
            <a:r>
              <a:rPr sz="3500" b="1" spc="170">
                <a:solidFill>
                  <a:srgbClr val="FFFFFF"/>
                </a:solidFill>
                <a:latin typeface="Calibri"/>
                <a:cs typeface="Calibri"/>
              </a:rPr>
              <a:t> </a:t>
            </a:r>
            <a:r>
              <a:rPr sz="3500" b="1" spc="440">
                <a:solidFill>
                  <a:srgbClr val="FFFFFF"/>
                </a:solidFill>
                <a:latin typeface="Calibri"/>
                <a:cs typeface="Calibri"/>
              </a:rPr>
              <a:t>&amp;</a:t>
            </a:r>
            <a:r>
              <a:rPr sz="3500" b="1" spc="165">
                <a:solidFill>
                  <a:srgbClr val="FFFFFF"/>
                </a:solidFill>
                <a:latin typeface="Calibri"/>
                <a:cs typeface="Calibri"/>
              </a:rPr>
              <a:t> </a:t>
            </a:r>
            <a:r>
              <a:rPr sz="3500" b="1" spc="300">
                <a:solidFill>
                  <a:srgbClr val="FFFFFF"/>
                </a:solidFill>
                <a:latin typeface="Calibri"/>
                <a:cs typeface="Calibri"/>
              </a:rPr>
              <a:t>Don'ts</a:t>
            </a:r>
            <a:endParaRPr sz="3500">
              <a:latin typeface="Calibri"/>
              <a:cs typeface="Calibri"/>
            </a:endParaRPr>
          </a:p>
          <a:p>
            <a:pPr>
              <a:lnSpc>
                <a:spcPct val="100000"/>
              </a:lnSpc>
              <a:spcBef>
                <a:spcPts val="1620"/>
              </a:spcBef>
            </a:pPr>
            <a:endParaRPr sz="3500">
              <a:latin typeface="Calibri"/>
              <a:cs typeface="Calibri"/>
            </a:endParaRPr>
          </a:p>
          <a:p>
            <a:pPr marL="12700">
              <a:lnSpc>
                <a:spcPct val="100000"/>
              </a:lnSpc>
            </a:pPr>
            <a:r>
              <a:rPr sz="3500" b="1" spc="380">
                <a:solidFill>
                  <a:srgbClr val="FFFFFF"/>
                </a:solidFill>
                <a:latin typeface="Calibri"/>
                <a:cs typeface="Calibri"/>
              </a:rPr>
              <a:t>Additional</a:t>
            </a:r>
            <a:r>
              <a:rPr sz="3500" b="1" spc="165">
                <a:solidFill>
                  <a:srgbClr val="FFFFFF"/>
                </a:solidFill>
                <a:latin typeface="Calibri"/>
                <a:cs typeface="Calibri"/>
              </a:rPr>
              <a:t> </a:t>
            </a:r>
            <a:r>
              <a:rPr sz="3500" b="1" spc="360">
                <a:solidFill>
                  <a:srgbClr val="FFFFFF"/>
                </a:solidFill>
                <a:latin typeface="Calibri"/>
                <a:cs typeface="Calibri"/>
              </a:rPr>
              <a:t>Resources</a:t>
            </a:r>
            <a:endParaRPr sz="35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8288000" cy="1986280"/>
          </a:xfrm>
          <a:custGeom>
            <a:avLst/>
            <a:gdLst/>
            <a:ahLst/>
            <a:cxnLst/>
            <a:rect l="l" t="t" r="r" b="b"/>
            <a:pathLst>
              <a:path w="18288000" h="1986280">
                <a:moveTo>
                  <a:pt x="0" y="0"/>
                </a:moveTo>
                <a:lnTo>
                  <a:pt x="18288000" y="0"/>
                </a:lnTo>
                <a:lnTo>
                  <a:pt x="18288000" y="1985693"/>
                </a:lnTo>
                <a:lnTo>
                  <a:pt x="0" y="1985693"/>
                </a:lnTo>
                <a:lnTo>
                  <a:pt x="0" y="0"/>
                </a:lnTo>
                <a:close/>
              </a:path>
            </a:pathLst>
          </a:custGeom>
          <a:solidFill>
            <a:srgbClr val="00853D"/>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14174" rIns="0" bIns="0" rtlCol="0">
            <a:spAutoFit/>
          </a:bodyPr>
          <a:lstStyle/>
          <a:p>
            <a:pPr marL="139700">
              <a:lnSpc>
                <a:spcPct val="100000"/>
              </a:lnSpc>
              <a:spcBef>
                <a:spcPts val="114"/>
              </a:spcBef>
            </a:pPr>
            <a:r>
              <a:rPr sz="6400" spc="770"/>
              <a:t>Purpose</a:t>
            </a:r>
            <a:r>
              <a:rPr sz="6400" spc="305"/>
              <a:t> </a:t>
            </a:r>
            <a:r>
              <a:rPr sz="6400" spc="575"/>
              <a:t>of</a:t>
            </a:r>
            <a:r>
              <a:rPr sz="6400" spc="305"/>
              <a:t> </a:t>
            </a:r>
            <a:r>
              <a:rPr sz="6400" spc="1200"/>
              <a:t>a</a:t>
            </a:r>
            <a:r>
              <a:rPr sz="6400" spc="305"/>
              <a:t> </a:t>
            </a:r>
            <a:r>
              <a:rPr sz="6400" spc="755"/>
              <a:t>Resume</a:t>
            </a:r>
            <a:endParaRPr sz="6400"/>
          </a:p>
        </p:txBody>
      </p:sp>
      <p:pic>
        <p:nvPicPr>
          <p:cNvPr id="4" name="object 4"/>
          <p:cNvPicPr/>
          <p:nvPr/>
        </p:nvPicPr>
        <p:blipFill>
          <a:blip r:embed="rId2" cstate="print"/>
          <a:stretch>
            <a:fillRect/>
          </a:stretch>
        </p:blipFill>
        <p:spPr>
          <a:xfrm>
            <a:off x="1146395" y="3071309"/>
            <a:ext cx="114300" cy="114299"/>
          </a:xfrm>
          <a:prstGeom prst="rect">
            <a:avLst/>
          </a:prstGeom>
        </p:spPr>
      </p:pic>
      <p:pic>
        <p:nvPicPr>
          <p:cNvPr id="5" name="object 5"/>
          <p:cNvPicPr/>
          <p:nvPr/>
        </p:nvPicPr>
        <p:blipFill>
          <a:blip r:embed="rId2" cstate="print"/>
          <a:stretch>
            <a:fillRect/>
          </a:stretch>
        </p:blipFill>
        <p:spPr>
          <a:xfrm>
            <a:off x="1146395" y="3947609"/>
            <a:ext cx="114300" cy="114299"/>
          </a:xfrm>
          <a:prstGeom prst="rect">
            <a:avLst/>
          </a:prstGeom>
        </p:spPr>
      </p:pic>
      <p:pic>
        <p:nvPicPr>
          <p:cNvPr id="6" name="object 6"/>
          <p:cNvPicPr/>
          <p:nvPr/>
        </p:nvPicPr>
        <p:blipFill>
          <a:blip r:embed="rId2" cstate="print"/>
          <a:stretch>
            <a:fillRect/>
          </a:stretch>
        </p:blipFill>
        <p:spPr>
          <a:xfrm>
            <a:off x="1146395" y="4823909"/>
            <a:ext cx="114300" cy="114299"/>
          </a:xfrm>
          <a:prstGeom prst="rect">
            <a:avLst/>
          </a:prstGeom>
        </p:spPr>
      </p:pic>
      <p:pic>
        <p:nvPicPr>
          <p:cNvPr id="7" name="object 7"/>
          <p:cNvPicPr/>
          <p:nvPr/>
        </p:nvPicPr>
        <p:blipFill>
          <a:blip r:embed="rId2" cstate="print"/>
          <a:stretch>
            <a:fillRect/>
          </a:stretch>
        </p:blipFill>
        <p:spPr>
          <a:xfrm>
            <a:off x="1146395" y="6700334"/>
            <a:ext cx="114300" cy="114299"/>
          </a:xfrm>
          <a:prstGeom prst="rect">
            <a:avLst/>
          </a:prstGeom>
        </p:spPr>
      </p:pic>
      <p:pic>
        <p:nvPicPr>
          <p:cNvPr id="8" name="object 8"/>
          <p:cNvPicPr/>
          <p:nvPr/>
        </p:nvPicPr>
        <p:blipFill>
          <a:blip r:embed="rId2" cstate="print"/>
          <a:stretch>
            <a:fillRect/>
          </a:stretch>
        </p:blipFill>
        <p:spPr>
          <a:xfrm>
            <a:off x="1146395" y="7576633"/>
            <a:ext cx="114300" cy="114299"/>
          </a:xfrm>
          <a:prstGeom prst="rect">
            <a:avLst/>
          </a:prstGeom>
        </p:spPr>
      </p:pic>
      <p:pic>
        <p:nvPicPr>
          <p:cNvPr id="9" name="object 9"/>
          <p:cNvPicPr/>
          <p:nvPr/>
        </p:nvPicPr>
        <p:blipFill>
          <a:blip r:embed="rId2" cstate="print"/>
          <a:stretch>
            <a:fillRect/>
          </a:stretch>
        </p:blipFill>
        <p:spPr>
          <a:xfrm>
            <a:off x="1146395" y="8452933"/>
            <a:ext cx="114300" cy="114299"/>
          </a:xfrm>
          <a:prstGeom prst="rect">
            <a:avLst/>
          </a:prstGeom>
        </p:spPr>
      </p:pic>
      <p:sp>
        <p:nvSpPr>
          <p:cNvPr id="10" name="object 10"/>
          <p:cNvSpPr txBox="1"/>
          <p:nvPr/>
        </p:nvSpPr>
        <p:spPr>
          <a:xfrm>
            <a:off x="886045" y="2248260"/>
            <a:ext cx="12668885" cy="6452870"/>
          </a:xfrm>
          <a:prstGeom prst="rect">
            <a:avLst/>
          </a:prstGeom>
        </p:spPr>
        <p:txBody>
          <a:bodyPr vert="horz" wrap="square" lIns="0" tIns="111760" rIns="0" bIns="0" rtlCol="0">
            <a:spAutoFit/>
          </a:bodyPr>
          <a:lstStyle/>
          <a:p>
            <a:pPr marL="12700">
              <a:lnSpc>
                <a:spcPct val="100000"/>
              </a:lnSpc>
              <a:spcBef>
                <a:spcPts val="880"/>
              </a:spcBef>
            </a:pPr>
            <a:r>
              <a:rPr sz="3200" spc="-275">
                <a:latin typeface="Arial Black"/>
                <a:cs typeface="Arial Black"/>
              </a:rPr>
              <a:t>A</a:t>
            </a:r>
            <a:r>
              <a:rPr sz="3200" spc="-300">
                <a:latin typeface="Arial Black"/>
                <a:cs typeface="Arial Black"/>
              </a:rPr>
              <a:t> </a:t>
            </a:r>
            <a:r>
              <a:rPr sz="3200" spc="-285">
                <a:latin typeface="Arial Black"/>
                <a:cs typeface="Arial Black"/>
              </a:rPr>
              <a:t>Resume</a:t>
            </a:r>
            <a:r>
              <a:rPr sz="3200" spc="-300">
                <a:latin typeface="Arial Black"/>
                <a:cs typeface="Arial Black"/>
              </a:rPr>
              <a:t> </a:t>
            </a:r>
            <a:r>
              <a:rPr sz="3200" spc="-170">
                <a:latin typeface="Arial Black"/>
                <a:cs typeface="Arial Black"/>
              </a:rPr>
              <a:t>should</a:t>
            </a:r>
            <a:r>
              <a:rPr sz="3200" spc="-295">
                <a:latin typeface="Arial Black"/>
                <a:cs typeface="Arial Black"/>
              </a:rPr>
              <a:t> </a:t>
            </a:r>
            <a:r>
              <a:rPr sz="3200" spc="-190">
                <a:latin typeface="Arial Black"/>
                <a:cs typeface="Arial Black"/>
              </a:rPr>
              <a:t>be</a:t>
            </a:r>
            <a:r>
              <a:rPr sz="3200" spc="-300">
                <a:latin typeface="Arial Black"/>
                <a:cs typeface="Arial Black"/>
              </a:rPr>
              <a:t> </a:t>
            </a:r>
            <a:r>
              <a:rPr sz="3200" spc="-229">
                <a:latin typeface="Arial Black"/>
                <a:cs typeface="Arial Black"/>
              </a:rPr>
              <a:t>used</a:t>
            </a:r>
            <a:r>
              <a:rPr sz="3200" spc="-300">
                <a:latin typeface="Arial Black"/>
                <a:cs typeface="Arial Black"/>
              </a:rPr>
              <a:t> </a:t>
            </a:r>
            <a:r>
              <a:rPr sz="3200" spc="-25">
                <a:latin typeface="Arial Black"/>
                <a:cs typeface="Arial Black"/>
              </a:rPr>
              <a:t>to:</a:t>
            </a:r>
            <a:endParaRPr sz="3200">
              <a:latin typeface="Arial Black"/>
              <a:cs typeface="Arial Black"/>
            </a:endParaRPr>
          </a:p>
          <a:p>
            <a:pPr marL="551815">
              <a:lnSpc>
                <a:spcPct val="100000"/>
              </a:lnSpc>
              <a:spcBef>
                <a:spcPts val="610"/>
              </a:spcBef>
            </a:pPr>
            <a:r>
              <a:rPr sz="2500" spc="-40">
                <a:latin typeface="Verdana"/>
                <a:cs typeface="Verdana"/>
              </a:rPr>
              <a:t>To</a:t>
            </a:r>
            <a:r>
              <a:rPr sz="2500" spc="-225">
                <a:latin typeface="Verdana"/>
                <a:cs typeface="Verdana"/>
              </a:rPr>
              <a:t> </a:t>
            </a:r>
            <a:r>
              <a:rPr sz="2500" spc="-55">
                <a:latin typeface="Verdana"/>
                <a:cs typeface="Verdana"/>
              </a:rPr>
              <a:t>showcase</a:t>
            </a:r>
            <a:r>
              <a:rPr sz="2500" spc="-220">
                <a:latin typeface="Verdana"/>
                <a:cs typeface="Verdana"/>
              </a:rPr>
              <a:t> </a:t>
            </a:r>
            <a:r>
              <a:rPr sz="2500" spc="-40">
                <a:latin typeface="Verdana"/>
                <a:cs typeface="Verdana"/>
              </a:rPr>
              <a:t>your</a:t>
            </a:r>
            <a:r>
              <a:rPr sz="2500" spc="-220">
                <a:latin typeface="Verdana"/>
                <a:cs typeface="Verdana"/>
              </a:rPr>
              <a:t> </a:t>
            </a:r>
            <a:r>
              <a:rPr sz="2500" spc="-50">
                <a:latin typeface="Verdana"/>
                <a:cs typeface="Verdana"/>
              </a:rPr>
              <a:t>most</a:t>
            </a:r>
            <a:r>
              <a:rPr sz="2500" spc="-220">
                <a:latin typeface="Verdana"/>
                <a:cs typeface="Verdana"/>
              </a:rPr>
              <a:t> </a:t>
            </a:r>
            <a:r>
              <a:rPr sz="2500" spc="-50">
                <a:latin typeface="Verdana"/>
                <a:cs typeface="Verdana"/>
              </a:rPr>
              <a:t>relevant</a:t>
            </a:r>
            <a:r>
              <a:rPr sz="2500" spc="-220">
                <a:latin typeface="Verdana"/>
                <a:cs typeface="Verdana"/>
              </a:rPr>
              <a:t> </a:t>
            </a:r>
            <a:r>
              <a:rPr sz="2500" spc="-25">
                <a:latin typeface="Verdana"/>
                <a:cs typeface="Verdana"/>
              </a:rPr>
              <a:t>qualifications</a:t>
            </a:r>
            <a:r>
              <a:rPr sz="2500" spc="-220">
                <a:latin typeface="Verdana"/>
                <a:cs typeface="Verdana"/>
              </a:rPr>
              <a:t> </a:t>
            </a:r>
            <a:r>
              <a:rPr sz="2500">
                <a:latin typeface="Verdana"/>
                <a:cs typeface="Verdana"/>
              </a:rPr>
              <a:t>for</a:t>
            </a:r>
            <a:r>
              <a:rPr sz="2500" spc="-225">
                <a:latin typeface="Verdana"/>
                <a:cs typeface="Verdana"/>
              </a:rPr>
              <a:t> </a:t>
            </a:r>
            <a:r>
              <a:rPr sz="2500" spc="-120">
                <a:latin typeface="Verdana"/>
                <a:cs typeface="Verdana"/>
              </a:rPr>
              <a:t>a</a:t>
            </a:r>
            <a:r>
              <a:rPr sz="2500" spc="-220">
                <a:latin typeface="Verdana"/>
                <a:cs typeface="Verdana"/>
              </a:rPr>
              <a:t> </a:t>
            </a:r>
            <a:r>
              <a:rPr sz="2500">
                <a:latin typeface="Verdana"/>
                <a:cs typeface="Verdana"/>
              </a:rPr>
              <a:t>specific</a:t>
            </a:r>
            <a:r>
              <a:rPr sz="2500" spc="-220">
                <a:latin typeface="Verdana"/>
                <a:cs typeface="Verdana"/>
              </a:rPr>
              <a:t> </a:t>
            </a:r>
            <a:r>
              <a:rPr sz="2500" spc="-25">
                <a:latin typeface="Verdana"/>
                <a:cs typeface="Verdana"/>
              </a:rPr>
              <a:t>job</a:t>
            </a:r>
            <a:endParaRPr sz="2500">
              <a:latin typeface="Verdana"/>
              <a:cs typeface="Verdana"/>
            </a:endParaRPr>
          </a:p>
          <a:p>
            <a:pPr marL="551815" marR="5080">
              <a:lnSpc>
                <a:spcPct val="229999"/>
              </a:lnSpc>
            </a:pPr>
            <a:r>
              <a:rPr sz="2500" spc="-25">
                <a:latin typeface="Verdana"/>
                <a:cs typeface="Verdana"/>
              </a:rPr>
              <a:t>Convince</a:t>
            </a:r>
            <a:r>
              <a:rPr sz="2500" spc="-235">
                <a:latin typeface="Verdana"/>
                <a:cs typeface="Verdana"/>
              </a:rPr>
              <a:t> </a:t>
            </a:r>
            <a:r>
              <a:rPr sz="2500" spc="-35">
                <a:latin typeface="Verdana"/>
                <a:cs typeface="Verdana"/>
              </a:rPr>
              <a:t>the</a:t>
            </a:r>
            <a:r>
              <a:rPr sz="2500" spc="-235">
                <a:latin typeface="Verdana"/>
                <a:cs typeface="Verdana"/>
              </a:rPr>
              <a:t> </a:t>
            </a:r>
            <a:r>
              <a:rPr sz="2500" spc="-45">
                <a:latin typeface="Verdana"/>
                <a:cs typeface="Verdana"/>
              </a:rPr>
              <a:t>employer</a:t>
            </a:r>
            <a:r>
              <a:rPr sz="2500" spc="-235">
                <a:latin typeface="Verdana"/>
                <a:cs typeface="Verdana"/>
              </a:rPr>
              <a:t> </a:t>
            </a:r>
            <a:r>
              <a:rPr sz="2500" spc="-40">
                <a:latin typeface="Verdana"/>
                <a:cs typeface="Verdana"/>
              </a:rPr>
              <a:t>that</a:t>
            </a:r>
            <a:r>
              <a:rPr sz="2500" spc="-235">
                <a:latin typeface="Verdana"/>
                <a:cs typeface="Verdana"/>
              </a:rPr>
              <a:t> </a:t>
            </a:r>
            <a:r>
              <a:rPr sz="2500" spc="-40">
                <a:latin typeface="Verdana"/>
                <a:cs typeface="Verdana"/>
              </a:rPr>
              <a:t>you</a:t>
            </a:r>
            <a:r>
              <a:rPr sz="2500" spc="-229">
                <a:latin typeface="Verdana"/>
                <a:cs typeface="Verdana"/>
              </a:rPr>
              <a:t> </a:t>
            </a:r>
            <a:r>
              <a:rPr sz="2500" spc="-80">
                <a:latin typeface="Verdana"/>
                <a:cs typeface="Verdana"/>
              </a:rPr>
              <a:t>are</a:t>
            </a:r>
            <a:r>
              <a:rPr sz="2500" spc="-235">
                <a:latin typeface="Verdana"/>
                <a:cs typeface="Verdana"/>
              </a:rPr>
              <a:t> </a:t>
            </a:r>
            <a:r>
              <a:rPr sz="2500" spc="-20">
                <a:latin typeface="Verdana"/>
                <a:cs typeface="Verdana"/>
              </a:rPr>
              <a:t>qualified</a:t>
            </a:r>
            <a:r>
              <a:rPr sz="2500" spc="-235">
                <a:latin typeface="Verdana"/>
                <a:cs typeface="Verdana"/>
              </a:rPr>
              <a:t> </a:t>
            </a:r>
            <a:r>
              <a:rPr sz="2500">
                <a:latin typeface="Verdana"/>
                <a:cs typeface="Verdana"/>
              </a:rPr>
              <a:t>for</a:t>
            </a:r>
            <a:r>
              <a:rPr sz="2500" spc="-235">
                <a:latin typeface="Verdana"/>
                <a:cs typeface="Verdana"/>
              </a:rPr>
              <a:t> </a:t>
            </a:r>
            <a:r>
              <a:rPr sz="2500" spc="-35">
                <a:latin typeface="Verdana"/>
                <a:cs typeface="Verdana"/>
              </a:rPr>
              <a:t>the</a:t>
            </a:r>
            <a:r>
              <a:rPr sz="2500" spc="-229">
                <a:latin typeface="Verdana"/>
                <a:cs typeface="Verdana"/>
              </a:rPr>
              <a:t> </a:t>
            </a:r>
            <a:r>
              <a:rPr sz="2500" spc="-10">
                <a:latin typeface="Verdana"/>
                <a:cs typeface="Verdana"/>
              </a:rPr>
              <a:t>role</a:t>
            </a:r>
            <a:r>
              <a:rPr sz="2500" spc="-235">
                <a:latin typeface="Verdana"/>
                <a:cs typeface="Verdana"/>
              </a:rPr>
              <a:t> </a:t>
            </a:r>
            <a:r>
              <a:rPr sz="2500" spc="-45">
                <a:latin typeface="Verdana"/>
                <a:cs typeface="Verdana"/>
              </a:rPr>
              <a:t>they</a:t>
            </a:r>
            <a:r>
              <a:rPr sz="2500" spc="-235">
                <a:latin typeface="Verdana"/>
                <a:cs typeface="Verdana"/>
              </a:rPr>
              <a:t> </a:t>
            </a:r>
            <a:r>
              <a:rPr sz="2500" spc="-80">
                <a:latin typeface="Verdana"/>
                <a:cs typeface="Verdana"/>
              </a:rPr>
              <a:t>are</a:t>
            </a:r>
            <a:r>
              <a:rPr sz="2500" spc="-235">
                <a:latin typeface="Verdana"/>
                <a:cs typeface="Verdana"/>
              </a:rPr>
              <a:t> </a:t>
            </a:r>
            <a:r>
              <a:rPr sz="2500" spc="-65">
                <a:latin typeface="Verdana"/>
                <a:cs typeface="Verdana"/>
              </a:rPr>
              <a:t>looking</a:t>
            </a:r>
            <a:r>
              <a:rPr sz="2500" spc="-235">
                <a:latin typeface="Verdana"/>
                <a:cs typeface="Verdana"/>
              </a:rPr>
              <a:t> </a:t>
            </a:r>
            <a:r>
              <a:rPr sz="2500">
                <a:latin typeface="Verdana"/>
                <a:cs typeface="Verdana"/>
              </a:rPr>
              <a:t>to</a:t>
            </a:r>
            <a:r>
              <a:rPr sz="2500" spc="-229">
                <a:latin typeface="Verdana"/>
                <a:cs typeface="Verdana"/>
              </a:rPr>
              <a:t> </a:t>
            </a:r>
            <a:r>
              <a:rPr sz="2500" spc="-20">
                <a:latin typeface="Verdana"/>
                <a:cs typeface="Verdana"/>
              </a:rPr>
              <a:t>fill </a:t>
            </a:r>
            <a:r>
              <a:rPr sz="2500" spc="-55">
                <a:latin typeface="Verdana"/>
                <a:cs typeface="Verdana"/>
              </a:rPr>
              <a:t>Get</a:t>
            </a:r>
            <a:r>
              <a:rPr sz="2500" spc="-225">
                <a:latin typeface="Verdana"/>
                <a:cs typeface="Verdana"/>
              </a:rPr>
              <a:t> </a:t>
            </a:r>
            <a:r>
              <a:rPr sz="2500" spc="-40">
                <a:latin typeface="Verdana"/>
                <a:cs typeface="Verdana"/>
              </a:rPr>
              <a:t>your</a:t>
            </a:r>
            <a:r>
              <a:rPr sz="2500" spc="-225">
                <a:latin typeface="Verdana"/>
                <a:cs typeface="Verdana"/>
              </a:rPr>
              <a:t> </a:t>
            </a:r>
            <a:r>
              <a:rPr sz="2500">
                <a:latin typeface="Verdana"/>
                <a:cs typeface="Verdana"/>
              </a:rPr>
              <a:t>foot</a:t>
            </a:r>
            <a:r>
              <a:rPr sz="2500" spc="-225">
                <a:latin typeface="Verdana"/>
                <a:cs typeface="Verdana"/>
              </a:rPr>
              <a:t> </a:t>
            </a:r>
            <a:r>
              <a:rPr sz="2500" spc="-40">
                <a:latin typeface="Verdana"/>
                <a:cs typeface="Verdana"/>
              </a:rPr>
              <a:t>in</a:t>
            </a:r>
            <a:r>
              <a:rPr sz="2500" spc="-225">
                <a:latin typeface="Verdana"/>
                <a:cs typeface="Verdana"/>
              </a:rPr>
              <a:t> </a:t>
            </a:r>
            <a:r>
              <a:rPr sz="2500" spc="-35">
                <a:latin typeface="Verdana"/>
                <a:cs typeface="Verdana"/>
              </a:rPr>
              <a:t>the</a:t>
            </a:r>
            <a:r>
              <a:rPr sz="2500" spc="-225">
                <a:latin typeface="Verdana"/>
                <a:cs typeface="Verdana"/>
              </a:rPr>
              <a:t> </a:t>
            </a:r>
            <a:r>
              <a:rPr sz="2500">
                <a:latin typeface="Verdana"/>
                <a:cs typeface="Verdana"/>
              </a:rPr>
              <a:t>door</a:t>
            </a:r>
            <a:r>
              <a:rPr sz="2500" spc="-225">
                <a:latin typeface="Verdana"/>
                <a:cs typeface="Verdana"/>
              </a:rPr>
              <a:t> </a:t>
            </a:r>
            <a:r>
              <a:rPr sz="2500">
                <a:latin typeface="Verdana"/>
                <a:cs typeface="Verdana"/>
              </a:rPr>
              <a:t>for</a:t>
            </a:r>
            <a:r>
              <a:rPr sz="2500" spc="-225">
                <a:latin typeface="Verdana"/>
                <a:cs typeface="Verdana"/>
              </a:rPr>
              <a:t> </a:t>
            </a:r>
            <a:r>
              <a:rPr sz="2500" spc="-95">
                <a:latin typeface="Verdana"/>
                <a:cs typeface="Verdana"/>
              </a:rPr>
              <a:t>an</a:t>
            </a:r>
            <a:r>
              <a:rPr sz="2500" spc="-225">
                <a:latin typeface="Verdana"/>
                <a:cs typeface="Verdana"/>
              </a:rPr>
              <a:t> </a:t>
            </a:r>
            <a:r>
              <a:rPr sz="2500" spc="-10">
                <a:latin typeface="Verdana"/>
                <a:cs typeface="Verdana"/>
              </a:rPr>
              <a:t>interview</a:t>
            </a:r>
            <a:endParaRPr sz="2500">
              <a:latin typeface="Verdana"/>
              <a:cs typeface="Verdana"/>
            </a:endParaRPr>
          </a:p>
          <a:p>
            <a:pPr>
              <a:lnSpc>
                <a:spcPct val="100000"/>
              </a:lnSpc>
            </a:pPr>
            <a:endParaRPr sz="2500">
              <a:latin typeface="Verdana"/>
              <a:cs typeface="Verdana"/>
            </a:endParaRPr>
          </a:p>
          <a:p>
            <a:pPr>
              <a:lnSpc>
                <a:spcPct val="100000"/>
              </a:lnSpc>
              <a:spcBef>
                <a:spcPts val="1245"/>
              </a:spcBef>
            </a:pPr>
            <a:endParaRPr sz="2500">
              <a:latin typeface="Verdana"/>
              <a:cs typeface="Verdana"/>
            </a:endParaRPr>
          </a:p>
          <a:p>
            <a:pPr marL="12700">
              <a:lnSpc>
                <a:spcPct val="100000"/>
              </a:lnSpc>
              <a:spcBef>
                <a:spcPts val="5"/>
              </a:spcBef>
            </a:pPr>
            <a:r>
              <a:rPr sz="3200" spc="-275">
                <a:latin typeface="Arial Black"/>
                <a:cs typeface="Arial Black"/>
              </a:rPr>
              <a:t>A</a:t>
            </a:r>
            <a:r>
              <a:rPr sz="3200" spc="-300">
                <a:latin typeface="Arial Black"/>
                <a:cs typeface="Arial Black"/>
              </a:rPr>
              <a:t> </a:t>
            </a:r>
            <a:r>
              <a:rPr sz="3200" spc="-285">
                <a:latin typeface="Arial Black"/>
                <a:cs typeface="Arial Black"/>
              </a:rPr>
              <a:t>Resume</a:t>
            </a:r>
            <a:r>
              <a:rPr sz="3200" spc="-300">
                <a:latin typeface="Arial Black"/>
                <a:cs typeface="Arial Black"/>
              </a:rPr>
              <a:t> </a:t>
            </a:r>
            <a:r>
              <a:rPr sz="3200" spc="-170">
                <a:latin typeface="Arial Black"/>
                <a:cs typeface="Arial Black"/>
              </a:rPr>
              <a:t>should</a:t>
            </a:r>
            <a:r>
              <a:rPr sz="3200" spc="-295">
                <a:latin typeface="Arial Black"/>
                <a:cs typeface="Arial Black"/>
              </a:rPr>
              <a:t> </a:t>
            </a:r>
            <a:r>
              <a:rPr sz="3200" spc="-135">
                <a:latin typeface="Arial Black"/>
                <a:cs typeface="Arial Black"/>
              </a:rPr>
              <a:t>not</a:t>
            </a:r>
            <a:r>
              <a:rPr sz="3200" spc="-300">
                <a:latin typeface="Arial Black"/>
                <a:cs typeface="Arial Black"/>
              </a:rPr>
              <a:t> </a:t>
            </a:r>
            <a:r>
              <a:rPr sz="3200" spc="-25">
                <a:latin typeface="Arial Black"/>
                <a:cs typeface="Arial Black"/>
              </a:rPr>
              <a:t>be:</a:t>
            </a:r>
            <a:endParaRPr sz="3200">
              <a:latin typeface="Arial Black"/>
              <a:cs typeface="Arial Black"/>
            </a:endParaRPr>
          </a:p>
          <a:p>
            <a:pPr marL="551815">
              <a:lnSpc>
                <a:spcPct val="100000"/>
              </a:lnSpc>
              <a:spcBef>
                <a:spcPts val="610"/>
              </a:spcBef>
            </a:pPr>
            <a:r>
              <a:rPr sz="2500" spc="-60">
                <a:latin typeface="Verdana"/>
                <a:cs typeface="Verdana"/>
              </a:rPr>
              <a:t>A</a:t>
            </a:r>
            <a:r>
              <a:rPr sz="2500" spc="-225">
                <a:latin typeface="Verdana"/>
                <a:cs typeface="Verdana"/>
              </a:rPr>
              <a:t> </a:t>
            </a:r>
            <a:r>
              <a:rPr sz="2500" spc="-45">
                <a:latin typeface="Verdana"/>
                <a:cs typeface="Verdana"/>
              </a:rPr>
              <a:t>comprehensive</a:t>
            </a:r>
            <a:r>
              <a:rPr sz="2500" spc="-225">
                <a:latin typeface="Verdana"/>
                <a:cs typeface="Verdana"/>
              </a:rPr>
              <a:t> </a:t>
            </a:r>
            <a:r>
              <a:rPr sz="2500" spc="-55">
                <a:latin typeface="Verdana"/>
                <a:cs typeface="Verdana"/>
              </a:rPr>
              <a:t>overview</a:t>
            </a:r>
            <a:r>
              <a:rPr sz="2500" spc="-225">
                <a:latin typeface="Verdana"/>
                <a:cs typeface="Verdana"/>
              </a:rPr>
              <a:t> </a:t>
            </a:r>
            <a:r>
              <a:rPr sz="2500" spc="50">
                <a:latin typeface="Verdana"/>
                <a:cs typeface="Verdana"/>
              </a:rPr>
              <a:t>of</a:t>
            </a:r>
            <a:r>
              <a:rPr sz="2500" spc="-225">
                <a:latin typeface="Verdana"/>
                <a:cs typeface="Verdana"/>
              </a:rPr>
              <a:t> </a:t>
            </a:r>
            <a:r>
              <a:rPr sz="2500" spc="-40">
                <a:latin typeface="Verdana"/>
                <a:cs typeface="Verdana"/>
              </a:rPr>
              <a:t>your</a:t>
            </a:r>
            <a:r>
              <a:rPr sz="2500" spc="-220">
                <a:latin typeface="Verdana"/>
                <a:cs typeface="Verdana"/>
              </a:rPr>
              <a:t> </a:t>
            </a:r>
            <a:r>
              <a:rPr sz="2500" spc="-45">
                <a:latin typeface="Verdana"/>
                <a:cs typeface="Verdana"/>
              </a:rPr>
              <a:t>outdated/irrelevant</a:t>
            </a:r>
            <a:r>
              <a:rPr sz="2500" spc="-225">
                <a:latin typeface="Verdana"/>
                <a:cs typeface="Verdana"/>
              </a:rPr>
              <a:t> </a:t>
            </a:r>
            <a:r>
              <a:rPr sz="2500" spc="-95">
                <a:latin typeface="Verdana"/>
                <a:cs typeface="Verdana"/>
              </a:rPr>
              <a:t>work</a:t>
            </a:r>
            <a:r>
              <a:rPr sz="2500" spc="-225">
                <a:latin typeface="Verdana"/>
                <a:cs typeface="Verdana"/>
              </a:rPr>
              <a:t> </a:t>
            </a:r>
            <a:r>
              <a:rPr sz="2500" spc="-10">
                <a:latin typeface="Verdana"/>
                <a:cs typeface="Verdana"/>
              </a:rPr>
              <a:t>history</a:t>
            </a:r>
            <a:endParaRPr sz="2500">
              <a:latin typeface="Verdana"/>
              <a:cs typeface="Verdana"/>
            </a:endParaRPr>
          </a:p>
          <a:p>
            <a:pPr>
              <a:lnSpc>
                <a:spcPct val="100000"/>
              </a:lnSpc>
              <a:spcBef>
                <a:spcPts val="860"/>
              </a:spcBef>
            </a:pPr>
            <a:endParaRPr sz="2500">
              <a:latin typeface="Verdana"/>
              <a:cs typeface="Verdana"/>
            </a:endParaRPr>
          </a:p>
          <a:p>
            <a:pPr marL="551815">
              <a:lnSpc>
                <a:spcPct val="100000"/>
              </a:lnSpc>
            </a:pPr>
            <a:r>
              <a:rPr sz="2500" spc="-60">
                <a:latin typeface="Verdana"/>
                <a:cs typeface="Verdana"/>
              </a:rPr>
              <a:t>A</a:t>
            </a:r>
            <a:r>
              <a:rPr sz="2500" spc="-245">
                <a:latin typeface="Verdana"/>
                <a:cs typeface="Verdana"/>
              </a:rPr>
              <a:t> </a:t>
            </a:r>
            <a:r>
              <a:rPr sz="2500">
                <a:latin typeface="Verdana"/>
                <a:cs typeface="Verdana"/>
              </a:rPr>
              <a:t>copy</a:t>
            </a:r>
            <a:r>
              <a:rPr sz="2500" spc="-245">
                <a:latin typeface="Verdana"/>
                <a:cs typeface="Verdana"/>
              </a:rPr>
              <a:t> </a:t>
            </a:r>
            <a:r>
              <a:rPr sz="2500" spc="-55">
                <a:latin typeface="Verdana"/>
                <a:cs typeface="Verdana"/>
              </a:rPr>
              <a:t>and</a:t>
            </a:r>
            <a:r>
              <a:rPr sz="2500" spc="-240">
                <a:latin typeface="Verdana"/>
                <a:cs typeface="Verdana"/>
              </a:rPr>
              <a:t> </a:t>
            </a:r>
            <a:r>
              <a:rPr sz="2500" spc="-35">
                <a:latin typeface="Verdana"/>
                <a:cs typeface="Verdana"/>
              </a:rPr>
              <a:t>pasted</a:t>
            </a:r>
            <a:r>
              <a:rPr sz="2500" spc="-245">
                <a:latin typeface="Verdana"/>
                <a:cs typeface="Verdana"/>
              </a:rPr>
              <a:t> </a:t>
            </a:r>
            <a:r>
              <a:rPr sz="2500" spc="-10">
                <a:latin typeface="Verdana"/>
                <a:cs typeface="Verdana"/>
              </a:rPr>
              <a:t>list</a:t>
            </a:r>
            <a:r>
              <a:rPr sz="2500" spc="-240">
                <a:latin typeface="Verdana"/>
                <a:cs typeface="Verdana"/>
              </a:rPr>
              <a:t> </a:t>
            </a:r>
            <a:r>
              <a:rPr sz="2500" spc="50">
                <a:latin typeface="Verdana"/>
                <a:cs typeface="Verdana"/>
              </a:rPr>
              <a:t>of</a:t>
            </a:r>
            <a:r>
              <a:rPr sz="2500" spc="-245">
                <a:latin typeface="Verdana"/>
                <a:cs typeface="Verdana"/>
              </a:rPr>
              <a:t> </a:t>
            </a:r>
            <a:r>
              <a:rPr sz="2500" spc="-40">
                <a:latin typeface="Verdana"/>
                <a:cs typeface="Verdana"/>
              </a:rPr>
              <a:t>your</a:t>
            </a:r>
            <a:r>
              <a:rPr sz="2500" spc="-240">
                <a:latin typeface="Verdana"/>
                <a:cs typeface="Verdana"/>
              </a:rPr>
              <a:t> </a:t>
            </a:r>
            <a:r>
              <a:rPr sz="2500" spc="-40">
                <a:latin typeface="Verdana"/>
                <a:cs typeface="Verdana"/>
              </a:rPr>
              <a:t>previous</a:t>
            </a:r>
            <a:r>
              <a:rPr sz="2500" spc="-245">
                <a:latin typeface="Verdana"/>
                <a:cs typeface="Verdana"/>
              </a:rPr>
              <a:t> </a:t>
            </a:r>
            <a:r>
              <a:rPr sz="2500" spc="-55">
                <a:latin typeface="Verdana"/>
                <a:cs typeface="Verdana"/>
              </a:rPr>
              <a:t>job</a:t>
            </a:r>
            <a:r>
              <a:rPr sz="2500" spc="-240">
                <a:latin typeface="Verdana"/>
                <a:cs typeface="Verdana"/>
              </a:rPr>
              <a:t> </a:t>
            </a:r>
            <a:r>
              <a:rPr sz="2500" spc="-10">
                <a:latin typeface="Verdana"/>
                <a:cs typeface="Verdana"/>
              </a:rPr>
              <a:t>descriptions</a:t>
            </a:r>
            <a:endParaRPr sz="2500">
              <a:latin typeface="Verdana"/>
              <a:cs typeface="Verdana"/>
            </a:endParaRPr>
          </a:p>
          <a:p>
            <a:pPr>
              <a:lnSpc>
                <a:spcPct val="100000"/>
              </a:lnSpc>
              <a:spcBef>
                <a:spcPts val="860"/>
              </a:spcBef>
            </a:pPr>
            <a:endParaRPr sz="2500">
              <a:latin typeface="Verdana"/>
              <a:cs typeface="Verdana"/>
            </a:endParaRPr>
          </a:p>
          <a:p>
            <a:pPr marL="551815">
              <a:lnSpc>
                <a:spcPct val="100000"/>
              </a:lnSpc>
            </a:pPr>
            <a:r>
              <a:rPr sz="2500" spc="-60">
                <a:latin typeface="Verdana"/>
                <a:cs typeface="Verdana"/>
              </a:rPr>
              <a:t>A</a:t>
            </a:r>
            <a:r>
              <a:rPr sz="2500" spc="-245">
                <a:latin typeface="Verdana"/>
                <a:cs typeface="Verdana"/>
              </a:rPr>
              <a:t> </a:t>
            </a:r>
            <a:r>
              <a:rPr sz="2500" spc="-35">
                <a:latin typeface="Verdana"/>
                <a:cs typeface="Verdana"/>
              </a:rPr>
              <a:t>one</a:t>
            </a:r>
            <a:r>
              <a:rPr sz="2500" spc="-240">
                <a:latin typeface="Verdana"/>
                <a:cs typeface="Verdana"/>
              </a:rPr>
              <a:t> </a:t>
            </a:r>
            <a:r>
              <a:rPr sz="2500" spc="-80">
                <a:latin typeface="Verdana"/>
                <a:cs typeface="Verdana"/>
              </a:rPr>
              <a:t>size</a:t>
            </a:r>
            <a:r>
              <a:rPr sz="2500" spc="-245">
                <a:latin typeface="Verdana"/>
                <a:cs typeface="Verdana"/>
              </a:rPr>
              <a:t> </a:t>
            </a:r>
            <a:r>
              <a:rPr sz="2500">
                <a:latin typeface="Verdana"/>
                <a:cs typeface="Verdana"/>
              </a:rPr>
              <a:t>fits</a:t>
            </a:r>
            <a:r>
              <a:rPr sz="2500" spc="-240">
                <a:latin typeface="Verdana"/>
                <a:cs typeface="Verdana"/>
              </a:rPr>
              <a:t> </a:t>
            </a:r>
            <a:r>
              <a:rPr sz="2500" spc="-20">
                <a:latin typeface="Verdana"/>
                <a:cs typeface="Verdana"/>
              </a:rPr>
              <a:t>all</a:t>
            </a:r>
            <a:r>
              <a:rPr sz="2500" spc="-240">
                <a:latin typeface="Verdana"/>
                <a:cs typeface="Verdana"/>
              </a:rPr>
              <a:t> </a:t>
            </a:r>
            <a:r>
              <a:rPr sz="2500" spc="-30">
                <a:latin typeface="Verdana"/>
                <a:cs typeface="Verdana"/>
              </a:rPr>
              <a:t>document</a:t>
            </a:r>
            <a:r>
              <a:rPr sz="2500" spc="-245">
                <a:latin typeface="Verdana"/>
                <a:cs typeface="Verdana"/>
              </a:rPr>
              <a:t> </a:t>
            </a:r>
            <a:r>
              <a:rPr sz="2500" spc="-40">
                <a:latin typeface="Verdana"/>
                <a:cs typeface="Verdana"/>
              </a:rPr>
              <a:t>that</a:t>
            </a:r>
            <a:r>
              <a:rPr sz="2500" spc="-240">
                <a:latin typeface="Verdana"/>
                <a:cs typeface="Verdana"/>
              </a:rPr>
              <a:t> </a:t>
            </a:r>
            <a:r>
              <a:rPr sz="2500" spc="-50">
                <a:latin typeface="Verdana"/>
                <a:cs typeface="Verdana"/>
              </a:rPr>
              <a:t>is</a:t>
            </a:r>
            <a:r>
              <a:rPr sz="2500" spc="-245">
                <a:latin typeface="Verdana"/>
                <a:cs typeface="Verdana"/>
              </a:rPr>
              <a:t> </a:t>
            </a:r>
            <a:r>
              <a:rPr sz="2500" spc="-50">
                <a:latin typeface="Verdana"/>
                <a:cs typeface="Verdana"/>
              </a:rPr>
              <a:t>used</a:t>
            </a:r>
            <a:r>
              <a:rPr sz="2500" spc="-240">
                <a:latin typeface="Verdana"/>
                <a:cs typeface="Verdana"/>
              </a:rPr>
              <a:t> </a:t>
            </a:r>
            <a:r>
              <a:rPr sz="2500">
                <a:latin typeface="Verdana"/>
                <a:cs typeface="Verdana"/>
              </a:rPr>
              <a:t>for</a:t>
            </a:r>
            <a:r>
              <a:rPr sz="2500" spc="-240">
                <a:latin typeface="Verdana"/>
                <a:cs typeface="Verdana"/>
              </a:rPr>
              <a:t> </a:t>
            </a:r>
            <a:r>
              <a:rPr sz="2500" spc="-65">
                <a:latin typeface="Verdana"/>
                <a:cs typeface="Verdana"/>
              </a:rPr>
              <a:t>every</a:t>
            </a:r>
            <a:r>
              <a:rPr sz="2500" spc="-245">
                <a:latin typeface="Verdana"/>
                <a:cs typeface="Verdana"/>
              </a:rPr>
              <a:t> </a:t>
            </a:r>
            <a:r>
              <a:rPr sz="2500" spc="-10">
                <a:latin typeface="Verdana"/>
                <a:cs typeface="Verdana"/>
              </a:rPr>
              <a:t>position</a:t>
            </a:r>
            <a:r>
              <a:rPr sz="2500" spc="-240">
                <a:latin typeface="Verdana"/>
                <a:cs typeface="Verdana"/>
              </a:rPr>
              <a:t> </a:t>
            </a:r>
            <a:r>
              <a:rPr sz="2500" spc="-40">
                <a:latin typeface="Verdana"/>
                <a:cs typeface="Verdana"/>
              </a:rPr>
              <a:t>you</a:t>
            </a:r>
            <a:r>
              <a:rPr sz="2500" spc="-245">
                <a:latin typeface="Verdana"/>
                <a:cs typeface="Verdana"/>
              </a:rPr>
              <a:t> </a:t>
            </a:r>
            <a:r>
              <a:rPr sz="2500" spc="-25">
                <a:latin typeface="Verdana"/>
                <a:cs typeface="Verdana"/>
              </a:rPr>
              <a:t>apply</a:t>
            </a:r>
            <a:r>
              <a:rPr sz="2500" spc="-240">
                <a:latin typeface="Verdana"/>
                <a:cs typeface="Verdana"/>
              </a:rPr>
              <a:t> </a:t>
            </a:r>
            <a:r>
              <a:rPr sz="2500" spc="-25">
                <a:latin typeface="Verdana"/>
                <a:cs typeface="Verdana"/>
              </a:rPr>
              <a:t>for</a:t>
            </a:r>
            <a:endParaRPr sz="2500">
              <a:latin typeface="Verdana"/>
              <a:cs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A6C50B-091D-C501-21B7-370FAE038F35}"/>
              </a:ext>
            </a:extLst>
          </p:cNvPr>
          <p:cNvPicPr>
            <a:picLocks noChangeAspect="1"/>
          </p:cNvPicPr>
          <p:nvPr/>
        </p:nvPicPr>
        <p:blipFill>
          <a:blip r:embed="rId2"/>
          <a:srcRect b="19"/>
          <a:stretch/>
        </p:blipFill>
        <p:spPr>
          <a:xfrm>
            <a:off x="20" y="1923"/>
            <a:ext cx="18287980" cy="10285077"/>
          </a:xfrm>
          <a:prstGeom prst="rect">
            <a:avLst/>
          </a:prstGeom>
        </p:spPr>
      </p:pic>
    </p:spTree>
    <p:extLst>
      <p:ext uri="{BB962C8B-B14F-4D97-AF65-F5344CB8AC3E}">
        <p14:creationId xmlns:p14="http://schemas.microsoft.com/office/powerpoint/2010/main" val="65201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27C79-337E-9944-C45F-D9670FF96C4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6D59EE8-E8FF-2923-C664-CEE97A541D69}"/>
              </a:ext>
            </a:extLst>
          </p:cNvPr>
          <p:cNvSpPr txBox="1"/>
          <p:nvPr/>
        </p:nvSpPr>
        <p:spPr>
          <a:xfrm>
            <a:off x="1028700" y="1063972"/>
            <a:ext cx="16230600" cy="1056005"/>
          </a:xfrm>
          <a:prstGeom prst="rect">
            <a:avLst/>
          </a:prstGeom>
        </p:spPr>
        <p:txBody>
          <a:bodyPr lIns="0" tIns="0" rIns="0" bIns="0" rtlCol="0" anchor="t">
            <a:spAutoFit/>
          </a:bodyPr>
          <a:lstStyle/>
          <a:p>
            <a:pPr marL="0" lvl="0" indent="0" algn="ctr">
              <a:lnSpc>
                <a:spcPts val="8140"/>
              </a:lnSpc>
            </a:pPr>
            <a:r>
              <a:rPr lang="en-US" sz="7400" b="1">
                <a:solidFill>
                  <a:srgbClr val="000000"/>
                </a:solidFill>
                <a:latin typeface="DM Sans Bold"/>
                <a:ea typeface="DM Sans Bold"/>
                <a:cs typeface="DM Sans Bold"/>
                <a:sym typeface="DM Sans Bold"/>
              </a:rPr>
              <a:t>Agenda for Today</a:t>
            </a:r>
          </a:p>
        </p:txBody>
      </p:sp>
      <p:grpSp>
        <p:nvGrpSpPr>
          <p:cNvPr id="3" name="Group 3">
            <a:extLst>
              <a:ext uri="{FF2B5EF4-FFF2-40B4-BE49-F238E27FC236}">
                <a16:creationId xmlns:a16="http://schemas.microsoft.com/office/drawing/2014/main" id="{34B0B536-B0E7-13DA-6BB6-53A8FCE39285}"/>
              </a:ext>
            </a:extLst>
          </p:cNvPr>
          <p:cNvGrpSpPr/>
          <p:nvPr/>
        </p:nvGrpSpPr>
        <p:grpSpPr>
          <a:xfrm>
            <a:off x="1028700" y="2651890"/>
            <a:ext cx="897809" cy="897809"/>
            <a:chOff x="0" y="0"/>
            <a:chExt cx="6350000" cy="6350000"/>
          </a:xfrm>
        </p:grpSpPr>
        <p:sp>
          <p:nvSpPr>
            <p:cNvPr id="4" name="Freeform 4">
              <a:extLst>
                <a:ext uri="{FF2B5EF4-FFF2-40B4-BE49-F238E27FC236}">
                  <a16:creationId xmlns:a16="http://schemas.microsoft.com/office/drawing/2014/main" id="{F2D75766-3314-6E58-473E-9E45A0277E76}"/>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E500"/>
            </a:solidFill>
          </p:spPr>
          <p:txBody>
            <a:bodyPr/>
            <a:lstStyle/>
            <a:p>
              <a:endParaRPr lang="en-US"/>
            </a:p>
          </p:txBody>
        </p:sp>
      </p:grpSp>
      <p:grpSp>
        <p:nvGrpSpPr>
          <p:cNvPr id="5" name="Group 5">
            <a:extLst>
              <a:ext uri="{FF2B5EF4-FFF2-40B4-BE49-F238E27FC236}">
                <a16:creationId xmlns:a16="http://schemas.microsoft.com/office/drawing/2014/main" id="{07022EC2-CB89-8272-267D-5458EA078969}"/>
              </a:ext>
            </a:extLst>
          </p:cNvPr>
          <p:cNvGrpSpPr/>
          <p:nvPr/>
        </p:nvGrpSpPr>
        <p:grpSpPr>
          <a:xfrm>
            <a:off x="2259884" y="2651890"/>
            <a:ext cx="14999416" cy="897809"/>
            <a:chOff x="0" y="0"/>
            <a:chExt cx="11511314" cy="689024"/>
          </a:xfrm>
        </p:grpSpPr>
        <p:sp>
          <p:nvSpPr>
            <p:cNvPr id="6" name="Freeform 6">
              <a:extLst>
                <a:ext uri="{FF2B5EF4-FFF2-40B4-BE49-F238E27FC236}">
                  <a16:creationId xmlns:a16="http://schemas.microsoft.com/office/drawing/2014/main" id="{93C2BB90-AE00-2F3D-9861-97D837194EA9}"/>
                </a:ext>
              </a:extLst>
            </p:cNvPr>
            <p:cNvSpPr/>
            <p:nvPr/>
          </p:nvSpPr>
          <p:spPr>
            <a:xfrm>
              <a:off x="0" y="0"/>
              <a:ext cx="11511314" cy="689024"/>
            </a:xfrm>
            <a:custGeom>
              <a:avLst/>
              <a:gdLst/>
              <a:ahLst/>
              <a:cxnLst/>
              <a:rect l="l" t="t" r="r" b="b"/>
              <a:pathLst>
                <a:path w="11511314" h="689024">
                  <a:moveTo>
                    <a:pt x="11386854" y="689024"/>
                  </a:moveTo>
                  <a:lnTo>
                    <a:pt x="124460" y="689024"/>
                  </a:lnTo>
                  <a:cubicBezTo>
                    <a:pt x="55880" y="689024"/>
                    <a:pt x="0" y="633144"/>
                    <a:pt x="0" y="564564"/>
                  </a:cubicBezTo>
                  <a:lnTo>
                    <a:pt x="0" y="124460"/>
                  </a:lnTo>
                  <a:cubicBezTo>
                    <a:pt x="0" y="55880"/>
                    <a:pt x="55880" y="0"/>
                    <a:pt x="124460" y="0"/>
                  </a:cubicBezTo>
                  <a:lnTo>
                    <a:pt x="11386854" y="0"/>
                  </a:lnTo>
                  <a:cubicBezTo>
                    <a:pt x="11455434" y="0"/>
                    <a:pt x="11511314" y="55880"/>
                    <a:pt x="11511314" y="124460"/>
                  </a:cubicBezTo>
                  <a:lnTo>
                    <a:pt x="11511314" y="564564"/>
                  </a:lnTo>
                  <a:cubicBezTo>
                    <a:pt x="11511314" y="633144"/>
                    <a:pt x="11455434" y="689024"/>
                    <a:pt x="11386854" y="689024"/>
                  </a:cubicBezTo>
                  <a:close/>
                </a:path>
              </a:pathLst>
            </a:custGeom>
            <a:solidFill>
              <a:srgbClr val="EDF0F2"/>
            </a:solidFill>
          </p:spPr>
          <p:txBody>
            <a:bodyPr/>
            <a:lstStyle/>
            <a:p>
              <a:endParaRPr lang="en-US"/>
            </a:p>
          </p:txBody>
        </p:sp>
      </p:grpSp>
      <p:sp>
        <p:nvSpPr>
          <p:cNvPr id="7" name="TextBox 7">
            <a:extLst>
              <a:ext uri="{FF2B5EF4-FFF2-40B4-BE49-F238E27FC236}">
                <a16:creationId xmlns:a16="http://schemas.microsoft.com/office/drawing/2014/main" id="{735466B9-9C38-62F2-A494-CCA07A4AD913}"/>
              </a:ext>
            </a:extLst>
          </p:cNvPr>
          <p:cNvSpPr txBox="1"/>
          <p:nvPr/>
        </p:nvSpPr>
        <p:spPr>
          <a:xfrm>
            <a:off x="2576717" y="2769006"/>
            <a:ext cx="14198577" cy="596901"/>
          </a:xfrm>
          <a:prstGeom prst="rect">
            <a:avLst/>
          </a:prstGeom>
        </p:spPr>
        <p:txBody>
          <a:bodyPr lIns="0" tIns="0" rIns="0" bIns="0" rtlCol="0" anchor="t">
            <a:spAutoFit/>
          </a:bodyPr>
          <a:lstStyle/>
          <a:p>
            <a:pPr marL="0" lvl="0" indent="0" algn="l">
              <a:lnSpc>
                <a:spcPts val="4899"/>
              </a:lnSpc>
            </a:pPr>
            <a:r>
              <a:rPr lang="en-US" sz="3499" spc="34">
                <a:solidFill>
                  <a:srgbClr val="000000"/>
                </a:solidFill>
                <a:latin typeface="DM Sans"/>
                <a:ea typeface="DM Sans"/>
                <a:cs typeface="DM Sans"/>
                <a:sym typeface="DM Sans"/>
              </a:rPr>
              <a:t>Introductions and “The Why”</a:t>
            </a:r>
          </a:p>
        </p:txBody>
      </p:sp>
      <p:grpSp>
        <p:nvGrpSpPr>
          <p:cNvPr id="8" name="Group 8">
            <a:extLst>
              <a:ext uri="{FF2B5EF4-FFF2-40B4-BE49-F238E27FC236}">
                <a16:creationId xmlns:a16="http://schemas.microsoft.com/office/drawing/2014/main" id="{D3CD2AC2-B56F-3954-9C0B-B5A15B783CED}"/>
              </a:ext>
            </a:extLst>
          </p:cNvPr>
          <p:cNvGrpSpPr/>
          <p:nvPr/>
        </p:nvGrpSpPr>
        <p:grpSpPr>
          <a:xfrm>
            <a:off x="1028700" y="4245691"/>
            <a:ext cx="897809" cy="897809"/>
            <a:chOff x="0" y="0"/>
            <a:chExt cx="6350000" cy="6350000"/>
          </a:xfrm>
        </p:grpSpPr>
        <p:sp>
          <p:nvSpPr>
            <p:cNvPr id="9" name="Freeform 9">
              <a:extLst>
                <a:ext uri="{FF2B5EF4-FFF2-40B4-BE49-F238E27FC236}">
                  <a16:creationId xmlns:a16="http://schemas.microsoft.com/office/drawing/2014/main" id="{040863D2-FFE2-4D05-949B-5D7503205072}"/>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E500"/>
            </a:solidFill>
          </p:spPr>
          <p:txBody>
            <a:bodyPr/>
            <a:lstStyle/>
            <a:p>
              <a:endParaRPr lang="en-US"/>
            </a:p>
          </p:txBody>
        </p:sp>
      </p:grpSp>
      <p:grpSp>
        <p:nvGrpSpPr>
          <p:cNvPr id="10" name="Group 10">
            <a:extLst>
              <a:ext uri="{FF2B5EF4-FFF2-40B4-BE49-F238E27FC236}">
                <a16:creationId xmlns:a16="http://schemas.microsoft.com/office/drawing/2014/main" id="{92AFDBF1-7F11-8D84-6CC4-AC01A0BBE91E}"/>
              </a:ext>
            </a:extLst>
          </p:cNvPr>
          <p:cNvGrpSpPr/>
          <p:nvPr/>
        </p:nvGrpSpPr>
        <p:grpSpPr>
          <a:xfrm>
            <a:off x="2259884" y="4245691"/>
            <a:ext cx="14999416" cy="897809"/>
            <a:chOff x="0" y="0"/>
            <a:chExt cx="11511314" cy="689024"/>
          </a:xfrm>
        </p:grpSpPr>
        <p:sp>
          <p:nvSpPr>
            <p:cNvPr id="11" name="Freeform 11">
              <a:extLst>
                <a:ext uri="{FF2B5EF4-FFF2-40B4-BE49-F238E27FC236}">
                  <a16:creationId xmlns:a16="http://schemas.microsoft.com/office/drawing/2014/main" id="{A7BF34DF-0630-2904-802C-24FAC7B4AF25}"/>
                </a:ext>
              </a:extLst>
            </p:cNvPr>
            <p:cNvSpPr/>
            <p:nvPr/>
          </p:nvSpPr>
          <p:spPr>
            <a:xfrm>
              <a:off x="0" y="0"/>
              <a:ext cx="11511314" cy="689024"/>
            </a:xfrm>
            <a:custGeom>
              <a:avLst/>
              <a:gdLst/>
              <a:ahLst/>
              <a:cxnLst/>
              <a:rect l="l" t="t" r="r" b="b"/>
              <a:pathLst>
                <a:path w="11511314" h="689024">
                  <a:moveTo>
                    <a:pt x="11386854" y="689024"/>
                  </a:moveTo>
                  <a:lnTo>
                    <a:pt x="124460" y="689024"/>
                  </a:lnTo>
                  <a:cubicBezTo>
                    <a:pt x="55880" y="689024"/>
                    <a:pt x="0" y="633144"/>
                    <a:pt x="0" y="564564"/>
                  </a:cubicBezTo>
                  <a:lnTo>
                    <a:pt x="0" y="124460"/>
                  </a:lnTo>
                  <a:cubicBezTo>
                    <a:pt x="0" y="55880"/>
                    <a:pt x="55880" y="0"/>
                    <a:pt x="124460" y="0"/>
                  </a:cubicBezTo>
                  <a:lnTo>
                    <a:pt x="11386854" y="0"/>
                  </a:lnTo>
                  <a:cubicBezTo>
                    <a:pt x="11455434" y="0"/>
                    <a:pt x="11511314" y="55880"/>
                    <a:pt x="11511314" y="124460"/>
                  </a:cubicBezTo>
                  <a:lnTo>
                    <a:pt x="11511314" y="564564"/>
                  </a:lnTo>
                  <a:cubicBezTo>
                    <a:pt x="11511314" y="633144"/>
                    <a:pt x="11455434" y="689024"/>
                    <a:pt x="11386854" y="689024"/>
                  </a:cubicBezTo>
                  <a:close/>
                </a:path>
              </a:pathLst>
            </a:custGeom>
            <a:solidFill>
              <a:srgbClr val="EDF0F2"/>
            </a:solidFill>
          </p:spPr>
          <p:txBody>
            <a:bodyPr/>
            <a:lstStyle/>
            <a:p>
              <a:endParaRPr lang="en-US"/>
            </a:p>
          </p:txBody>
        </p:sp>
      </p:grpSp>
      <p:sp>
        <p:nvSpPr>
          <p:cNvPr id="12" name="TextBox 12">
            <a:extLst>
              <a:ext uri="{FF2B5EF4-FFF2-40B4-BE49-F238E27FC236}">
                <a16:creationId xmlns:a16="http://schemas.microsoft.com/office/drawing/2014/main" id="{2958BB47-7BB2-B6E9-B504-5CD4337E4B42}"/>
              </a:ext>
            </a:extLst>
          </p:cNvPr>
          <p:cNvSpPr txBox="1"/>
          <p:nvPr/>
        </p:nvSpPr>
        <p:spPr>
          <a:xfrm>
            <a:off x="2643478" y="4353283"/>
            <a:ext cx="14131816" cy="606425"/>
          </a:xfrm>
          <a:prstGeom prst="rect">
            <a:avLst/>
          </a:prstGeom>
        </p:spPr>
        <p:txBody>
          <a:bodyPr lIns="0" tIns="0" rIns="0" bIns="0" rtlCol="0" anchor="t">
            <a:spAutoFit/>
          </a:bodyPr>
          <a:lstStyle/>
          <a:p>
            <a:pPr marL="0" lvl="0" indent="0" algn="l">
              <a:lnSpc>
                <a:spcPts val="4900"/>
              </a:lnSpc>
            </a:pPr>
            <a:r>
              <a:rPr lang="en-US" sz="3500" spc="35">
                <a:solidFill>
                  <a:srgbClr val="000000"/>
                </a:solidFill>
                <a:latin typeface="DM Sans"/>
                <a:ea typeface="DM Sans"/>
                <a:cs typeface="DM Sans"/>
                <a:sym typeface="DM Sans"/>
              </a:rPr>
              <a:t>Disability Disclosure</a:t>
            </a:r>
          </a:p>
        </p:txBody>
      </p:sp>
      <p:grpSp>
        <p:nvGrpSpPr>
          <p:cNvPr id="13" name="Group 13">
            <a:extLst>
              <a:ext uri="{FF2B5EF4-FFF2-40B4-BE49-F238E27FC236}">
                <a16:creationId xmlns:a16="http://schemas.microsoft.com/office/drawing/2014/main" id="{9507D51F-96A7-E66D-F50F-06FCE1034DBD}"/>
              </a:ext>
            </a:extLst>
          </p:cNvPr>
          <p:cNvGrpSpPr/>
          <p:nvPr/>
        </p:nvGrpSpPr>
        <p:grpSpPr>
          <a:xfrm>
            <a:off x="1028700" y="5962650"/>
            <a:ext cx="897809" cy="897809"/>
            <a:chOff x="0" y="0"/>
            <a:chExt cx="6350000" cy="6350000"/>
          </a:xfrm>
        </p:grpSpPr>
        <p:sp>
          <p:nvSpPr>
            <p:cNvPr id="14" name="Freeform 14">
              <a:extLst>
                <a:ext uri="{FF2B5EF4-FFF2-40B4-BE49-F238E27FC236}">
                  <a16:creationId xmlns:a16="http://schemas.microsoft.com/office/drawing/2014/main" id="{07830C0A-91F8-1C27-1CA5-C0F2DD3C3C11}"/>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E500"/>
            </a:solidFill>
          </p:spPr>
          <p:txBody>
            <a:bodyPr/>
            <a:lstStyle/>
            <a:p>
              <a:endParaRPr lang="en-US"/>
            </a:p>
          </p:txBody>
        </p:sp>
      </p:grpSp>
      <p:grpSp>
        <p:nvGrpSpPr>
          <p:cNvPr id="15" name="Group 15">
            <a:extLst>
              <a:ext uri="{FF2B5EF4-FFF2-40B4-BE49-F238E27FC236}">
                <a16:creationId xmlns:a16="http://schemas.microsoft.com/office/drawing/2014/main" id="{66F06FF5-7D7F-75BD-728D-33A136FBE49D}"/>
              </a:ext>
            </a:extLst>
          </p:cNvPr>
          <p:cNvGrpSpPr/>
          <p:nvPr/>
        </p:nvGrpSpPr>
        <p:grpSpPr>
          <a:xfrm>
            <a:off x="2259884" y="5962650"/>
            <a:ext cx="14999416" cy="897809"/>
            <a:chOff x="0" y="0"/>
            <a:chExt cx="11511314" cy="689024"/>
          </a:xfrm>
        </p:grpSpPr>
        <p:sp>
          <p:nvSpPr>
            <p:cNvPr id="16" name="Freeform 16">
              <a:extLst>
                <a:ext uri="{FF2B5EF4-FFF2-40B4-BE49-F238E27FC236}">
                  <a16:creationId xmlns:a16="http://schemas.microsoft.com/office/drawing/2014/main" id="{0E7F3BE7-F2D1-E24D-BFAD-FE91E5B6831E}"/>
                </a:ext>
              </a:extLst>
            </p:cNvPr>
            <p:cNvSpPr/>
            <p:nvPr/>
          </p:nvSpPr>
          <p:spPr>
            <a:xfrm>
              <a:off x="0" y="0"/>
              <a:ext cx="11511314" cy="689024"/>
            </a:xfrm>
            <a:custGeom>
              <a:avLst/>
              <a:gdLst/>
              <a:ahLst/>
              <a:cxnLst/>
              <a:rect l="l" t="t" r="r" b="b"/>
              <a:pathLst>
                <a:path w="11511314" h="689024">
                  <a:moveTo>
                    <a:pt x="11386854" y="689024"/>
                  </a:moveTo>
                  <a:lnTo>
                    <a:pt x="124460" y="689024"/>
                  </a:lnTo>
                  <a:cubicBezTo>
                    <a:pt x="55880" y="689024"/>
                    <a:pt x="0" y="633144"/>
                    <a:pt x="0" y="564564"/>
                  </a:cubicBezTo>
                  <a:lnTo>
                    <a:pt x="0" y="124460"/>
                  </a:lnTo>
                  <a:cubicBezTo>
                    <a:pt x="0" y="55880"/>
                    <a:pt x="55880" y="0"/>
                    <a:pt x="124460" y="0"/>
                  </a:cubicBezTo>
                  <a:lnTo>
                    <a:pt x="11386854" y="0"/>
                  </a:lnTo>
                  <a:cubicBezTo>
                    <a:pt x="11455434" y="0"/>
                    <a:pt x="11511314" y="55880"/>
                    <a:pt x="11511314" y="124460"/>
                  </a:cubicBezTo>
                  <a:lnTo>
                    <a:pt x="11511314" y="564564"/>
                  </a:lnTo>
                  <a:cubicBezTo>
                    <a:pt x="11511314" y="633144"/>
                    <a:pt x="11455434" y="689024"/>
                    <a:pt x="11386854" y="689024"/>
                  </a:cubicBezTo>
                  <a:close/>
                </a:path>
              </a:pathLst>
            </a:custGeom>
            <a:solidFill>
              <a:srgbClr val="EDF0F2"/>
            </a:solidFill>
          </p:spPr>
          <p:txBody>
            <a:bodyPr/>
            <a:lstStyle/>
            <a:p>
              <a:endParaRPr lang="en-US"/>
            </a:p>
          </p:txBody>
        </p:sp>
      </p:grpSp>
      <p:sp>
        <p:nvSpPr>
          <p:cNvPr id="17" name="TextBox 17">
            <a:extLst>
              <a:ext uri="{FF2B5EF4-FFF2-40B4-BE49-F238E27FC236}">
                <a16:creationId xmlns:a16="http://schemas.microsoft.com/office/drawing/2014/main" id="{D453B78B-DE8A-1618-BBFD-8AF20D39E2A5}"/>
              </a:ext>
            </a:extLst>
          </p:cNvPr>
          <p:cNvSpPr txBox="1"/>
          <p:nvPr/>
        </p:nvSpPr>
        <p:spPr>
          <a:xfrm>
            <a:off x="2643478" y="6070242"/>
            <a:ext cx="14131816" cy="606425"/>
          </a:xfrm>
          <a:prstGeom prst="rect">
            <a:avLst/>
          </a:prstGeom>
        </p:spPr>
        <p:txBody>
          <a:bodyPr lIns="0" tIns="0" rIns="0" bIns="0" rtlCol="0" anchor="t">
            <a:spAutoFit/>
          </a:bodyPr>
          <a:lstStyle/>
          <a:p>
            <a:pPr marL="0" lvl="0" indent="0" algn="l">
              <a:lnSpc>
                <a:spcPts val="4900"/>
              </a:lnSpc>
            </a:pPr>
            <a:r>
              <a:rPr lang="en-US" sz="3500" spc="35">
                <a:solidFill>
                  <a:srgbClr val="000000"/>
                </a:solidFill>
                <a:latin typeface="DM Sans"/>
                <a:ea typeface="DM Sans"/>
                <a:cs typeface="DM Sans"/>
                <a:sym typeface="DM Sans"/>
              </a:rPr>
              <a:t>Break</a:t>
            </a:r>
          </a:p>
        </p:txBody>
      </p:sp>
      <p:grpSp>
        <p:nvGrpSpPr>
          <p:cNvPr id="18" name="Group 13">
            <a:extLst>
              <a:ext uri="{FF2B5EF4-FFF2-40B4-BE49-F238E27FC236}">
                <a16:creationId xmlns:a16="http://schemas.microsoft.com/office/drawing/2014/main" id="{883BFB66-2C00-9EEA-AE36-032209FBFCFD}"/>
              </a:ext>
            </a:extLst>
          </p:cNvPr>
          <p:cNvGrpSpPr/>
          <p:nvPr/>
        </p:nvGrpSpPr>
        <p:grpSpPr>
          <a:xfrm>
            <a:off x="1028700" y="7614522"/>
            <a:ext cx="897809" cy="897809"/>
            <a:chOff x="0" y="0"/>
            <a:chExt cx="6350000" cy="6350000"/>
          </a:xfrm>
        </p:grpSpPr>
        <p:sp>
          <p:nvSpPr>
            <p:cNvPr id="19" name="Freeform 14">
              <a:extLst>
                <a:ext uri="{FF2B5EF4-FFF2-40B4-BE49-F238E27FC236}">
                  <a16:creationId xmlns:a16="http://schemas.microsoft.com/office/drawing/2014/main" id="{9A82FFE8-7451-10A0-B08E-8F348C5ACD44}"/>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E500"/>
            </a:solidFill>
          </p:spPr>
          <p:txBody>
            <a:bodyPr/>
            <a:lstStyle/>
            <a:p>
              <a:endParaRPr lang="en-US"/>
            </a:p>
          </p:txBody>
        </p:sp>
      </p:grpSp>
      <p:grpSp>
        <p:nvGrpSpPr>
          <p:cNvPr id="20" name="Group 15">
            <a:extLst>
              <a:ext uri="{FF2B5EF4-FFF2-40B4-BE49-F238E27FC236}">
                <a16:creationId xmlns:a16="http://schemas.microsoft.com/office/drawing/2014/main" id="{017514D9-212A-D77D-B323-103D85CF4CC8}"/>
              </a:ext>
            </a:extLst>
          </p:cNvPr>
          <p:cNvGrpSpPr/>
          <p:nvPr/>
        </p:nvGrpSpPr>
        <p:grpSpPr>
          <a:xfrm>
            <a:off x="2259884" y="7614522"/>
            <a:ext cx="14999416" cy="897809"/>
            <a:chOff x="0" y="0"/>
            <a:chExt cx="11511314" cy="689024"/>
          </a:xfrm>
        </p:grpSpPr>
        <p:sp>
          <p:nvSpPr>
            <p:cNvPr id="21" name="Freeform 16">
              <a:extLst>
                <a:ext uri="{FF2B5EF4-FFF2-40B4-BE49-F238E27FC236}">
                  <a16:creationId xmlns:a16="http://schemas.microsoft.com/office/drawing/2014/main" id="{EC5D0B27-95DF-B8F2-2FEA-40921238E85B}"/>
                </a:ext>
              </a:extLst>
            </p:cNvPr>
            <p:cNvSpPr/>
            <p:nvPr/>
          </p:nvSpPr>
          <p:spPr>
            <a:xfrm>
              <a:off x="0" y="0"/>
              <a:ext cx="11511314" cy="689024"/>
            </a:xfrm>
            <a:custGeom>
              <a:avLst/>
              <a:gdLst/>
              <a:ahLst/>
              <a:cxnLst/>
              <a:rect l="l" t="t" r="r" b="b"/>
              <a:pathLst>
                <a:path w="11511314" h="689024">
                  <a:moveTo>
                    <a:pt x="11386854" y="689024"/>
                  </a:moveTo>
                  <a:lnTo>
                    <a:pt x="124460" y="689024"/>
                  </a:lnTo>
                  <a:cubicBezTo>
                    <a:pt x="55880" y="689024"/>
                    <a:pt x="0" y="633144"/>
                    <a:pt x="0" y="564564"/>
                  </a:cubicBezTo>
                  <a:lnTo>
                    <a:pt x="0" y="124460"/>
                  </a:lnTo>
                  <a:cubicBezTo>
                    <a:pt x="0" y="55880"/>
                    <a:pt x="55880" y="0"/>
                    <a:pt x="124460" y="0"/>
                  </a:cubicBezTo>
                  <a:lnTo>
                    <a:pt x="11386854" y="0"/>
                  </a:lnTo>
                  <a:cubicBezTo>
                    <a:pt x="11455434" y="0"/>
                    <a:pt x="11511314" y="55880"/>
                    <a:pt x="11511314" y="124460"/>
                  </a:cubicBezTo>
                  <a:lnTo>
                    <a:pt x="11511314" y="564564"/>
                  </a:lnTo>
                  <a:cubicBezTo>
                    <a:pt x="11511314" y="633144"/>
                    <a:pt x="11455434" y="689024"/>
                    <a:pt x="11386854" y="689024"/>
                  </a:cubicBezTo>
                  <a:close/>
                </a:path>
              </a:pathLst>
            </a:custGeom>
            <a:solidFill>
              <a:srgbClr val="EDF0F2"/>
            </a:solidFill>
          </p:spPr>
          <p:txBody>
            <a:bodyPr/>
            <a:lstStyle/>
            <a:p>
              <a:endParaRPr lang="en-US"/>
            </a:p>
          </p:txBody>
        </p:sp>
      </p:grpSp>
      <p:sp>
        <p:nvSpPr>
          <p:cNvPr id="22" name="TextBox 17">
            <a:extLst>
              <a:ext uri="{FF2B5EF4-FFF2-40B4-BE49-F238E27FC236}">
                <a16:creationId xmlns:a16="http://schemas.microsoft.com/office/drawing/2014/main" id="{6CD44B28-DE8F-1700-0FD3-A33AE79621E8}"/>
              </a:ext>
            </a:extLst>
          </p:cNvPr>
          <p:cNvSpPr txBox="1"/>
          <p:nvPr/>
        </p:nvSpPr>
        <p:spPr>
          <a:xfrm>
            <a:off x="2643478" y="7722114"/>
            <a:ext cx="14131816" cy="606425"/>
          </a:xfrm>
          <a:prstGeom prst="rect">
            <a:avLst/>
          </a:prstGeom>
        </p:spPr>
        <p:txBody>
          <a:bodyPr lIns="0" tIns="0" rIns="0" bIns="0" rtlCol="0" anchor="t">
            <a:spAutoFit/>
          </a:bodyPr>
          <a:lstStyle/>
          <a:p>
            <a:pPr marL="0" lvl="0" indent="0" algn="l">
              <a:lnSpc>
                <a:spcPts val="4900"/>
              </a:lnSpc>
            </a:pPr>
            <a:r>
              <a:rPr lang="en-US" sz="3500" spc="35">
                <a:solidFill>
                  <a:srgbClr val="000000"/>
                </a:solidFill>
                <a:latin typeface="DM Sans"/>
                <a:ea typeface="DM Sans"/>
                <a:cs typeface="DM Sans"/>
                <a:sym typeface="DM Sans"/>
              </a:rPr>
              <a:t>Resume Building</a:t>
            </a:r>
          </a:p>
        </p:txBody>
      </p:sp>
      <p:grpSp>
        <p:nvGrpSpPr>
          <p:cNvPr id="23" name="Group 13">
            <a:extLst>
              <a:ext uri="{FF2B5EF4-FFF2-40B4-BE49-F238E27FC236}">
                <a16:creationId xmlns:a16="http://schemas.microsoft.com/office/drawing/2014/main" id="{9EE903E8-7502-D46D-8995-7F894B05B5C3}"/>
              </a:ext>
            </a:extLst>
          </p:cNvPr>
          <p:cNvGrpSpPr/>
          <p:nvPr/>
        </p:nvGrpSpPr>
        <p:grpSpPr>
          <a:xfrm>
            <a:off x="1028700" y="9266394"/>
            <a:ext cx="897809" cy="897809"/>
            <a:chOff x="0" y="0"/>
            <a:chExt cx="6350000" cy="6350000"/>
          </a:xfrm>
        </p:grpSpPr>
        <p:sp>
          <p:nvSpPr>
            <p:cNvPr id="24" name="Freeform 14">
              <a:extLst>
                <a:ext uri="{FF2B5EF4-FFF2-40B4-BE49-F238E27FC236}">
                  <a16:creationId xmlns:a16="http://schemas.microsoft.com/office/drawing/2014/main" id="{D4214C8F-C5ED-E3BF-57A7-2C57DC4D931D}"/>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E500"/>
            </a:solidFill>
          </p:spPr>
          <p:txBody>
            <a:bodyPr/>
            <a:lstStyle/>
            <a:p>
              <a:endParaRPr lang="en-US"/>
            </a:p>
          </p:txBody>
        </p:sp>
      </p:grpSp>
      <p:grpSp>
        <p:nvGrpSpPr>
          <p:cNvPr id="25" name="Group 15">
            <a:extLst>
              <a:ext uri="{FF2B5EF4-FFF2-40B4-BE49-F238E27FC236}">
                <a16:creationId xmlns:a16="http://schemas.microsoft.com/office/drawing/2014/main" id="{621E2306-F231-E69B-4186-7D0D08145855}"/>
              </a:ext>
            </a:extLst>
          </p:cNvPr>
          <p:cNvGrpSpPr/>
          <p:nvPr/>
        </p:nvGrpSpPr>
        <p:grpSpPr>
          <a:xfrm>
            <a:off x="2259884" y="9266394"/>
            <a:ext cx="14999416" cy="897809"/>
            <a:chOff x="0" y="0"/>
            <a:chExt cx="11511314" cy="689024"/>
          </a:xfrm>
        </p:grpSpPr>
        <p:sp>
          <p:nvSpPr>
            <p:cNvPr id="26" name="Freeform 16">
              <a:extLst>
                <a:ext uri="{FF2B5EF4-FFF2-40B4-BE49-F238E27FC236}">
                  <a16:creationId xmlns:a16="http://schemas.microsoft.com/office/drawing/2014/main" id="{AD0F590C-BF9C-FC17-C951-C13377952204}"/>
                </a:ext>
              </a:extLst>
            </p:cNvPr>
            <p:cNvSpPr/>
            <p:nvPr/>
          </p:nvSpPr>
          <p:spPr>
            <a:xfrm>
              <a:off x="0" y="0"/>
              <a:ext cx="11511314" cy="689024"/>
            </a:xfrm>
            <a:custGeom>
              <a:avLst/>
              <a:gdLst/>
              <a:ahLst/>
              <a:cxnLst/>
              <a:rect l="l" t="t" r="r" b="b"/>
              <a:pathLst>
                <a:path w="11511314" h="689024">
                  <a:moveTo>
                    <a:pt x="11386854" y="689024"/>
                  </a:moveTo>
                  <a:lnTo>
                    <a:pt x="124460" y="689024"/>
                  </a:lnTo>
                  <a:cubicBezTo>
                    <a:pt x="55880" y="689024"/>
                    <a:pt x="0" y="633144"/>
                    <a:pt x="0" y="564564"/>
                  </a:cubicBezTo>
                  <a:lnTo>
                    <a:pt x="0" y="124460"/>
                  </a:lnTo>
                  <a:cubicBezTo>
                    <a:pt x="0" y="55880"/>
                    <a:pt x="55880" y="0"/>
                    <a:pt x="124460" y="0"/>
                  </a:cubicBezTo>
                  <a:lnTo>
                    <a:pt x="11386854" y="0"/>
                  </a:lnTo>
                  <a:cubicBezTo>
                    <a:pt x="11455434" y="0"/>
                    <a:pt x="11511314" y="55880"/>
                    <a:pt x="11511314" y="124460"/>
                  </a:cubicBezTo>
                  <a:lnTo>
                    <a:pt x="11511314" y="564564"/>
                  </a:lnTo>
                  <a:cubicBezTo>
                    <a:pt x="11511314" y="633144"/>
                    <a:pt x="11455434" y="689024"/>
                    <a:pt x="11386854" y="689024"/>
                  </a:cubicBezTo>
                  <a:close/>
                </a:path>
              </a:pathLst>
            </a:custGeom>
            <a:solidFill>
              <a:srgbClr val="EDF0F2"/>
            </a:solidFill>
          </p:spPr>
          <p:txBody>
            <a:bodyPr/>
            <a:lstStyle/>
            <a:p>
              <a:endParaRPr lang="en-US"/>
            </a:p>
          </p:txBody>
        </p:sp>
      </p:grpSp>
      <p:sp>
        <p:nvSpPr>
          <p:cNvPr id="27" name="TextBox 17">
            <a:extLst>
              <a:ext uri="{FF2B5EF4-FFF2-40B4-BE49-F238E27FC236}">
                <a16:creationId xmlns:a16="http://schemas.microsoft.com/office/drawing/2014/main" id="{03DEB445-1704-CFEC-8402-87172E7F2BBD}"/>
              </a:ext>
            </a:extLst>
          </p:cNvPr>
          <p:cNvSpPr txBox="1"/>
          <p:nvPr/>
        </p:nvSpPr>
        <p:spPr>
          <a:xfrm>
            <a:off x="2643478" y="9373986"/>
            <a:ext cx="14131816" cy="606425"/>
          </a:xfrm>
          <a:prstGeom prst="rect">
            <a:avLst/>
          </a:prstGeom>
        </p:spPr>
        <p:txBody>
          <a:bodyPr lIns="0" tIns="0" rIns="0" bIns="0" rtlCol="0" anchor="t">
            <a:spAutoFit/>
          </a:bodyPr>
          <a:lstStyle/>
          <a:p>
            <a:pPr marL="0" lvl="0" indent="0" algn="l">
              <a:lnSpc>
                <a:spcPts val="4900"/>
              </a:lnSpc>
            </a:pPr>
            <a:r>
              <a:rPr lang="en-US" sz="3500" spc="35">
                <a:solidFill>
                  <a:srgbClr val="000000"/>
                </a:solidFill>
                <a:latin typeface="DM Sans"/>
                <a:ea typeface="DM Sans"/>
                <a:cs typeface="DM Sans"/>
                <a:sym typeface="DM Sans"/>
              </a:rPr>
              <a:t>Resources and Q&amp;A</a:t>
            </a:r>
          </a:p>
        </p:txBody>
      </p:sp>
    </p:spTree>
    <p:extLst>
      <p:ext uri="{BB962C8B-B14F-4D97-AF65-F5344CB8AC3E}">
        <p14:creationId xmlns:p14="http://schemas.microsoft.com/office/powerpoint/2010/main" val="1594751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986280"/>
          </a:xfrm>
          <a:custGeom>
            <a:avLst/>
            <a:gdLst/>
            <a:ahLst/>
            <a:cxnLst/>
            <a:rect l="l" t="t" r="r" b="b"/>
            <a:pathLst>
              <a:path w="18288000" h="1986280">
                <a:moveTo>
                  <a:pt x="0" y="0"/>
                </a:moveTo>
                <a:lnTo>
                  <a:pt x="18288000" y="0"/>
                </a:lnTo>
                <a:lnTo>
                  <a:pt x="18288000" y="1985693"/>
                </a:lnTo>
                <a:lnTo>
                  <a:pt x="0" y="1985693"/>
                </a:lnTo>
                <a:lnTo>
                  <a:pt x="0" y="0"/>
                </a:lnTo>
                <a:close/>
              </a:path>
            </a:pathLst>
          </a:custGeom>
          <a:solidFill>
            <a:srgbClr val="00A84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64227" rIns="0" bIns="0" rtlCol="0">
            <a:spAutoFit/>
          </a:bodyPr>
          <a:lstStyle/>
          <a:p>
            <a:pPr marL="464184">
              <a:lnSpc>
                <a:spcPct val="100000"/>
              </a:lnSpc>
              <a:spcBef>
                <a:spcPts val="114"/>
              </a:spcBef>
            </a:pPr>
            <a:r>
              <a:rPr sz="6400" spc="705"/>
              <a:t>Applicant</a:t>
            </a:r>
            <a:r>
              <a:rPr sz="6400" spc="315"/>
              <a:t> </a:t>
            </a:r>
            <a:r>
              <a:rPr sz="6400" spc="835"/>
              <a:t>Tracking</a:t>
            </a:r>
            <a:r>
              <a:rPr sz="6400" spc="320"/>
              <a:t> </a:t>
            </a:r>
            <a:r>
              <a:rPr sz="6400" spc="770"/>
              <a:t>Systems</a:t>
            </a:r>
            <a:r>
              <a:rPr sz="6400" spc="315"/>
              <a:t> </a:t>
            </a:r>
            <a:r>
              <a:rPr sz="6400" spc="810"/>
              <a:t>(ATS)</a:t>
            </a:r>
            <a:endParaRPr sz="6400"/>
          </a:p>
        </p:txBody>
      </p:sp>
      <p:pic>
        <p:nvPicPr>
          <p:cNvPr id="4" name="object 4"/>
          <p:cNvPicPr/>
          <p:nvPr/>
        </p:nvPicPr>
        <p:blipFill>
          <a:blip r:embed="rId2" cstate="print"/>
          <a:stretch>
            <a:fillRect/>
          </a:stretch>
        </p:blipFill>
        <p:spPr>
          <a:xfrm>
            <a:off x="931235" y="2340209"/>
            <a:ext cx="114300" cy="114299"/>
          </a:xfrm>
          <a:prstGeom prst="rect">
            <a:avLst/>
          </a:prstGeom>
        </p:spPr>
      </p:pic>
      <p:pic>
        <p:nvPicPr>
          <p:cNvPr id="5" name="object 5"/>
          <p:cNvPicPr/>
          <p:nvPr/>
        </p:nvPicPr>
        <p:blipFill>
          <a:blip r:embed="rId2" cstate="print"/>
          <a:stretch>
            <a:fillRect/>
          </a:stretch>
        </p:blipFill>
        <p:spPr>
          <a:xfrm>
            <a:off x="931235" y="3654659"/>
            <a:ext cx="114300" cy="114299"/>
          </a:xfrm>
          <a:prstGeom prst="rect">
            <a:avLst/>
          </a:prstGeom>
        </p:spPr>
      </p:pic>
      <p:pic>
        <p:nvPicPr>
          <p:cNvPr id="6" name="object 6"/>
          <p:cNvPicPr/>
          <p:nvPr/>
        </p:nvPicPr>
        <p:blipFill>
          <a:blip r:embed="rId2" cstate="print"/>
          <a:stretch>
            <a:fillRect/>
          </a:stretch>
        </p:blipFill>
        <p:spPr>
          <a:xfrm>
            <a:off x="931235" y="4530959"/>
            <a:ext cx="114300" cy="114299"/>
          </a:xfrm>
          <a:prstGeom prst="rect">
            <a:avLst/>
          </a:prstGeom>
        </p:spPr>
      </p:pic>
      <p:pic>
        <p:nvPicPr>
          <p:cNvPr id="7" name="object 7"/>
          <p:cNvPicPr/>
          <p:nvPr/>
        </p:nvPicPr>
        <p:blipFill>
          <a:blip r:embed="rId3" cstate="print"/>
          <a:stretch>
            <a:fillRect/>
          </a:stretch>
        </p:blipFill>
        <p:spPr>
          <a:xfrm>
            <a:off x="1459873" y="5402496"/>
            <a:ext cx="123825" cy="123824"/>
          </a:xfrm>
          <a:prstGeom prst="rect">
            <a:avLst/>
          </a:prstGeom>
        </p:spPr>
      </p:pic>
      <p:pic>
        <p:nvPicPr>
          <p:cNvPr id="8" name="object 8"/>
          <p:cNvPicPr/>
          <p:nvPr/>
        </p:nvPicPr>
        <p:blipFill>
          <a:blip r:embed="rId4" cstate="print"/>
          <a:stretch>
            <a:fillRect/>
          </a:stretch>
        </p:blipFill>
        <p:spPr>
          <a:xfrm>
            <a:off x="1459873" y="6716946"/>
            <a:ext cx="123825" cy="123824"/>
          </a:xfrm>
          <a:prstGeom prst="rect">
            <a:avLst/>
          </a:prstGeom>
        </p:spPr>
      </p:pic>
      <p:pic>
        <p:nvPicPr>
          <p:cNvPr id="9" name="object 9"/>
          <p:cNvPicPr/>
          <p:nvPr/>
        </p:nvPicPr>
        <p:blipFill>
          <a:blip r:embed="rId5" cstate="print"/>
          <a:stretch>
            <a:fillRect/>
          </a:stretch>
        </p:blipFill>
        <p:spPr>
          <a:xfrm>
            <a:off x="1459873" y="7593245"/>
            <a:ext cx="123825" cy="123824"/>
          </a:xfrm>
          <a:prstGeom prst="rect">
            <a:avLst/>
          </a:prstGeom>
        </p:spPr>
      </p:pic>
      <p:pic>
        <p:nvPicPr>
          <p:cNvPr id="10" name="object 10"/>
          <p:cNvPicPr/>
          <p:nvPr/>
        </p:nvPicPr>
        <p:blipFill>
          <a:blip r:embed="rId6" cstate="print"/>
          <a:stretch>
            <a:fillRect/>
          </a:stretch>
        </p:blipFill>
        <p:spPr>
          <a:xfrm>
            <a:off x="1459873" y="8469545"/>
            <a:ext cx="123825" cy="123824"/>
          </a:xfrm>
          <a:prstGeom prst="rect">
            <a:avLst/>
          </a:prstGeom>
        </p:spPr>
      </p:pic>
      <p:sp>
        <p:nvSpPr>
          <p:cNvPr id="11" name="object 11"/>
          <p:cNvSpPr txBox="1"/>
          <p:nvPr/>
        </p:nvSpPr>
        <p:spPr>
          <a:xfrm>
            <a:off x="1206518" y="2114301"/>
            <a:ext cx="16218535" cy="7912100"/>
          </a:xfrm>
          <a:prstGeom prst="rect">
            <a:avLst/>
          </a:prstGeom>
        </p:spPr>
        <p:txBody>
          <a:bodyPr vert="horz" wrap="square" lIns="0" tIns="12065" rIns="0" bIns="0" rtlCol="0">
            <a:spAutoFit/>
          </a:bodyPr>
          <a:lstStyle/>
          <a:p>
            <a:pPr marL="12700" marR="5080">
              <a:lnSpc>
                <a:spcPct val="117300"/>
              </a:lnSpc>
              <a:spcBef>
                <a:spcPts val="95"/>
              </a:spcBef>
            </a:pPr>
            <a:r>
              <a:rPr sz="2450" spc="-20">
                <a:latin typeface="Verdana"/>
                <a:cs typeface="Verdana"/>
              </a:rPr>
              <a:t>Computer</a:t>
            </a:r>
            <a:r>
              <a:rPr sz="2450" spc="-204">
                <a:latin typeface="Verdana"/>
                <a:cs typeface="Verdana"/>
              </a:rPr>
              <a:t> </a:t>
            </a:r>
            <a:r>
              <a:rPr sz="2450" spc="-55">
                <a:latin typeface="Verdana"/>
                <a:cs typeface="Verdana"/>
              </a:rPr>
              <a:t>systems</a:t>
            </a:r>
            <a:r>
              <a:rPr sz="2450" spc="-200">
                <a:latin typeface="Verdana"/>
                <a:cs typeface="Verdana"/>
              </a:rPr>
              <a:t> </a:t>
            </a:r>
            <a:r>
              <a:rPr sz="2450" spc="-30">
                <a:latin typeface="Verdana"/>
                <a:cs typeface="Verdana"/>
              </a:rPr>
              <a:t>used</a:t>
            </a:r>
            <a:r>
              <a:rPr sz="2450" spc="-200">
                <a:latin typeface="Verdana"/>
                <a:cs typeface="Verdana"/>
              </a:rPr>
              <a:t> </a:t>
            </a:r>
            <a:r>
              <a:rPr sz="2450">
                <a:latin typeface="Verdana"/>
                <a:cs typeface="Verdana"/>
              </a:rPr>
              <a:t>by</a:t>
            </a:r>
            <a:r>
              <a:rPr sz="2450" spc="-200">
                <a:latin typeface="Verdana"/>
                <a:cs typeface="Verdana"/>
              </a:rPr>
              <a:t> </a:t>
            </a:r>
            <a:r>
              <a:rPr sz="2450" spc="-25">
                <a:latin typeface="Verdana"/>
                <a:cs typeface="Verdana"/>
              </a:rPr>
              <a:t>recruiters</a:t>
            </a:r>
            <a:r>
              <a:rPr sz="2450" spc="-200">
                <a:latin typeface="Verdana"/>
                <a:cs typeface="Verdana"/>
              </a:rPr>
              <a:t> </a:t>
            </a:r>
            <a:r>
              <a:rPr sz="2450" spc="-30">
                <a:latin typeface="Verdana"/>
                <a:cs typeface="Verdana"/>
              </a:rPr>
              <a:t>and</a:t>
            </a:r>
            <a:r>
              <a:rPr sz="2450" spc="-200">
                <a:latin typeface="Verdana"/>
                <a:cs typeface="Verdana"/>
              </a:rPr>
              <a:t> </a:t>
            </a:r>
            <a:r>
              <a:rPr sz="2450" spc="-50">
                <a:latin typeface="Verdana"/>
                <a:cs typeface="Verdana"/>
              </a:rPr>
              <a:t>hiring</a:t>
            </a:r>
            <a:r>
              <a:rPr sz="2450" spc="-200">
                <a:latin typeface="Verdana"/>
                <a:cs typeface="Verdana"/>
              </a:rPr>
              <a:t> </a:t>
            </a:r>
            <a:r>
              <a:rPr sz="2450" spc="-10">
                <a:latin typeface="Verdana"/>
                <a:cs typeface="Verdana"/>
              </a:rPr>
              <a:t>professionals</a:t>
            </a:r>
            <a:r>
              <a:rPr sz="2450" spc="-200">
                <a:latin typeface="Verdana"/>
                <a:cs typeface="Verdana"/>
              </a:rPr>
              <a:t> </a:t>
            </a:r>
            <a:r>
              <a:rPr sz="2450" spc="-10">
                <a:latin typeface="Verdana"/>
                <a:cs typeface="Verdana"/>
              </a:rPr>
              <a:t>that</a:t>
            </a:r>
            <a:r>
              <a:rPr sz="2450" spc="-200">
                <a:latin typeface="Verdana"/>
                <a:cs typeface="Verdana"/>
              </a:rPr>
              <a:t> </a:t>
            </a:r>
            <a:r>
              <a:rPr sz="2450" spc="-30">
                <a:latin typeface="Verdana"/>
                <a:cs typeface="Verdana"/>
              </a:rPr>
              <a:t>scan</a:t>
            </a:r>
            <a:r>
              <a:rPr sz="2450" spc="-200">
                <a:latin typeface="Verdana"/>
                <a:cs typeface="Verdana"/>
              </a:rPr>
              <a:t> </a:t>
            </a:r>
            <a:r>
              <a:rPr sz="2450" spc="-65">
                <a:latin typeface="Verdana"/>
                <a:cs typeface="Verdana"/>
              </a:rPr>
              <a:t>resumes</a:t>
            </a:r>
            <a:r>
              <a:rPr sz="2450" spc="-200">
                <a:latin typeface="Verdana"/>
                <a:cs typeface="Verdana"/>
              </a:rPr>
              <a:t> </a:t>
            </a:r>
            <a:r>
              <a:rPr sz="2450">
                <a:latin typeface="Verdana"/>
                <a:cs typeface="Verdana"/>
              </a:rPr>
              <a:t>for</a:t>
            </a:r>
            <a:r>
              <a:rPr sz="2450" spc="-200">
                <a:latin typeface="Verdana"/>
                <a:cs typeface="Verdana"/>
              </a:rPr>
              <a:t> </a:t>
            </a:r>
            <a:r>
              <a:rPr sz="2450">
                <a:latin typeface="Verdana"/>
                <a:cs typeface="Verdana"/>
              </a:rPr>
              <a:t>specific</a:t>
            </a:r>
            <a:r>
              <a:rPr sz="2450" spc="-200">
                <a:latin typeface="Verdana"/>
                <a:cs typeface="Verdana"/>
              </a:rPr>
              <a:t> </a:t>
            </a:r>
            <a:r>
              <a:rPr sz="2450" spc="-10">
                <a:latin typeface="Verdana"/>
                <a:cs typeface="Verdana"/>
              </a:rPr>
              <a:t>qualifications </a:t>
            </a:r>
            <a:r>
              <a:rPr sz="2450" spc="-30">
                <a:latin typeface="Verdana"/>
                <a:cs typeface="Verdana"/>
              </a:rPr>
              <a:t>and</a:t>
            </a:r>
            <a:r>
              <a:rPr sz="2450" spc="-220">
                <a:latin typeface="Verdana"/>
                <a:cs typeface="Verdana"/>
              </a:rPr>
              <a:t> </a:t>
            </a:r>
            <a:r>
              <a:rPr sz="2450" spc="-55">
                <a:latin typeface="Verdana"/>
                <a:cs typeface="Verdana"/>
              </a:rPr>
              <a:t>keywords</a:t>
            </a:r>
            <a:r>
              <a:rPr sz="2450" spc="-215">
                <a:latin typeface="Verdana"/>
                <a:cs typeface="Verdana"/>
              </a:rPr>
              <a:t> </a:t>
            </a:r>
            <a:r>
              <a:rPr sz="2450" spc="-25">
                <a:latin typeface="Verdana"/>
                <a:cs typeface="Verdana"/>
              </a:rPr>
              <a:t>based</a:t>
            </a:r>
            <a:r>
              <a:rPr sz="2450" spc="-220">
                <a:latin typeface="Verdana"/>
                <a:cs typeface="Verdana"/>
              </a:rPr>
              <a:t> </a:t>
            </a:r>
            <a:r>
              <a:rPr sz="2450">
                <a:latin typeface="Verdana"/>
                <a:cs typeface="Verdana"/>
              </a:rPr>
              <a:t>on</a:t>
            </a:r>
            <a:r>
              <a:rPr sz="2450" spc="-215">
                <a:latin typeface="Verdana"/>
                <a:cs typeface="Verdana"/>
              </a:rPr>
              <a:t> </a:t>
            </a:r>
            <a:r>
              <a:rPr sz="2450" spc="-10">
                <a:latin typeface="Verdana"/>
                <a:cs typeface="Verdana"/>
              </a:rPr>
              <a:t>the</a:t>
            </a:r>
            <a:r>
              <a:rPr sz="2450" spc="-215">
                <a:latin typeface="Verdana"/>
                <a:cs typeface="Verdana"/>
              </a:rPr>
              <a:t> </a:t>
            </a:r>
            <a:r>
              <a:rPr sz="2450" spc="-35">
                <a:latin typeface="Verdana"/>
                <a:cs typeface="Verdana"/>
              </a:rPr>
              <a:t>job</a:t>
            </a:r>
            <a:r>
              <a:rPr sz="2450" spc="-220">
                <a:latin typeface="Verdana"/>
                <a:cs typeface="Verdana"/>
              </a:rPr>
              <a:t> </a:t>
            </a:r>
            <a:r>
              <a:rPr sz="2450">
                <a:latin typeface="Verdana"/>
                <a:cs typeface="Verdana"/>
              </a:rPr>
              <a:t>description</a:t>
            </a:r>
            <a:r>
              <a:rPr sz="2450" spc="-215">
                <a:latin typeface="Verdana"/>
                <a:cs typeface="Verdana"/>
              </a:rPr>
              <a:t> </a:t>
            </a:r>
            <a:r>
              <a:rPr sz="2450" spc="-25">
                <a:latin typeface="Verdana"/>
                <a:cs typeface="Verdana"/>
              </a:rPr>
              <a:t>you</a:t>
            </a:r>
            <a:r>
              <a:rPr sz="2450" spc="-215">
                <a:latin typeface="Verdana"/>
                <a:cs typeface="Verdana"/>
              </a:rPr>
              <a:t> </a:t>
            </a:r>
            <a:r>
              <a:rPr sz="2450" spc="-65">
                <a:latin typeface="Verdana"/>
                <a:cs typeface="Verdana"/>
              </a:rPr>
              <a:t>are</a:t>
            </a:r>
            <a:r>
              <a:rPr sz="2450" spc="-220">
                <a:latin typeface="Verdana"/>
                <a:cs typeface="Verdana"/>
              </a:rPr>
              <a:t> </a:t>
            </a:r>
            <a:r>
              <a:rPr sz="2450" spc="-30">
                <a:latin typeface="Verdana"/>
                <a:cs typeface="Verdana"/>
              </a:rPr>
              <a:t>applying</a:t>
            </a:r>
            <a:r>
              <a:rPr sz="2450" spc="-215">
                <a:latin typeface="Verdana"/>
                <a:cs typeface="Verdana"/>
              </a:rPr>
              <a:t> </a:t>
            </a:r>
            <a:r>
              <a:rPr sz="2450" spc="-25">
                <a:latin typeface="Verdana"/>
                <a:cs typeface="Verdana"/>
              </a:rPr>
              <a:t>to</a:t>
            </a:r>
            <a:endParaRPr sz="2450">
              <a:latin typeface="Verdana"/>
              <a:cs typeface="Verdana"/>
            </a:endParaRPr>
          </a:p>
          <a:p>
            <a:pPr>
              <a:lnSpc>
                <a:spcPct val="100000"/>
              </a:lnSpc>
              <a:spcBef>
                <a:spcPts val="980"/>
              </a:spcBef>
            </a:pPr>
            <a:endParaRPr sz="2450">
              <a:latin typeface="Verdana"/>
              <a:cs typeface="Verdana"/>
            </a:endParaRPr>
          </a:p>
          <a:p>
            <a:pPr marL="12700">
              <a:lnSpc>
                <a:spcPct val="100000"/>
              </a:lnSpc>
            </a:pPr>
            <a:r>
              <a:rPr sz="2450" spc="-175">
                <a:latin typeface="Verdana"/>
                <a:cs typeface="Verdana"/>
              </a:rPr>
              <a:t>99%</a:t>
            </a:r>
            <a:r>
              <a:rPr sz="2450" spc="-204">
                <a:latin typeface="Verdana"/>
                <a:cs typeface="Verdana"/>
              </a:rPr>
              <a:t> </a:t>
            </a:r>
            <a:r>
              <a:rPr sz="2450" spc="60">
                <a:latin typeface="Verdana"/>
                <a:cs typeface="Verdana"/>
              </a:rPr>
              <a:t>of</a:t>
            </a:r>
            <a:r>
              <a:rPr sz="2450" spc="-200">
                <a:latin typeface="Verdana"/>
                <a:cs typeface="Verdana"/>
              </a:rPr>
              <a:t> </a:t>
            </a:r>
            <a:r>
              <a:rPr sz="2450" spc="-20">
                <a:latin typeface="Verdana"/>
                <a:cs typeface="Verdana"/>
              </a:rPr>
              <a:t>Fortune</a:t>
            </a:r>
            <a:r>
              <a:rPr sz="2450" spc="-200">
                <a:latin typeface="Verdana"/>
                <a:cs typeface="Verdana"/>
              </a:rPr>
              <a:t> </a:t>
            </a:r>
            <a:r>
              <a:rPr sz="2450" spc="70">
                <a:latin typeface="Verdana"/>
                <a:cs typeface="Verdana"/>
              </a:rPr>
              <a:t>500</a:t>
            </a:r>
            <a:r>
              <a:rPr sz="2450" spc="-204">
                <a:latin typeface="Verdana"/>
                <a:cs typeface="Verdana"/>
              </a:rPr>
              <a:t> </a:t>
            </a:r>
            <a:r>
              <a:rPr sz="2450" spc="-25">
                <a:latin typeface="Verdana"/>
                <a:cs typeface="Verdana"/>
              </a:rPr>
              <a:t>companies</a:t>
            </a:r>
            <a:r>
              <a:rPr sz="2450" spc="-200">
                <a:latin typeface="Verdana"/>
                <a:cs typeface="Verdana"/>
              </a:rPr>
              <a:t> </a:t>
            </a:r>
            <a:r>
              <a:rPr sz="2450" spc="-60">
                <a:latin typeface="Verdana"/>
                <a:cs typeface="Verdana"/>
              </a:rPr>
              <a:t>use</a:t>
            </a:r>
            <a:r>
              <a:rPr sz="2450" spc="-200">
                <a:latin typeface="Verdana"/>
                <a:cs typeface="Verdana"/>
              </a:rPr>
              <a:t> </a:t>
            </a:r>
            <a:r>
              <a:rPr sz="2450">
                <a:latin typeface="Verdana"/>
                <a:cs typeface="Verdana"/>
              </a:rPr>
              <a:t>Applicant</a:t>
            </a:r>
            <a:r>
              <a:rPr sz="2450" spc="-200">
                <a:latin typeface="Verdana"/>
                <a:cs typeface="Verdana"/>
              </a:rPr>
              <a:t> </a:t>
            </a:r>
            <a:r>
              <a:rPr sz="2450" spc="-75">
                <a:latin typeface="Verdana"/>
                <a:cs typeface="Verdana"/>
              </a:rPr>
              <a:t>Tracking</a:t>
            </a:r>
            <a:r>
              <a:rPr sz="2450" spc="-204">
                <a:latin typeface="Verdana"/>
                <a:cs typeface="Verdana"/>
              </a:rPr>
              <a:t> </a:t>
            </a:r>
            <a:r>
              <a:rPr sz="2450" spc="-75">
                <a:latin typeface="Verdana"/>
                <a:cs typeface="Verdana"/>
              </a:rPr>
              <a:t>Systems</a:t>
            </a:r>
            <a:r>
              <a:rPr sz="2450" spc="-200">
                <a:latin typeface="Verdana"/>
                <a:cs typeface="Verdana"/>
              </a:rPr>
              <a:t> </a:t>
            </a:r>
            <a:r>
              <a:rPr sz="2450">
                <a:latin typeface="Verdana"/>
                <a:cs typeface="Verdana"/>
              </a:rPr>
              <a:t>to</a:t>
            </a:r>
            <a:r>
              <a:rPr sz="2450" spc="-200">
                <a:latin typeface="Verdana"/>
                <a:cs typeface="Verdana"/>
              </a:rPr>
              <a:t> </a:t>
            </a:r>
            <a:r>
              <a:rPr sz="2450" spc="-25">
                <a:latin typeface="Verdana"/>
                <a:cs typeface="Verdana"/>
              </a:rPr>
              <a:t>screen</a:t>
            </a:r>
            <a:r>
              <a:rPr sz="2450" spc="-200">
                <a:latin typeface="Verdana"/>
                <a:cs typeface="Verdana"/>
              </a:rPr>
              <a:t> </a:t>
            </a:r>
            <a:r>
              <a:rPr sz="2450" spc="-10">
                <a:latin typeface="Verdana"/>
                <a:cs typeface="Verdana"/>
              </a:rPr>
              <a:t>candidates</a:t>
            </a:r>
            <a:endParaRPr sz="2450">
              <a:latin typeface="Verdana"/>
              <a:cs typeface="Verdana"/>
            </a:endParaRPr>
          </a:p>
          <a:p>
            <a:pPr>
              <a:lnSpc>
                <a:spcPct val="100000"/>
              </a:lnSpc>
              <a:spcBef>
                <a:spcPts val="985"/>
              </a:spcBef>
            </a:pPr>
            <a:endParaRPr sz="2450">
              <a:latin typeface="Verdana"/>
              <a:cs typeface="Verdana"/>
            </a:endParaRPr>
          </a:p>
          <a:p>
            <a:pPr marL="12700">
              <a:lnSpc>
                <a:spcPct val="100000"/>
              </a:lnSpc>
            </a:pPr>
            <a:r>
              <a:rPr sz="2450" spc="-140">
                <a:latin typeface="Arial Black"/>
                <a:cs typeface="Arial Black"/>
              </a:rPr>
              <a:t>Formatting</a:t>
            </a:r>
            <a:r>
              <a:rPr sz="2450" spc="-190">
                <a:latin typeface="Arial Black"/>
                <a:cs typeface="Arial Black"/>
              </a:rPr>
              <a:t> </a:t>
            </a:r>
            <a:r>
              <a:rPr sz="2450" spc="-130">
                <a:latin typeface="Arial Black"/>
                <a:cs typeface="Arial Black"/>
              </a:rPr>
              <a:t>and</a:t>
            </a:r>
            <a:r>
              <a:rPr sz="2450" spc="-190">
                <a:latin typeface="Arial Black"/>
                <a:cs typeface="Arial Black"/>
              </a:rPr>
              <a:t> </a:t>
            </a:r>
            <a:r>
              <a:rPr sz="2450" spc="-114">
                <a:latin typeface="Arial Black"/>
                <a:cs typeface="Arial Black"/>
              </a:rPr>
              <a:t>Content</a:t>
            </a:r>
            <a:r>
              <a:rPr sz="2450" spc="-190">
                <a:latin typeface="Arial Black"/>
                <a:cs typeface="Arial Black"/>
              </a:rPr>
              <a:t> </a:t>
            </a:r>
            <a:r>
              <a:rPr sz="2450" spc="-10">
                <a:latin typeface="Arial Black"/>
                <a:cs typeface="Arial Black"/>
              </a:rPr>
              <a:t>matter!</a:t>
            </a:r>
            <a:endParaRPr sz="2450">
              <a:latin typeface="Arial Black"/>
              <a:cs typeface="Arial Black"/>
            </a:endParaRPr>
          </a:p>
          <a:p>
            <a:pPr marL="548005" marR="6350">
              <a:lnSpc>
                <a:spcPct val="117300"/>
              </a:lnSpc>
              <a:spcBef>
                <a:spcPts val="3450"/>
              </a:spcBef>
            </a:pPr>
            <a:r>
              <a:rPr sz="2450">
                <a:latin typeface="Verdana"/>
                <a:cs typeface="Verdana"/>
              </a:rPr>
              <a:t>Do</a:t>
            </a:r>
            <a:r>
              <a:rPr sz="2450" spc="-225">
                <a:latin typeface="Verdana"/>
                <a:cs typeface="Verdana"/>
              </a:rPr>
              <a:t> </a:t>
            </a:r>
            <a:r>
              <a:rPr sz="2450">
                <a:latin typeface="Verdana"/>
                <a:cs typeface="Verdana"/>
              </a:rPr>
              <a:t>not</a:t>
            </a:r>
            <a:r>
              <a:rPr sz="2450" spc="-220">
                <a:latin typeface="Verdana"/>
                <a:cs typeface="Verdana"/>
              </a:rPr>
              <a:t> </a:t>
            </a:r>
            <a:r>
              <a:rPr sz="2450" spc="-60">
                <a:latin typeface="Verdana"/>
                <a:cs typeface="Verdana"/>
              </a:rPr>
              <a:t>use</a:t>
            </a:r>
            <a:r>
              <a:rPr sz="2450" spc="-220">
                <a:latin typeface="Verdana"/>
                <a:cs typeface="Verdana"/>
              </a:rPr>
              <a:t> </a:t>
            </a:r>
            <a:r>
              <a:rPr sz="2450" spc="-10">
                <a:latin typeface="Verdana"/>
                <a:cs typeface="Verdana"/>
              </a:rPr>
              <a:t>preformatted</a:t>
            </a:r>
            <a:r>
              <a:rPr sz="2450" spc="-225">
                <a:latin typeface="Verdana"/>
                <a:cs typeface="Verdana"/>
              </a:rPr>
              <a:t> </a:t>
            </a:r>
            <a:r>
              <a:rPr sz="2450" spc="-30">
                <a:latin typeface="Verdana"/>
                <a:cs typeface="Verdana"/>
              </a:rPr>
              <a:t>templates</a:t>
            </a:r>
            <a:r>
              <a:rPr sz="2450" spc="-220">
                <a:latin typeface="Verdana"/>
                <a:cs typeface="Verdana"/>
              </a:rPr>
              <a:t> </a:t>
            </a:r>
            <a:r>
              <a:rPr sz="2450" spc="-10">
                <a:latin typeface="Verdana"/>
                <a:cs typeface="Verdana"/>
              </a:rPr>
              <a:t>from</a:t>
            </a:r>
            <a:r>
              <a:rPr sz="2450" spc="-220">
                <a:latin typeface="Verdana"/>
                <a:cs typeface="Verdana"/>
              </a:rPr>
              <a:t> </a:t>
            </a:r>
            <a:r>
              <a:rPr sz="2450" spc="-10">
                <a:latin typeface="Verdana"/>
                <a:cs typeface="Verdana"/>
              </a:rPr>
              <a:t>the</a:t>
            </a:r>
            <a:r>
              <a:rPr sz="2450" spc="-225">
                <a:latin typeface="Verdana"/>
                <a:cs typeface="Verdana"/>
              </a:rPr>
              <a:t> </a:t>
            </a:r>
            <a:r>
              <a:rPr sz="2450" spc="-65">
                <a:latin typeface="Verdana"/>
                <a:cs typeface="Verdana"/>
              </a:rPr>
              <a:t>web-</a:t>
            </a:r>
            <a:r>
              <a:rPr sz="2450" spc="-220">
                <a:latin typeface="Verdana"/>
                <a:cs typeface="Verdana"/>
              </a:rPr>
              <a:t> </a:t>
            </a:r>
            <a:r>
              <a:rPr sz="2450" spc="-70">
                <a:latin typeface="Verdana"/>
                <a:cs typeface="Verdana"/>
              </a:rPr>
              <a:t>keep</a:t>
            </a:r>
            <a:r>
              <a:rPr sz="2450" spc="-220">
                <a:latin typeface="Verdana"/>
                <a:cs typeface="Verdana"/>
              </a:rPr>
              <a:t> </a:t>
            </a:r>
            <a:r>
              <a:rPr sz="2450">
                <a:latin typeface="Verdana"/>
                <a:cs typeface="Verdana"/>
              </a:rPr>
              <a:t>it</a:t>
            </a:r>
            <a:r>
              <a:rPr sz="2450" spc="-225">
                <a:latin typeface="Verdana"/>
                <a:cs typeface="Verdana"/>
              </a:rPr>
              <a:t> </a:t>
            </a:r>
            <a:r>
              <a:rPr sz="2450" spc="-30">
                <a:latin typeface="Verdana"/>
                <a:cs typeface="Verdana"/>
              </a:rPr>
              <a:t>simple</a:t>
            </a:r>
            <a:r>
              <a:rPr sz="2450" spc="-220">
                <a:latin typeface="Verdana"/>
                <a:cs typeface="Verdana"/>
              </a:rPr>
              <a:t> </a:t>
            </a:r>
            <a:r>
              <a:rPr sz="2450" spc="-30">
                <a:latin typeface="Verdana"/>
                <a:cs typeface="Verdana"/>
              </a:rPr>
              <a:t>and</a:t>
            </a:r>
            <a:r>
              <a:rPr sz="2450" spc="-220">
                <a:latin typeface="Verdana"/>
                <a:cs typeface="Verdana"/>
              </a:rPr>
              <a:t> </a:t>
            </a:r>
            <a:r>
              <a:rPr sz="2450" spc="-60">
                <a:latin typeface="Verdana"/>
                <a:cs typeface="Verdana"/>
              </a:rPr>
              <a:t>use</a:t>
            </a:r>
            <a:r>
              <a:rPr sz="2450" spc="-225">
                <a:latin typeface="Verdana"/>
                <a:cs typeface="Verdana"/>
              </a:rPr>
              <a:t> </a:t>
            </a:r>
            <a:r>
              <a:rPr sz="2450" spc="-110">
                <a:latin typeface="Verdana"/>
                <a:cs typeface="Verdana"/>
              </a:rPr>
              <a:t>a</a:t>
            </a:r>
            <a:r>
              <a:rPr sz="2450" spc="-220">
                <a:latin typeface="Verdana"/>
                <a:cs typeface="Verdana"/>
              </a:rPr>
              <a:t> </a:t>
            </a:r>
            <a:r>
              <a:rPr sz="2450">
                <a:latin typeface="Verdana"/>
                <a:cs typeface="Verdana"/>
              </a:rPr>
              <a:t>word</a:t>
            </a:r>
            <a:r>
              <a:rPr sz="2450" spc="-220">
                <a:latin typeface="Verdana"/>
                <a:cs typeface="Verdana"/>
              </a:rPr>
              <a:t> </a:t>
            </a:r>
            <a:r>
              <a:rPr sz="2450" spc="-10">
                <a:latin typeface="Verdana"/>
                <a:cs typeface="Verdana"/>
              </a:rPr>
              <a:t>document</a:t>
            </a:r>
            <a:r>
              <a:rPr sz="2450" spc="-225">
                <a:latin typeface="Verdana"/>
                <a:cs typeface="Verdana"/>
              </a:rPr>
              <a:t> </a:t>
            </a:r>
            <a:r>
              <a:rPr sz="2450">
                <a:latin typeface="Verdana"/>
                <a:cs typeface="Verdana"/>
              </a:rPr>
              <a:t>or</a:t>
            </a:r>
            <a:r>
              <a:rPr sz="2450" spc="-220">
                <a:latin typeface="Verdana"/>
                <a:cs typeface="Verdana"/>
              </a:rPr>
              <a:t> </a:t>
            </a:r>
            <a:r>
              <a:rPr sz="2450" spc="-10">
                <a:latin typeface="Verdana"/>
                <a:cs typeface="Verdana"/>
              </a:rPr>
              <a:t>template </a:t>
            </a:r>
            <a:r>
              <a:rPr sz="2450">
                <a:latin typeface="Verdana"/>
                <a:cs typeface="Verdana"/>
              </a:rPr>
              <a:t>provided</a:t>
            </a:r>
            <a:r>
              <a:rPr sz="2450" spc="-210">
                <a:latin typeface="Verdana"/>
                <a:cs typeface="Verdana"/>
              </a:rPr>
              <a:t> </a:t>
            </a:r>
            <a:r>
              <a:rPr sz="2450">
                <a:latin typeface="Verdana"/>
                <a:cs typeface="Verdana"/>
              </a:rPr>
              <a:t>by</a:t>
            </a:r>
            <a:r>
              <a:rPr sz="2450" spc="-204">
                <a:latin typeface="Verdana"/>
                <a:cs typeface="Verdana"/>
              </a:rPr>
              <a:t> </a:t>
            </a:r>
            <a:r>
              <a:rPr sz="2450" spc="-50">
                <a:latin typeface="Verdana"/>
                <a:cs typeface="Verdana"/>
              </a:rPr>
              <a:t>Career</a:t>
            </a:r>
            <a:r>
              <a:rPr sz="2450" spc="-204">
                <a:latin typeface="Verdana"/>
                <a:cs typeface="Verdana"/>
              </a:rPr>
              <a:t> </a:t>
            </a:r>
            <a:r>
              <a:rPr sz="2450" spc="-10">
                <a:latin typeface="Verdana"/>
                <a:cs typeface="Verdana"/>
              </a:rPr>
              <a:t>Services</a:t>
            </a:r>
            <a:endParaRPr sz="2450">
              <a:latin typeface="Verdana"/>
              <a:cs typeface="Verdana"/>
            </a:endParaRPr>
          </a:p>
          <a:p>
            <a:pPr marL="548005" marR="4359910">
              <a:lnSpc>
                <a:spcPct val="234700"/>
              </a:lnSpc>
            </a:pPr>
            <a:r>
              <a:rPr sz="2450">
                <a:latin typeface="Verdana"/>
                <a:cs typeface="Verdana"/>
              </a:rPr>
              <a:t>Avoid</a:t>
            </a:r>
            <a:r>
              <a:rPr sz="2450" spc="-210">
                <a:latin typeface="Verdana"/>
                <a:cs typeface="Verdana"/>
              </a:rPr>
              <a:t> </a:t>
            </a:r>
            <a:r>
              <a:rPr sz="2450" spc="-30">
                <a:latin typeface="Verdana"/>
                <a:cs typeface="Verdana"/>
              </a:rPr>
              <a:t>complex</a:t>
            </a:r>
            <a:r>
              <a:rPr sz="2450" spc="-204">
                <a:latin typeface="Verdana"/>
                <a:cs typeface="Verdana"/>
              </a:rPr>
              <a:t> </a:t>
            </a:r>
            <a:r>
              <a:rPr sz="2450" spc="-35">
                <a:latin typeface="Verdana"/>
                <a:cs typeface="Verdana"/>
              </a:rPr>
              <a:t>formatting</a:t>
            </a:r>
            <a:r>
              <a:rPr sz="2450" spc="-204">
                <a:latin typeface="Verdana"/>
                <a:cs typeface="Verdana"/>
              </a:rPr>
              <a:t> </a:t>
            </a:r>
            <a:r>
              <a:rPr sz="2450" spc="-65">
                <a:latin typeface="Verdana"/>
                <a:cs typeface="Verdana"/>
              </a:rPr>
              <a:t>like</a:t>
            </a:r>
            <a:r>
              <a:rPr sz="2450" spc="-204">
                <a:latin typeface="Verdana"/>
                <a:cs typeface="Verdana"/>
              </a:rPr>
              <a:t> </a:t>
            </a:r>
            <a:r>
              <a:rPr sz="2450" spc="-114">
                <a:latin typeface="Verdana"/>
                <a:cs typeface="Verdana"/>
              </a:rPr>
              <a:t>images,</a:t>
            </a:r>
            <a:r>
              <a:rPr sz="2450" spc="-204">
                <a:latin typeface="Verdana"/>
                <a:cs typeface="Verdana"/>
              </a:rPr>
              <a:t> </a:t>
            </a:r>
            <a:r>
              <a:rPr sz="2450" spc="-40">
                <a:latin typeface="Verdana"/>
                <a:cs typeface="Verdana"/>
              </a:rPr>
              <a:t>icons,</a:t>
            </a:r>
            <a:r>
              <a:rPr sz="2450" spc="-204">
                <a:latin typeface="Verdana"/>
                <a:cs typeface="Verdana"/>
              </a:rPr>
              <a:t> </a:t>
            </a:r>
            <a:r>
              <a:rPr sz="2450" spc="-60">
                <a:latin typeface="Verdana"/>
                <a:cs typeface="Verdana"/>
              </a:rPr>
              <a:t>graphics,</a:t>
            </a:r>
            <a:r>
              <a:rPr sz="2450" spc="-204">
                <a:latin typeface="Verdana"/>
                <a:cs typeface="Verdana"/>
              </a:rPr>
              <a:t> </a:t>
            </a:r>
            <a:r>
              <a:rPr sz="2450" spc="-50">
                <a:latin typeface="Verdana"/>
                <a:cs typeface="Verdana"/>
              </a:rPr>
              <a:t>tables,</a:t>
            </a:r>
            <a:r>
              <a:rPr sz="2450" spc="-204">
                <a:latin typeface="Verdana"/>
                <a:cs typeface="Verdana"/>
              </a:rPr>
              <a:t> </a:t>
            </a:r>
            <a:r>
              <a:rPr sz="2450" spc="-30">
                <a:latin typeface="Verdana"/>
                <a:cs typeface="Verdana"/>
              </a:rPr>
              <a:t>and</a:t>
            </a:r>
            <a:r>
              <a:rPr sz="2450" spc="-204">
                <a:latin typeface="Verdana"/>
                <a:cs typeface="Verdana"/>
              </a:rPr>
              <a:t> </a:t>
            </a:r>
            <a:r>
              <a:rPr sz="2450" spc="-10">
                <a:latin typeface="Verdana"/>
                <a:cs typeface="Verdana"/>
              </a:rPr>
              <a:t>columns </a:t>
            </a:r>
            <a:r>
              <a:rPr sz="2450" spc="-30">
                <a:latin typeface="Verdana"/>
                <a:cs typeface="Verdana"/>
              </a:rPr>
              <a:t>Use</a:t>
            </a:r>
            <a:r>
              <a:rPr sz="2450" spc="-220">
                <a:latin typeface="Verdana"/>
                <a:cs typeface="Verdana"/>
              </a:rPr>
              <a:t> </a:t>
            </a:r>
            <a:r>
              <a:rPr sz="2450" spc="-30">
                <a:latin typeface="Verdana"/>
                <a:cs typeface="Verdana"/>
              </a:rPr>
              <a:t>simple</a:t>
            </a:r>
            <a:r>
              <a:rPr sz="2450" spc="-215">
                <a:latin typeface="Verdana"/>
                <a:cs typeface="Verdana"/>
              </a:rPr>
              <a:t> </a:t>
            </a:r>
            <a:r>
              <a:rPr sz="2450" spc="-30">
                <a:latin typeface="Verdana"/>
                <a:cs typeface="Verdana"/>
              </a:rPr>
              <a:t>and</a:t>
            </a:r>
            <a:r>
              <a:rPr sz="2450" spc="-215">
                <a:latin typeface="Verdana"/>
                <a:cs typeface="Verdana"/>
              </a:rPr>
              <a:t> </a:t>
            </a:r>
            <a:r>
              <a:rPr sz="2450">
                <a:latin typeface="Verdana"/>
                <a:cs typeface="Verdana"/>
              </a:rPr>
              <a:t>consistent</a:t>
            </a:r>
            <a:r>
              <a:rPr sz="2450" spc="-215">
                <a:latin typeface="Verdana"/>
                <a:cs typeface="Verdana"/>
              </a:rPr>
              <a:t> </a:t>
            </a:r>
            <a:r>
              <a:rPr sz="2450" spc="-55">
                <a:latin typeface="Verdana"/>
                <a:cs typeface="Verdana"/>
              </a:rPr>
              <a:t>text</a:t>
            </a:r>
            <a:r>
              <a:rPr sz="2450" spc="-215">
                <a:latin typeface="Verdana"/>
                <a:cs typeface="Verdana"/>
              </a:rPr>
              <a:t> </a:t>
            </a:r>
            <a:r>
              <a:rPr sz="2450" spc="-35">
                <a:latin typeface="Verdana"/>
                <a:cs typeface="Verdana"/>
              </a:rPr>
              <a:t>formatting</a:t>
            </a:r>
            <a:r>
              <a:rPr sz="2450" spc="-215">
                <a:latin typeface="Verdana"/>
                <a:cs typeface="Verdana"/>
              </a:rPr>
              <a:t> </a:t>
            </a:r>
            <a:r>
              <a:rPr sz="2450" spc="-10">
                <a:latin typeface="Verdana"/>
                <a:cs typeface="Verdana"/>
              </a:rPr>
              <a:t>throughout</a:t>
            </a:r>
            <a:endParaRPr sz="2450">
              <a:latin typeface="Verdana"/>
              <a:cs typeface="Verdana"/>
            </a:endParaRPr>
          </a:p>
          <a:p>
            <a:pPr>
              <a:lnSpc>
                <a:spcPct val="100000"/>
              </a:lnSpc>
              <a:spcBef>
                <a:spcPts val="980"/>
              </a:spcBef>
            </a:pPr>
            <a:endParaRPr sz="2450">
              <a:latin typeface="Verdana"/>
              <a:cs typeface="Verdana"/>
            </a:endParaRPr>
          </a:p>
          <a:p>
            <a:pPr marL="548005">
              <a:lnSpc>
                <a:spcPct val="100000"/>
              </a:lnSpc>
            </a:pPr>
            <a:r>
              <a:rPr sz="2450" spc="-30">
                <a:latin typeface="Verdana"/>
                <a:cs typeface="Verdana"/>
              </a:rPr>
              <a:t>Tailor</a:t>
            </a:r>
            <a:r>
              <a:rPr sz="2450" spc="-200">
                <a:latin typeface="Verdana"/>
                <a:cs typeface="Verdana"/>
              </a:rPr>
              <a:t> </a:t>
            </a:r>
            <a:r>
              <a:rPr sz="2450" spc="-30">
                <a:latin typeface="Verdana"/>
                <a:cs typeface="Verdana"/>
              </a:rPr>
              <a:t>your</a:t>
            </a:r>
            <a:r>
              <a:rPr sz="2450" spc="-200">
                <a:latin typeface="Verdana"/>
                <a:cs typeface="Verdana"/>
              </a:rPr>
              <a:t> </a:t>
            </a:r>
            <a:r>
              <a:rPr sz="2450" spc="-65">
                <a:latin typeface="Verdana"/>
                <a:cs typeface="Verdana"/>
              </a:rPr>
              <a:t>resume</a:t>
            </a:r>
            <a:r>
              <a:rPr sz="2450" spc="-200">
                <a:latin typeface="Verdana"/>
                <a:cs typeface="Verdana"/>
              </a:rPr>
              <a:t> </a:t>
            </a:r>
            <a:r>
              <a:rPr sz="2450">
                <a:latin typeface="Verdana"/>
                <a:cs typeface="Verdana"/>
              </a:rPr>
              <a:t>content</a:t>
            </a:r>
            <a:r>
              <a:rPr sz="2450" spc="-195">
                <a:latin typeface="Verdana"/>
                <a:cs typeface="Verdana"/>
              </a:rPr>
              <a:t> </a:t>
            </a:r>
            <a:r>
              <a:rPr sz="2450" spc="-130">
                <a:latin typeface="Verdana"/>
                <a:cs typeface="Verdana"/>
              </a:rPr>
              <a:t>(summary,</a:t>
            </a:r>
            <a:r>
              <a:rPr sz="2450" spc="-200">
                <a:latin typeface="Verdana"/>
                <a:cs typeface="Verdana"/>
              </a:rPr>
              <a:t> </a:t>
            </a:r>
            <a:r>
              <a:rPr sz="2450" spc="-50">
                <a:latin typeface="Verdana"/>
                <a:cs typeface="Verdana"/>
              </a:rPr>
              <a:t>skills</a:t>
            </a:r>
            <a:r>
              <a:rPr sz="2450" spc="-200">
                <a:latin typeface="Verdana"/>
                <a:cs typeface="Verdana"/>
              </a:rPr>
              <a:t> </a:t>
            </a:r>
            <a:r>
              <a:rPr sz="2450" spc="-30">
                <a:latin typeface="Verdana"/>
                <a:cs typeface="Verdana"/>
              </a:rPr>
              <a:t>and</a:t>
            </a:r>
            <a:r>
              <a:rPr sz="2450" spc="-195">
                <a:latin typeface="Verdana"/>
                <a:cs typeface="Verdana"/>
              </a:rPr>
              <a:t> </a:t>
            </a:r>
            <a:r>
              <a:rPr sz="2450" spc="-65">
                <a:latin typeface="Verdana"/>
                <a:cs typeface="Verdana"/>
              </a:rPr>
              <a:t>experience)</a:t>
            </a:r>
            <a:r>
              <a:rPr sz="2450" spc="-200">
                <a:latin typeface="Verdana"/>
                <a:cs typeface="Verdana"/>
              </a:rPr>
              <a:t> </a:t>
            </a:r>
            <a:r>
              <a:rPr sz="2450">
                <a:latin typeface="Verdana"/>
                <a:cs typeface="Verdana"/>
              </a:rPr>
              <a:t>to</a:t>
            </a:r>
            <a:r>
              <a:rPr sz="2450" spc="-200">
                <a:latin typeface="Verdana"/>
                <a:cs typeface="Verdana"/>
              </a:rPr>
              <a:t> </a:t>
            </a:r>
            <a:r>
              <a:rPr sz="2450" spc="-10">
                <a:latin typeface="Verdana"/>
                <a:cs typeface="Verdana"/>
              </a:rPr>
              <a:t>the</a:t>
            </a:r>
            <a:r>
              <a:rPr sz="2450" spc="-195">
                <a:latin typeface="Verdana"/>
                <a:cs typeface="Verdana"/>
              </a:rPr>
              <a:t> </a:t>
            </a:r>
            <a:r>
              <a:rPr sz="2450" spc="-10">
                <a:latin typeface="Verdana"/>
                <a:cs typeface="Verdana"/>
              </a:rPr>
              <a:t>qualifications</a:t>
            </a:r>
            <a:r>
              <a:rPr sz="2450" spc="-200">
                <a:latin typeface="Verdana"/>
                <a:cs typeface="Verdana"/>
              </a:rPr>
              <a:t> </a:t>
            </a:r>
            <a:r>
              <a:rPr sz="2450" spc="60">
                <a:latin typeface="Verdana"/>
                <a:cs typeface="Verdana"/>
              </a:rPr>
              <a:t>of</a:t>
            </a:r>
            <a:r>
              <a:rPr sz="2450" spc="-200">
                <a:latin typeface="Verdana"/>
                <a:cs typeface="Verdana"/>
              </a:rPr>
              <a:t> </a:t>
            </a:r>
            <a:r>
              <a:rPr sz="2450" spc="-10">
                <a:latin typeface="Verdana"/>
                <a:cs typeface="Verdana"/>
              </a:rPr>
              <a:t>the</a:t>
            </a:r>
            <a:r>
              <a:rPr sz="2450" spc="-195">
                <a:latin typeface="Verdana"/>
                <a:cs typeface="Verdana"/>
              </a:rPr>
              <a:t> </a:t>
            </a:r>
            <a:r>
              <a:rPr sz="2450" spc="-25">
                <a:latin typeface="Verdana"/>
                <a:cs typeface="Verdana"/>
              </a:rPr>
              <a:t>job</a:t>
            </a:r>
            <a:endParaRPr sz="2450">
              <a:latin typeface="Verdana"/>
              <a:cs typeface="Verdana"/>
            </a:endParaRPr>
          </a:p>
          <a:p>
            <a:pPr>
              <a:lnSpc>
                <a:spcPct val="100000"/>
              </a:lnSpc>
              <a:spcBef>
                <a:spcPts val="475"/>
              </a:spcBef>
            </a:pPr>
            <a:endParaRPr sz="2450">
              <a:latin typeface="Verdana"/>
              <a:cs typeface="Verdana"/>
            </a:endParaRPr>
          </a:p>
          <a:p>
            <a:pPr marL="12700" marR="536575">
              <a:lnSpc>
                <a:spcPct val="117300"/>
              </a:lnSpc>
            </a:pPr>
            <a:r>
              <a:rPr sz="2450">
                <a:latin typeface="Verdana"/>
                <a:cs typeface="Verdana"/>
              </a:rPr>
              <a:t>Meet</a:t>
            </a:r>
            <a:r>
              <a:rPr sz="2450" spc="-215">
                <a:latin typeface="Verdana"/>
                <a:cs typeface="Verdana"/>
              </a:rPr>
              <a:t> </a:t>
            </a:r>
            <a:r>
              <a:rPr sz="2450" spc="-20">
                <a:latin typeface="Verdana"/>
                <a:cs typeface="Verdana"/>
              </a:rPr>
              <a:t>with</a:t>
            </a:r>
            <a:r>
              <a:rPr sz="2450" spc="-215">
                <a:latin typeface="Verdana"/>
                <a:cs typeface="Verdana"/>
              </a:rPr>
              <a:t> </a:t>
            </a:r>
            <a:r>
              <a:rPr sz="2450" spc="-110">
                <a:latin typeface="Verdana"/>
                <a:cs typeface="Verdana"/>
              </a:rPr>
              <a:t>a</a:t>
            </a:r>
            <a:r>
              <a:rPr sz="2450" spc="-215">
                <a:latin typeface="Verdana"/>
                <a:cs typeface="Verdana"/>
              </a:rPr>
              <a:t> </a:t>
            </a:r>
            <a:r>
              <a:rPr sz="2450" spc="-50">
                <a:latin typeface="Verdana"/>
                <a:cs typeface="Verdana"/>
              </a:rPr>
              <a:t>Career</a:t>
            </a:r>
            <a:r>
              <a:rPr sz="2450" spc="-210">
                <a:latin typeface="Verdana"/>
                <a:cs typeface="Verdana"/>
              </a:rPr>
              <a:t> </a:t>
            </a:r>
            <a:r>
              <a:rPr sz="2450">
                <a:latin typeface="Verdana"/>
                <a:cs typeface="Verdana"/>
              </a:rPr>
              <a:t>Coach</a:t>
            </a:r>
            <a:r>
              <a:rPr sz="2450" spc="-215">
                <a:latin typeface="Verdana"/>
                <a:cs typeface="Verdana"/>
              </a:rPr>
              <a:t> </a:t>
            </a:r>
            <a:r>
              <a:rPr sz="2450">
                <a:latin typeface="Verdana"/>
                <a:cs typeface="Verdana"/>
              </a:rPr>
              <a:t>to</a:t>
            </a:r>
            <a:r>
              <a:rPr sz="2450" spc="-215">
                <a:latin typeface="Verdana"/>
                <a:cs typeface="Verdana"/>
              </a:rPr>
              <a:t> </a:t>
            </a:r>
            <a:r>
              <a:rPr sz="2450" spc="-130">
                <a:latin typeface="Verdana"/>
                <a:cs typeface="Verdana"/>
              </a:rPr>
              <a:t>make</a:t>
            </a:r>
            <a:r>
              <a:rPr sz="2450" spc="-215">
                <a:latin typeface="Verdana"/>
                <a:cs typeface="Verdana"/>
              </a:rPr>
              <a:t> </a:t>
            </a:r>
            <a:r>
              <a:rPr sz="2450" spc="-50">
                <a:latin typeface="Verdana"/>
                <a:cs typeface="Verdana"/>
              </a:rPr>
              <a:t>sure</a:t>
            </a:r>
            <a:r>
              <a:rPr sz="2450" spc="-210">
                <a:latin typeface="Verdana"/>
                <a:cs typeface="Verdana"/>
              </a:rPr>
              <a:t> </a:t>
            </a:r>
            <a:r>
              <a:rPr sz="2450" spc="-30">
                <a:latin typeface="Verdana"/>
                <a:cs typeface="Verdana"/>
              </a:rPr>
              <a:t>your</a:t>
            </a:r>
            <a:r>
              <a:rPr sz="2450" spc="-215">
                <a:latin typeface="Verdana"/>
                <a:cs typeface="Verdana"/>
              </a:rPr>
              <a:t> </a:t>
            </a:r>
            <a:r>
              <a:rPr sz="2450" spc="-65">
                <a:latin typeface="Verdana"/>
                <a:cs typeface="Verdana"/>
              </a:rPr>
              <a:t>resume</a:t>
            </a:r>
            <a:r>
              <a:rPr sz="2450" spc="-215">
                <a:latin typeface="Verdana"/>
                <a:cs typeface="Verdana"/>
              </a:rPr>
              <a:t> </a:t>
            </a:r>
            <a:r>
              <a:rPr sz="2450" spc="-60">
                <a:latin typeface="Verdana"/>
                <a:cs typeface="Verdana"/>
              </a:rPr>
              <a:t>aligns</a:t>
            </a:r>
            <a:r>
              <a:rPr sz="2450" spc="-215">
                <a:latin typeface="Verdana"/>
                <a:cs typeface="Verdana"/>
              </a:rPr>
              <a:t> </a:t>
            </a:r>
            <a:r>
              <a:rPr sz="2450" spc="-20">
                <a:latin typeface="Verdana"/>
                <a:cs typeface="Verdana"/>
              </a:rPr>
              <a:t>with</a:t>
            </a:r>
            <a:r>
              <a:rPr sz="2450" spc="-210">
                <a:latin typeface="Verdana"/>
                <a:cs typeface="Verdana"/>
              </a:rPr>
              <a:t> </a:t>
            </a:r>
            <a:r>
              <a:rPr sz="2450" spc="-10">
                <a:latin typeface="Verdana"/>
                <a:cs typeface="Verdana"/>
              </a:rPr>
              <a:t>the</a:t>
            </a:r>
            <a:r>
              <a:rPr sz="2450" spc="-215">
                <a:latin typeface="Verdana"/>
                <a:cs typeface="Verdana"/>
              </a:rPr>
              <a:t> </a:t>
            </a:r>
            <a:r>
              <a:rPr sz="2450" spc="-35">
                <a:latin typeface="Verdana"/>
                <a:cs typeface="Verdana"/>
              </a:rPr>
              <a:t>job</a:t>
            </a:r>
            <a:r>
              <a:rPr sz="2450" spc="-215">
                <a:latin typeface="Verdana"/>
                <a:cs typeface="Verdana"/>
              </a:rPr>
              <a:t> </a:t>
            </a:r>
            <a:r>
              <a:rPr sz="2450">
                <a:latin typeface="Verdana"/>
                <a:cs typeface="Verdana"/>
              </a:rPr>
              <a:t>description</a:t>
            </a:r>
            <a:r>
              <a:rPr sz="2450" spc="-210">
                <a:latin typeface="Verdana"/>
                <a:cs typeface="Verdana"/>
              </a:rPr>
              <a:t> </a:t>
            </a:r>
            <a:r>
              <a:rPr sz="2450" spc="-25">
                <a:latin typeface="Verdana"/>
                <a:cs typeface="Verdana"/>
              </a:rPr>
              <a:t>you</a:t>
            </a:r>
            <a:r>
              <a:rPr sz="2450" spc="-215">
                <a:latin typeface="Verdana"/>
                <a:cs typeface="Verdana"/>
              </a:rPr>
              <a:t> </a:t>
            </a:r>
            <a:r>
              <a:rPr sz="2450" spc="-65">
                <a:latin typeface="Verdana"/>
                <a:cs typeface="Verdana"/>
              </a:rPr>
              <a:t>are</a:t>
            </a:r>
            <a:r>
              <a:rPr sz="2450" spc="-215">
                <a:latin typeface="Verdana"/>
                <a:cs typeface="Verdana"/>
              </a:rPr>
              <a:t> </a:t>
            </a:r>
            <a:r>
              <a:rPr sz="2450" spc="-30">
                <a:latin typeface="Verdana"/>
                <a:cs typeface="Verdana"/>
              </a:rPr>
              <a:t>applying</a:t>
            </a:r>
            <a:r>
              <a:rPr sz="2450" spc="-215">
                <a:latin typeface="Verdana"/>
                <a:cs typeface="Verdana"/>
              </a:rPr>
              <a:t> </a:t>
            </a:r>
            <a:r>
              <a:rPr sz="2450" spc="-25">
                <a:latin typeface="Verdana"/>
                <a:cs typeface="Verdana"/>
              </a:rPr>
              <a:t>for </a:t>
            </a:r>
            <a:r>
              <a:rPr sz="2450">
                <a:latin typeface="Verdana"/>
                <a:cs typeface="Verdana"/>
              </a:rPr>
              <a:t>before</a:t>
            </a:r>
            <a:r>
              <a:rPr sz="2450" spc="-180">
                <a:latin typeface="Verdana"/>
                <a:cs typeface="Verdana"/>
              </a:rPr>
              <a:t> </a:t>
            </a:r>
            <a:r>
              <a:rPr sz="2450" spc="-40">
                <a:latin typeface="Verdana"/>
                <a:cs typeface="Verdana"/>
              </a:rPr>
              <a:t>submitting</a:t>
            </a:r>
            <a:r>
              <a:rPr sz="2450" spc="-180">
                <a:latin typeface="Verdana"/>
                <a:cs typeface="Verdana"/>
              </a:rPr>
              <a:t> </a:t>
            </a:r>
            <a:r>
              <a:rPr sz="2450" spc="-25">
                <a:latin typeface="Verdana"/>
                <a:cs typeface="Verdana"/>
              </a:rPr>
              <a:t>it!</a:t>
            </a:r>
            <a:endParaRPr sz="2450">
              <a:latin typeface="Verdana"/>
              <a:cs typeface="Verdana"/>
            </a:endParaRPr>
          </a:p>
        </p:txBody>
      </p:sp>
      <p:pic>
        <p:nvPicPr>
          <p:cNvPr id="12" name="object 12"/>
          <p:cNvPicPr/>
          <p:nvPr/>
        </p:nvPicPr>
        <p:blipFill>
          <a:blip r:embed="rId7" cstate="print"/>
          <a:stretch>
            <a:fillRect/>
          </a:stretch>
        </p:blipFill>
        <p:spPr>
          <a:xfrm>
            <a:off x="931235" y="9350609"/>
            <a:ext cx="114300" cy="11429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3368" y="1966516"/>
            <a:ext cx="16755110" cy="1043940"/>
          </a:xfrm>
          <a:prstGeom prst="rect">
            <a:avLst/>
          </a:prstGeom>
          <a:solidFill>
            <a:srgbClr val="00853D"/>
          </a:solidFill>
        </p:spPr>
        <p:txBody>
          <a:bodyPr vert="horz" wrap="square" lIns="0" tIns="184150" rIns="0" bIns="0" rtlCol="0">
            <a:spAutoFit/>
          </a:bodyPr>
          <a:lstStyle/>
          <a:p>
            <a:pPr marL="644525">
              <a:lnSpc>
                <a:spcPct val="100000"/>
              </a:lnSpc>
              <a:spcBef>
                <a:spcPts val="1450"/>
              </a:spcBef>
            </a:pPr>
            <a:r>
              <a:rPr sz="3500" b="1" spc="445">
                <a:solidFill>
                  <a:srgbClr val="FFFFFF"/>
                </a:solidFill>
                <a:latin typeface="Calibri"/>
                <a:cs typeface="Calibri"/>
              </a:rPr>
              <a:t>Header</a:t>
            </a:r>
            <a:endParaRPr sz="3500">
              <a:latin typeface="Calibri"/>
              <a:cs typeface="Calibri"/>
            </a:endParaRPr>
          </a:p>
        </p:txBody>
      </p:sp>
      <p:sp>
        <p:nvSpPr>
          <p:cNvPr id="3" name="object 3"/>
          <p:cNvSpPr txBox="1"/>
          <p:nvPr/>
        </p:nvSpPr>
        <p:spPr>
          <a:xfrm>
            <a:off x="1533368" y="3289947"/>
            <a:ext cx="16755110" cy="978535"/>
          </a:xfrm>
          <a:prstGeom prst="rect">
            <a:avLst/>
          </a:prstGeom>
          <a:solidFill>
            <a:srgbClr val="00A84F"/>
          </a:solidFill>
        </p:spPr>
        <p:txBody>
          <a:bodyPr vert="horz" wrap="square" lIns="0" tIns="155575" rIns="0" bIns="0" rtlCol="0">
            <a:spAutoFit/>
          </a:bodyPr>
          <a:lstStyle/>
          <a:p>
            <a:pPr marL="644525">
              <a:lnSpc>
                <a:spcPct val="100000"/>
              </a:lnSpc>
              <a:spcBef>
                <a:spcPts val="1225"/>
              </a:spcBef>
            </a:pPr>
            <a:r>
              <a:rPr sz="3500" b="1" spc="545">
                <a:solidFill>
                  <a:srgbClr val="FFFFFF"/>
                </a:solidFill>
                <a:latin typeface="Calibri"/>
                <a:cs typeface="Calibri"/>
              </a:rPr>
              <a:t>Summary</a:t>
            </a:r>
            <a:endParaRPr sz="3500">
              <a:latin typeface="Calibri"/>
              <a:cs typeface="Calibri"/>
            </a:endParaRPr>
          </a:p>
        </p:txBody>
      </p:sp>
      <p:sp>
        <p:nvSpPr>
          <p:cNvPr id="4" name="object 4"/>
          <p:cNvSpPr txBox="1"/>
          <p:nvPr/>
        </p:nvSpPr>
        <p:spPr>
          <a:xfrm>
            <a:off x="1533368" y="4543571"/>
            <a:ext cx="16755110" cy="978535"/>
          </a:xfrm>
          <a:prstGeom prst="rect">
            <a:avLst/>
          </a:prstGeom>
          <a:solidFill>
            <a:srgbClr val="4F9D2E"/>
          </a:solidFill>
        </p:spPr>
        <p:txBody>
          <a:bodyPr vert="horz" wrap="square" lIns="0" tIns="155575" rIns="0" bIns="0" rtlCol="0">
            <a:spAutoFit/>
          </a:bodyPr>
          <a:lstStyle/>
          <a:p>
            <a:pPr marL="765810">
              <a:lnSpc>
                <a:spcPct val="100000"/>
              </a:lnSpc>
              <a:spcBef>
                <a:spcPts val="1225"/>
              </a:spcBef>
            </a:pPr>
            <a:r>
              <a:rPr sz="3500" b="1" spc="355">
                <a:solidFill>
                  <a:srgbClr val="FFFFFF"/>
                </a:solidFill>
                <a:latin typeface="Calibri"/>
                <a:cs typeface="Calibri"/>
              </a:rPr>
              <a:t>Education</a:t>
            </a:r>
            <a:endParaRPr sz="3500">
              <a:latin typeface="Calibri"/>
              <a:cs typeface="Calibri"/>
            </a:endParaRPr>
          </a:p>
        </p:txBody>
      </p:sp>
      <p:sp>
        <p:nvSpPr>
          <p:cNvPr id="5" name="object 5"/>
          <p:cNvSpPr txBox="1"/>
          <p:nvPr/>
        </p:nvSpPr>
        <p:spPr>
          <a:xfrm>
            <a:off x="1533368" y="5797197"/>
            <a:ext cx="16755110" cy="978535"/>
          </a:xfrm>
          <a:prstGeom prst="rect">
            <a:avLst/>
          </a:prstGeom>
          <a:solidFill>
            <a:srgbClr val="C3D500"/>
          </a:solidFill>
        </p:spPr>
        <p:txBody>
          <a:bodyPr vert="horz" wrap="square" lIns="0" tIns="155575" rIns="0" bIns="0" rtlCol="0">
            <a:spAutoFit/>
          </a:bodyPr>
          <a:lstStyle/>
          <a:p>
            <a:pPr marL="644525">
              <a:lnSpc>
                <a:spcPct val="100000"/>
              </a:lnSpc>
              <a:spcBef>
                <a:spcPts val="1225"/>
              </a:spcBef>
            </a:pPr>
            <a:r>
              <a:rPr sz="3500" b="1" spc="365">
                <a:solidFill>
                  <a:srgbClr val="FFFFFF"/>
                </a:solidFill>
                <a:latin typeface="Calibri"/>
                <a:cs typeface="Calibri"/>
              </a:rPr>
              <a:t>Experience</a:t>
            </a:r>
            <a:endParaRPr sz="3500">
              <a:latin typeface="Calibri"/>
              <a:cs typeface="Calibri"/>
            </a:endParaRPr>
          </a:p>
        </p:txBody>
      </p:sp>
      <p:grpSp>
        <p:nvGrpSpPr>
          <p:cNvPr id="6" name="object 6"/>
          <p:cNvGrpSpPr/>
          <p:nvPr/>
        </p:nvGrpSpPr>
        <p:grpSpPr>
          <a:xfrm>
            <a:off x="1533368" y="7050818"/>
            <a:ext cx="16755110" cy="2571750"/>
            <a:chOff x="1533368" y="7050818"/>
            <a:chExt cx="16755110" cy="2571750"/>
          </a:xfrm>
        </p:grpSpPr>
        <p:sp>
          <p:nvSpPr>
            <p:cNvPr id="7" name="object 7"/>
            <p:cNvSpPr/>
            <p:nvPr/>
          </p:nvSpPr>
          <p:spPr>
            <a:xfrm>
              <a:off x="1533368" y="7050818"/>
              <a:ext cx="16755110" cy="2571750"/>
            </a:xfrm>
            <a:custGeom>
              <a:avLst/>
              <a:gdLst/>
              <a:ahLst/>
              <a:cxnLst/>
              <a:rect l="l" t="t" r="r" b="b"/>
              <a:pathLst>
                <a:path w="16755110" h="2571750">
                  <a:moveTo>
                    <a:pt x="0" y="0"/>
                  </a:moveTo>
                  <a:lnTo>
                    <a:pt x="16754631" y="0"/>
                  </a:lnTo>
                  <a:lnTo>
                    <a:pt x="16754631" y="2571673"/>
                  </a:lnTo>
                  <a:lnTo>
                    <a:pt x="0" y="2571673"/>
                  </a:lnTo>
                  <a:lnTo>
                    <a:pt x="0" y="0"/>
                  </a:lnTo>
                  <a:close/>
                </a:path>
              </a:pathLst>
            </a:custGeom>
            <a:solidFill>
              <a:srgbClr val="00853D"/>
            </a:solidFill>
          </p:spPr>
          <p:txBody>
            <a:bodyPr wrap="square" lIns="0" tIns="0" rIns="0" bIns="0" rtlCol="0"/>
            <a:lstStyle/>
            <a:p>
              <a:endParaRPr/>
            </a:p>
          </p:txBody>
        </p:sp>
        <p:sp>
          <p:nvSpPr>
            <p:cNvPr id="8" name="object 8"/>
            <p:cNvSpPr/>
            <p:nvPr/>
          </p:nvSpPr>
          <p:spPr>
            <a:xfrm>
              <a:off x="2628735" y="8069998"/>
              <a:ext cx="85725" cy="1143000"/>
            </a:xfrm>
            <a:custGeom>
              <a:avLst/>
              <a:gdLst/>
              <a:ahLst/>
              <a:cxnLst/>
              <a:rect l="l" t="t" r="r" b="b"/>
              <a:pathLst>
                <a:path w="85725" h="1143000">
                  <a:moveTo>
                    <a:pt x="85725" y="1057275"/>
                  </a:moveTo>
                  <a:lnTo>
                    <a:pt x="0" y="1057275"/>
                  </a:lnTo>
                  <a:lnTo>
                    <a:pt x="0" y="1143000"/>
                  </a:lnTo>
                  <a:lnTo>
                    <a:pt x="85725" y="1143000"/>
                  </a:lnTo>
                  <a:lnTo>
                    <a:pt x="85725" y="1057275"/>
                  </a:lnTo>
                  <a:close/>
                </a:path>
                <a:path w="85725" h="1143000">
                  <a:moveTo>
                    <a:pt x="85725" y="704850"/>
                  </a:moveTo>
                  <a:lnTo>
                    <a:pt x="0" y="704850"/>
                  </a:lnTo>
                  <a:lnTo>
                    <a:pt x="0" y="790575"/>
                  </a:lnTo>
                  <a:lnTo>
                    <a:pt x="85725" y="790575"/>
                  </a:lnTo>
                  <a:lnTo>
                    <a:pt x="85725" y="704850"/>
                  </a:lnTo>
                  <a:close/>
                </a:path>
                <a:path w="85725" h="1143000">
                  <a:moveTo>
                    <a:pt x="85725" y="352425"/>
                  </a:moveTo>
                  <a:lnTo>
                    <a:pt x="0" y="352425"/>
                  </a:lnTo>
                  <a:lnTo>
                    <a:pt x="0" y="438150"/>
                  </a:lnTo>
                  <a:lnTo>
                    <a:pt x="85725" y="438150"/>
                  </a:lnTo>
                  <a:lnTo>
                    <a:pt x="85725" y="352425"/>
                  </a:lnTo>
                  <a:close/>
                </a:path>
                <a:path w="85725" h="1143000">
                  <a:moveTo>
                    <a:pt x="85725" y="0"/>
                  </a:moveTo>
                  <a:lnTo>
                    <a:pt x="0" y="0"/>
                  </a:lnTo>
                  <a:lnTo>
                    <a:pt x="0" y="85725"/>
                  </a:lnTo>
                  <a:lnTo>
                    <a:pt x="85725" y="85725"/>
                  </a:lnTo>
                  <a:lnTo>
                    <a:pt x="85725" y="0"/>
                  </a:lnTo>
                  <a:close/>
                </a:path>
              </a:pathLst>
            </a:custGeom>
            <a:solidFill>
              <a:srgbClr val="FFFFFF"/>
            </a:solidFill>
          </p:spPr>
          <p:txBody>
            <a:bodyPr wrap="square" lIns="0" tIns="0" rIns="0" bIns="0" rtlCol="0"/>
            <a:lstStyle/>
            <a:p>
              <a:endParaRPr/>
            </a:p>
          </p:txBody>
        </p:sp>
      </p:grpSp>
      <p:sp>
        <p:nvSpPr>
          <p:cNvPr id="9" name="object 9"/>
          <p:cNvSpPr txBox="1"/>
          <p:nvPr/>
        </p:nvSpPr>
        <p:spPr>
          <a:xfrm>
            <a:off x="1533368" y="7050818"/>
            <a:ext cx="16755110" cy="2571750"/>
          </a:xfrm>
          <a:prstGeom prst="rect">
            <a:avLst/>
          </a:prstGeom>
        </p:spPr>
        <p:txBody>
          <a:bodyPr vert="horz" wrap="square" lIns="0" tIns="231775" rIns="0" bIns="0" rtlCol="0">
            <a:spAutoFit/>
          </a:bodyPr>
          <a:lstStyle/>
          <a:p>
            <a:pPr marL="644525">
              <a:lnSpc>
                <a:spcPct val="100000"/>
              </a:lnSpc>
              <a:spcBef>
                <a:spcPts val="1825"/>
              </a:spcBef>
            </a:pPr>
            <a:r>
              <a:rPr sz="3500" b="1" spc="380">
                <a:solidFill>
                  <a:srgbClr val="FFFFFF"/>
                </a:solidFill>
                <a:latin typeface="Calibri"/>
                <a:cs typeface="Calibri"/>
              </a:rPr>
              <a:t>Additional</a:t>
            </a:r>
            <a:r>
              <a:rPr sz="3500" b="1" spc="165">
                <a:solidFill>
                  <a:srgbClr val="FFFFFF"/>
                </a:solidFill>
                <a:latin typeface="Calibri"/>
                <a:cs typeface="Calibri"/>
              </a:rPr>
              <a:t> </a:t>
            </a:r>
            <a:r>
              <a:rPr sz="3500" b="1" spc="335">
                <a:solidFill>
                  <a:srgbClr val="FFFFFF"/>
                </a:solidFill>
                <a:latin typeface="Calibri"/>
                <a:cs typeface="Calibri"/>
              </a:rPr>
              <a:t>Sections</a:t>
            </a:r>
            <a:endParaRPr sz="3500">
              <a:latin typeface="Calibri"/>
              <a:cs typeface="Calibri"/>
            </a:endParaRPr>
          </a:p>
          <a:p>
            <a:pPr marL="1333500" marR="12783185">
              <a:lnSpc>
                <a:spcPct val="115599"/>
              </a:lnSpc>
              <a:spcBef>
                <a:spcPts val="600"/>
              </a:spcBef>
            </a:pPr>
            <a:r>
              <a:rPr sz="2000" spc="-60">
                <a:solidFill>
                  <a:srgbClr val="FFFFFF"/>
                </a:solidFill>
                <a:latin typeface="Verdana"/>
                <a:cs typeface="Verdana"/>
              </a:rPr>
              <a:t>Campus</a:t>
            </a:r>
            <a:r>
              <a:rPr sz="2000" spc="-160">
                <a:solidFill>
                  <a:srgbClr val="FFFFFF"/>
                </a:solidFill>
                <a:latin typeface="Verdana"/>
                <a:cs typeface="Verdana"/>
              </a:rPr>
              <a:t> </a:t>
            </a:r>
            <a:r>
              <a:rPr sz="2000" spc="-25">
                <a:solidFill>
                  <a:srgbClr val="FFFFFF"/>
                </a:solidFill>
                <a:latin typeface="Verdana"/>
                <a:cs typeface="Verdana"/>
              </a:rPr>
              <a:t>Involvement Honors</a:t>
            </a:r>
            <a:r>
              <a:rPr sz="2000" spc="-185">
                <a:solidFill>
                  <a:srgbClr val="FFFFFF"/>
                </a:solidFill>
                <a:latin typeface="Verdana"/>
                <a:cs typeface="Verdana"/>
              </a:rPr>
              <a:t> </a:t>
            </a:r>
            <a:r>
              <a:rPr sz="2000" spc="-140">
                <a:solidFill>
                  <a:srgbClr val="FFFFFF"/>
                </a:solidFill>
                <a:latin typeface="Verdana"/>
                <a:cs typeface="Verdana"/>
              </a:rPr>
              <a:t>&amp;</a:t>
            </a:r>
            <a:r>
              <a:rPr sz="2000" spc="-180">
                <a:solidFill>
                  <a:srgbClr val="FFFFFF"/>
                </a:solidFill>
                <a:latin typeface="Verdana"/>
                <a:cs typeface="Verdana"/>
              </a:rPr>
              <a:t> </a:t>
            </a:r>
            <a:r>
              <a:rPr sz="2000" spc="-10">
                <a:solidFill>
                  <a:srgbClr val="FFFFFF"/>
                </a:solidFill>
                <a:latin typeface="Verdana"/>
                <a:cs typeface="Verdana"/>
              </a:rPr>
              <a:t>Awards </a:t>
            </a:r>
            <a:r>
              <a:rPr sz="2000" spc="-30">
                <a:solidFill>
                  <a:srgbClr val="FFFFFF"/>
                </a:solidFill>
                <a:latin typeface="Verdana"/>
                <a:cs typeface="Verdana"/>
              </a:rPr>
              <a:t>Volunteer</a:t>
            </a:r>
            <a:r>
              <a:rPr sz="2000" spc="-150">
                <a:solidFill>
                  <a:srgbClr val="FFFFFF"/>
                </a:solidFill>
                <a:latin typeface="Verdana"/>
                <a:cs typeface="Verdana"/>
              </a:rPr>
              <a:t> </a:t>
            </a:r>
            <a:r>
              <a:rPr sz="2000" spc="-30">
                <a:solidFill>
                  <a:srgbClr val="FFFFFF"/>
                </a:solidFill>
                <a:latin typeface="Verdana"/>
                <a:cs typeface="Verdana"/>
              </a:rPr>
              <a:t>Experience </a:t>
            </a:r>
            <a:r>
              <a:rPr sz="2000" spc="-45">
                <a:solidFill>
                  <a:srgbClr val="FFFFFF"/>
                </a:solidFill>
                <a:latin typeface="Verdana"/>
                <a:cs typeface="Verdana"/>
              </a:rPr>
              <a:t>Research</a:t>
            </a:r>
            <a:r>
              <a:rPr sz="2000" spc="-170">
                <a:solidFill>
                  <a:srgbClr val="FFFFFF"/>
                </a:solidFill>
                <a:latin typeface="Verdana"/>
                <a:cs typeface="Verdana"/>
              </a:rPr>
              <a:t> </a:t>
            </a:r>
            <a:r>
              <a:rPr sz="2000" spc="-10">
                <a:solidFill>
                  <a:srgbClr val="FFFFFF"/>
                </a:solidFill>
                <a:latin typeface="Verdana"/>
                <a:cs typeface="Verdana"/>
              </a:rPr>
              <a:t>Experience</a:t>
            </a:r>
            <a:endParaRPr sz="2000">
              <a:latin typeface="Verdana"/>
              <a:cs typeface="Verdana"/>
            </a:endParaRPr>
          </a:p>
        </p:txBody>
      </p:sp>
      <p:sp>
        <p:nvSpPr>
          <p:cNvPr id="10" name="object 10"/>
          <p:cNvSpPr txBox="1"/>
          <p:nvPr/>
        </p:nvSpPr>
        <p:spPr>
          <a:xfrm>
            <a:off x="0" y="1966516"/>
            <a:ext cx="1250315" cy="1043940"/>
          </a:xfrm>
          <a:prstGeom prst="rect">
            <a:avLst/>
          </a:prstGeom>
          <a:solidFill>
            <a:srgbClr val="00853D"/>
          </a:solidFill>
        </p:spPr>
        <p:txBody>
          <a:bodyPr vert="horz" wrap="square" lIns="0" tIns="174625" rIns="0" bIns="0" rtlCol="0">
            <a:spAutoFit/>
          </a:bodyPr>
          <a:lstStyle/>
          <a:p>
            <a:pPr algn="ctr">
              <a:lnSpc>
                <a:spcPct val="100000"/>
              </a:lnSpc>
              <a:spcBef>
                <a:spcPts val="1375"/>
              </a:spcBef>
            </a:pPr>
            <a:r>
              <a:rPr sz="3800" b="1" spc="-420">
                <a:solidFill>
                  <a:srgbClr val="FFFFFF"/>
                </a:solidFill>
                <a:latin typeface="Calibri"/>
                <a:cs typeface="Calibri"/>
              </a:rPr>
              <a:t>1</a:t>
            </a:r>
            <a:endParaRPr sz="3800">
              <a:latin typeface="Calibri"/>
              <a:cs typeface="Calibri"/>
            </a:endParaRPr>
          </a:p>
        </p:txBody>
      </p:sp>
      <p:sp>
        <p:nvSpPr>
          <p:cNvPr id="11" name="object 11"/>
          <p:cNvSpPr txBox="1">
            <a:spLocks noGrp="1"/>
          </p:cNvSpPr>
          <p:nvPr>
            <p:ph type="title"/>
          </p:nvPr>
        </p:nvSpPr>
        <p:spPr>
          <a:prstGeom prst="rect">
            <a:avLst/>
          </a:prstGeom>
        </p:spPr>
        <p:txBody>
          <a:bodyPr vert="horz" wrap="square" lIns="0" tIns="96396" rIns="0" bIns="0" rtlCol="0">
            <a:spAutoFit/>
          </a:bodyPr>
          <a:lstStyle/>
          <a:p>
            <a:pPr marL="199390">
              <a:lnSpc>
                <a:spcPct val="100000"/>
              </a:lnSpc>
              <a:spcBef>
                <a:spcPts val="114"/>
              </a:spcBef>
            </a:pPr>
            <a:r>
              <a:rPr sz="6400" spc="640">
                <a:solidFill>
                  <a:srgbClr val="000000"/>
                </a:solidFill>
              </a:rPr>
              <a:t>Sections</a:t>
            </a:r>
            <a:r>
              <a:rPr sz="6400" spc="300">
                <a:solidFill>
                  <a:srgbClr val="000000"/>
                </a:solidFill>
              </a:rPr>
              <a:t> </a:t>
            </a:r>
            <a:r>
              <a:rPr sz="6400" spc="575">
                <a:solidFill>
                  <a:srgbClr val="000000"/>
                </a:solidFill>
              </a:rPr>
              <a:t>of</a:t>
            </a:r>
            <a:r>
              <a:rPr sz="6400" spc="300">
                <a:solidFill>
                  <a:srgbClr val="000000"/>
                </a:solidFill>
              </a:rPr>
              <a:t> </a:t>
            </a:r>
            <a:r>
              <a:rPr sz="6400" spc="1200">
                <a:solidFill>
                  <a:srgbClr val="000000"/>
                </a:solidFill>
              </a:rPr>
              <a:t>a</a:t>
            </a:r>
            <a:r>
              <a:rPr sz="6400" spc="300">
                <a:solidFill>
                  <a:srgbClr val="000000"/>
                </a:solidFill>
              </a:rPr>
              <a:t> </a:t>
            </a:r>
            <a:r>
              <a:rPr sz="6400" spc="755">
                <a:solidFill>
                  <a:srgbClr val="000000"/>
                </a:solidFill>
              </a:rPr>
              <a:t>Resume</a:t>
            </a:r>
            <a:endParaRPr sz="6400"/>
          </a:p>
        </p:txBody>
      </p:sp>
      <p:sp>
        <p:nvSpPr>
          <p:cNvPr id="12" name="object 12"/>
          <p:cNvSpPr txBox="1"/>
          <p:nvPr/>
        </p:nvSpPr>
        <p:spPr>
          <a:xfrm>
            <a:off x="0" y="3289946"/>
            <a:ext cx="1250315" cy="1043940"/>
          </a:xfrm>
          <a:prstGeom prst="rect">
            <a:avLst/>
          </a:prstGeom>
          <a:solidFill>
            <a:srgbClr val="00A84F"/>
          </a:solidFill>
        </p:spPr>
        <p:txBody>
          <a:bodyPr vert="horz" wrap="square" lIns="0" tIns="174625" rIns="0" bIns="0" rtlCol="0">
            <a:spAutoFit/>
          </a:bodyPr>
          <a:lstStyle/>
          <a:p>
            <a:pPr algn="ctr">
              <a:lnSpc>
                <a:spcPct val="100000"/>
              </a:lnSpc>
              <a:spcBef>
                <a:spcPts val="1375"/>
              </a:spcBef>
            </a:pPr>
            <a:r>
              <a:rPr sz="3800" b="1" spc="869">
                <a:solidFill>
                  <a:srgbClr val="FFFFFF"/>
                </a:solidFill>
                <a:latin typeface="Calibri"/>
                <a:cs typeface="Calibri"/>
              </a:rPr>
              <a:t>2</a:t>
            </a:r>
            <a:endParaRPr sz="3800">
              <a:latin typeface="Calibri"/>
              <a:cs typeface="Calibri"/>
            </a:endParaRPr>
          </a:p>
        </p:txBody>
      </p:sp>
      <p:sp>
        <p:nvSpPr>
          <p:cNvPr id="13" name="object 13"/>
          <p:cNvSpPr txBox="1"/>
          <p:nvPr/>
        </p:nvSpPr>
        <p:spPr>
          <a:xfrm>
            <a:off x="0" y="4543570"/>
            <a:ext cx="1250315" cy="1043940"/>
          </a:xfrm>
          <a:prstGeom prst="rect">
            <a:avLst/>
          </a:prstGeom>
          <a:solidFill>
            <a:srgbClr val="4F9D2E"/>
          </a:solidFill>
        </p:spPr>
        <p:txBody>
          <a:bodyPr vert="horz" wrap="square" lIns="0" tIns="174625" rIns="0" bIns="0" rtlCol="0">
            <a:spAutoFit/>
          </a:bodyPr>
          <a:lstStyle/>
          <a:p>
            <a:pPr algn="ctr">
              <a:lnSpc>
                <a:spcPct val="100000"/>
              </a:lnSpc>
              <a:spcBef>
                <a:spcPts val="1375"/>
              </a:spcBef>
            </a:pPr>
            <a:r>
              <a:rPr sz="3800" b="1" spc="545">
                <a:solidFill>
                  <a:srgbClr val="FFFFFF"/>
                </a:solidFill>
                <a:latin typeface="Calibri"/>
                <a:cs typeface="Calibri"/>
              </a:rPr>
              <a:t>3</a:t>
            </a:r>
            <a:endParaRPr sz="3800">
              <a:latin typeface="Calibri"/>
              <a:cs typeface="Calibri"/>
            </a:endParaRPr>
          </a:p>
        </p:txBody>
      </p:sp>
      <p:sp>
        <p:nvSpPr>
          <p:cNvPr id="14" name="object 14"/>
          <p:cNvSpPr txBox="1"/>
          <p:nvPr/>
        </p:nvSpPr>
        <p:spPr>
          <a:xfrm>
            <a:off x="0" y="5796518"/>
            <a:ext cx="1250315" cy="1043940"/>
          </a:xfrm>
          <a:prstGeom prst="rect">
            <a:avLst/>
          </a:prstGeom>
          <a:solidFill>
            <a:srgbClr val="C3D500"/>
          </a:solidFill>
        </p:spPr>
        <p:txBody>
          <a:bodyPr vert="horz" wrap="square" lIns="0" tIns="174625" rIns="0" bIns="0" rtlCol="0">
            <a:spAutoFit/>
          </a:bodyPr>
          <a:lstStyle/>
          <a:p>
            <a:pPr algn="ctr">
              <a:lnSpc>
                <a:spcPct val="100000"/>
              </a:lnSpc>
              <a:spcBef>
                <a:spcPts val="1375"/>
              </a:spcBef>
            </a:pPr>
            <a:r>
              <a:rPr sz="3800" b="1" spc="545">
                <a:solidFill>
                  <a:srgbClr val="FFFFFF"/>
                </a:solidFill>
                <a:latin typeface="Calibri"/>
                <a:cs typeface="Calibri"/>
              </a:rPr>
              <a:t>4</a:t>
            </a:r>
            <a:endParaRPr sz="3800">
              <a:latin typeface="Calibri"/>
              <a:cs typeface="Calibri"/>
            </a:endParaRPr>
          </a:p>
        </p:txBody>
      </p:sp>
      <p:sp>
        <p:nvSpPr>
          <p:cNvPr id="15" name="object 15"/>
          <p:cNvSpPr txBox="1"/>
          <p:nvPr/>
        </p:nvSpPr>
        <p:spPr>
          <a:xfrm>
            <a:off x="0" y="7050818"/>
            <a:ext cx="1250315" cy="2571750"/>
          </a:xfrm>
          <a:prstGeom prst="rect">
            <a:avLst/>
          </a:prstGeom>
          <a:solidFill>
            <a:srgbClr val="00853D"/>
          </a:solidFill>
        </p:spPr>
        <p:txBody>
          <a:bodyPr vert="horz" wrap="square" lIns="0" tIns="381635" rIns="0" bIns="0" rtlCol="0">
            <a:spAutoFit/>
          </a:bodyPr>
          <a:lstStyle/>
          <a:p>
            <a:pPr>
              <a:lnSpc>
                <a:spcPct val="100000"/>
              </a:lnSpc>
              <a:spcBef>
                <a:spcPts val="3005"/>
              </a:spcBef>
            </a:pPr>
            <a:endParaRPr sz="3800">
              <a:latin typeface="Times New Roman"/>
              <a:cs typeface="Times New Roman"/>
            </a:endParaRPr>
          </a:p>
          <a:p>
            <a:pPr algn="ctr">
              <a:lnSpc>
                <a:spcPct val="100000"/>
              </a:lnSpc>
            </a:pPr>
            <a:r>
              <a:rPr sz="3800" b="1" spc="450">
                <a:solidFill>
                  <a:srgbClr val="FFFFFF"/>
                </a:solidFill>
                <a:latin typeface="Calibri"/>
                <a:cs typeface="Calibri"/>
              </a:rPr>
              <a:t>5</a:t>
            </a:r>
            <a:endParaRPr sz="3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986280"/>
          </a:xfrm>
          <a:custGeom>
            <a:avLst/>
            <a:gdLst/>
            <a:ahLst/>
            <a:cxnLst/>
            <a:rect l="l" t="t" r="r" b="b"/>
            <a:pathLst>
              <a:path w="18288000" h="1986280">
                <a:moveTo>
                  <a:pt x="0" y="0"/>
                </a:moveTo>
                <a:lnTo>
                  <a:pt x="18288000" y="0"/>
                </a:lnTo>
                <a:lnTo>
                  <a:pt x="18288000" y="1985693"/>
                </a:lnTo>
                <a:lnTo>
                  <a:pt x="0" y="1985693"/>
                </a:lnTo>
                <a:lnTo>
                  <a:pt x="0" y="0"/>
                </a:lnTo>
                <a:close/>
              </a:path>
            </a:pathLst>
          </a:custGeom>
          <a:solidFill>
            <a:srgbClr val="C3D5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64228" rIns="0" bIns="0" rtlCol="0">
            <a:spAutoFit/>
          </a:bodyPr>
          <a:lstStyle/>
          <a:p>
            <a:pPr marL="479425">
              <a:lnSpc>
                <a:spcPct val="100000"/>
              </a:lnSpc>
              <a:spcBef>
                <a:spcPts val="114"/>
              </a:spcBef>
            </a:pPr>
            <a:r>
              <a:rPr sz="6400" spc="844"/>
              <a:t>Header</a:t>
            </a:r>
            <a:r>
              <a:rPr sz="6400" spc="315"/>
              <a:t> </a:t>
            </a:r>
            <a:r>
              <a:rPr sz="6400" spc="635"/>
              <a:t>Section</a:t>
            </a:r>
            <a:endParaRPr sz="6400"/>
          </a:p>
        </p:txBody>
      </p:sp>
      <p:pic>
        <p:nvPicPr>
          <p:cNvPr id="4" name="object 4"/>
          <p:cNvPicPr/>
          <p:nvPr/>
        </p:nvPicPr>
        <p:blipFill>
          <a:blip r:embed="rId2" cstate="print"/>
          <a:stretch>
            <a:fillRect/>
          </a:stretch>
        </p:blipFill>
        <p:spPr>
          <a:xfrm>
            <a:off x="872799" y="2423633"/>
            <a:ext cx="114300" cy="114299"/>
          </a:xfrm>
          <a:prstGeom prst="rect">
            <a:avLst/>
          </a:prstGeom>
        </p:spPr>
      </p:pic>
      <p:pic>
        <p:nvPicPr>
          <p:cNvPr id="5" name="object 5"/>
          <p:cNvPicPr/>
          <p:nvPr/>
        </p:nvPicPr>
        <p:blipFill>
          <a:blip r:embed="rId2" cstate="print"/>
          <a:stretch>
            <a:fillRect/>
          </a:stretch>
        </p:blipFill>
        <p:spPr>
          <a:xfrm>
            <a:off x="872799" y="3299933"/>
            <a:ext cx="114300" cy="114299"/>
          </a:xfrm>
          <a:prstGeom prst="rect">
            <a:avLst/>
          </a:prstGeom>
        </p:spPr>
      </p:pic>
      <p:pic>
        <p:nvPicPr>
          <p:cNvPr id="6" name="object 6"/>
          <p:cNvPicPr/>
          <p:nvPr/>
        </p:nvPicPr>
        <p:blipFill>
          <a:blip r:embed="rId2" cstate="print"/>
          <a:stretch>
            <a:fillRect/>
          </a:stretch>
        </p:blipFill>
        <p:spPr>
          <a:xfrm>
            <a:off x="872799" y="4614383"/>
            <a:ext cx="114300" cy="114299"/>
          </a:xfrm>
          <a:prstGeom prst="rect">
            <a:avLst/>
          </a:prstGeom>
        </p:spPr>
      </p:pic>
      <p:pic>
        <p:nvPicPr>
          <p:cNvPr id="7" name="object 7"/>
          <p:cNvPicPr/>
          <p:nvPr/>
        </p:nvPicPr>
        <p:blipFill>
          <a:blip r:embed="rId2" cstate="print"/>
          <a:stretch>
            <a:fillRect/>
          </a:stretch>
        </p:blipFill>
        <p:spPr>
          <a:xfrm>
            <a:off x="872799" y="5928833"/>
            <a:ext cx="114300" cy="114299"/>
          </a:xfrm>
          <a:prstGeom prst="rect">
            <a:avLst/>
          </a:prstGeom>
        </p:spPr>
      </p:pic>
      <p:pic>
        <p:nvPicPr>
          <p:cNvPr id="8" name="object 8"/>
          <p:cNvPicPr/>
          <p:nvPr/>
        </p:nvPicPr>
        <p:blipFill>
          <a:blip r:embed="rId2" cstate="print"/>
          <a:stretch>
            <a:fillRect/>
          </a:stretch>
        </p:blipFill>
        <p:spPr>
          <a:xfrm>
            <a:off x="872799" y="6805133"/>
            <a:ext cx="114300" cy="114299"/>
          </a:xfrm>
          <a:prstGeom prst="rect">
            <a:avLst/>
          </a:prstGeom>
        </p:spPr>
      </p:pic>
      <p:pic>
        <p:nvPicPr>
          <p:cNvPr id="9" name="object 9"/>
          <p:cNvPicPr/>
          <p:nvPr/>
        </p:nvPicPr>
        <p:blipFill>
          <a:blip r:embed="rId3" cstate="print"/>
          <a:stretch>
            <a:fillRect/>
          </a:stretch>
        </p:blipFill>
        <p:spPr>
          <a:xfrm>
            <a:off x="872799" y="8119584"/>
            <a:ext cx="114300" cy="114298"/>
          </a:xfrm>
          <a:prstGeom prst="rect">
            <a:avLst/>
          </a:prstGeom>
        </p:spPr>
      </p:pic>
      <p:pic>
        <p:nvPicPr>
          <p:cNvPr id="10" name="object 10"/>
          <p:cNvPicPr/>
          <p:nvPr/>
        </p:nvPicPr>
        <p:blipFill>
          <a:blip r:embed="rId4" cstate="print"/>
          <a:stretch>
            <a:fillRect/>
          </a:stretch>
        </p:blipFill>
        <p:spPr>
          <a:xfrm>
            <a:off x="1401436" y="8552970"/>
            <a:ext cx="123825" cy="123824"/>
          </a:xfrm>
          <a:prstGeom prst="rect">
            <a:avLst/>
          </a:prstGeom>
        </p:spPr>
      </p:pic>
      <p:graphicFrame>
        <p:nvGraphicFramePr>
          <p:cNvPr id="13" name="object 11">
            <a:extLst>
              <a:ext uri="{FF2B5EF4-FFF2-40B4-BE49-F238E27FC236}">
                <a16:creationId xmlns:a16="http://schemas.microsoft.com/office/drawing/2014/main" id="{1B55AD58-805F-56A7-6A92-9EF77292FBCD}"/>
              </a:ext>
            </a:extLst>
          </p:cNvPr>
          <p:cNvGraphicFramePr/>
          <p:nvPr>
            <p:extLst>
              <p:ext uri="{D42A27DB-BD31-4B8C-83A1-F6EECF244321}">
                <p14:modId xmlns:p14="http://schemas.microsoft.com/office/powerpoint/2010/main" val="2794716023"/>
              </p:ext>
            </p:extLst>
          </p:nvPr>
        </p:nvGraphicFramePr>
        <p:xfrm>
          <a:off x="1147784" y="2257961"/>
          <a:ext cx="16365219" cy="69761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986280"/>
          </a:xfrm>
          <a:custGeom>
            <a:avLst/>
            <a:gdLst/>
            <a:ahLst/>
            <a:cxnLst/>
            <a:rect l="l" t="t" r="r" b="b"/>
            <a:pathLst>
              <a:path w="18288000" h="1986280">
                <a:moveTo>
                  <a:pt x="0" y="0"/>
                </a:moveTo>
                <a:lnTo>
                  <a:pt x="18288000" y="0"/>
                </a:lnTo>
                <a:lnTo>
                  <a:pt x="18288000" y="1985693"/>
                </a:lnTo>
                <a:lnTo>
                  <a:pt x="0" y="1985693"/>
                </a:lnTo>
                <a:lnTo>
                  <a:pt x="0" y="0"/>
                </a:lnTo>
                <a:close/>
              </a:path>
            </a:pathLst>
          </a:custGeom>
          <a:solidFill>
            <a:srgbClr val="C3D500"/>
          </a:solidFill>
        </p:spPr>
        <p:txBody>
          <a:bodyPr wrap="square" lIns="0" tIns="0" rIns="0" bIns="0" rtlCol="0"/>
          <a:lstStyle/>
          <a:p>
            <a:endParaRPr/>
          </a:p>
        </p:txBody>
      </p:sp>
      <p:sp>
        <p:nvSpPr>
          <p:cNvPr id="3" name="object 3"/>
          <p:cNvSpPr txBox="1"/>
          <p:nvPr/>
        </p:nvSpPr>
        <p:spPr>
          <a:xfrm>
            <a:off x="5364518" y="5221859"/>
            <a:ext cx="7301230" cy="1437005"/>
          </a:xfrm>
          <a:prstGeom prst="rect">
            <a:avLst/>
          </a:prstGeom>
        </p:spPr>
        <p:txBody>
          <a:bodyPr vert="horz" wrap="square" lIns="0" tIns="329565" rIns="0" bIns="0" rtlCol="0">
            <a:spAutoFit/>
          </a:bodyPr>
          <a:lstStyle/>
          <a:p>
            <a:pPr marL="43815" algn="ctr">
              <a:lnSpc>
                <a:spcPct val="100000"/>
              </a:lnSpc>
              <a:spcBef>
                <a:spcPts val="2595"/>
              </a:spcBef>
            </a:pPr>
            <a:r>
              <a:rPr sz="5200" spc="-310">
                <a:latin typeface="Arial Black"/>
                <a:cs typeface="Arial Black"/>
              </a:rPr>
              <a:t>First</a:t>
            </a:r>
            <a:r>
              <a:rPr sz="5200" spc="-455">
                <a:latin typeface="Arial Black"/>
                <a:cs typeface="Arial Black"/>
              </a:rPr>
              <a:t> </a:t>
            </a:r>
            <a:r>
              <a:rPr sz="5200" spc="-204">
                <a:latin typeface="Arial Black"/>
                <a:cs typeface="Arial Black"/>
              </a:rPr>
              <a:t>“Preferred”</a:t>
            </a:r>
            <a:r>
              <a:rPr sz="5200" spc="-450">
                <a:latin typeface="Arial Black"/>
                <a:cs typeface="Arial Black"/>
              </a:rPr>
              <a:t> </a:t>
            </a:r>
            <a:r>
              <a:rPr sz="5200" spc="-455">
                <a:latin typeface="Arial Black"/>
                <a:cs typeface="Arial Black"/>
              </a:rPr>
              <a:t>Last</a:t>
            </a:r>
            <a:endParaRPr sz="5200">
              <a:latin typeface="Arial Black"/>
              <a:cs typeface="Arial Black"/>
            </a:endParaRPr>
          </a:p>
          <a:p>
            <a:pPr algn="ctr">
              <a:lnSpc>
                <a:spcPct val="100000"/>
              </a:lnSpc>
              <a:spcBef>
                <a:spcPts val="695"/>
              </a:spcBef>
            </a:pPr>
            <a:r>
              <a:rPr sz="1400">
                <a:latin typeface="Lucida Sans"/>
                <a:cs typeface="Lucida Sans"/>
              </a:rPr>
              <a:t>Denton,</a:t>
            </a:r>
            <a:r>
              <a:rPr sz="1400" spc="-25">
                <a:latin typeface="Lucida Sans"/>
                <a:cs typeface="Lucida Sans"/>
              </a:rPr>
              <a:t> </a:t>
            </a:r>
            <a:r>
              <a:rPr sz="1400" spc="-30">
                <a:latin typeface="Lucida Sans"/>
                <a:cs typeface="Lucida Sans"/>
              </a:rPr>
              <a:t>TX</a:t>
            </a:r>
            <a:r>
              <a:rPr sz="1400" spc="-25">
                <a:latin typeface="Lucida Sans"/>
                <a:cs typeface="Lucida Sans"/>
              </a:rPr>
              <a:t> </a:t>
            </a:r>
            <a:r>
              <a:rPr sz="1400">
                <a:latin typeface="Lucida Sans"/>
                <a:cs typeface="Lucida Sans"/>
              </a:rPr>
              <a:t>|</a:t>
            </a:r>
            <a:r>
              <a:rPr sz="1400" spc="-25">
                <a:latin typeface="Lucida Sans"/>
                <a:cs typeface="Lucida Sans"/>
              </a:rPr>
              <a:t> </a:t>
            </a:r>
            <a:r>
              <a:rPr sz="1400" spc="-70">
                <a:latin typeface="Lucida Sans"/>
                <a:cs typeface="Lucida Sans"/>
              </a:rPr>
              <a:t>123-</a:t>
            </a:r>
            <a:r>
              <a:rPr sz="1400" spc="-10">
                <a:latin typeface="Lucida Sans"/>
                <a:cs typeface="Lucida Sans"/>
              </a:rPr>
              <a:t>456-</a:t>
            </a:r>
            <a:r>
              <a:rPr sz="1400" spc="-35">
                <a:latin typeface="Lucida Sans"/>
                <a:cs typeface="Lucida Sans"/>
              </a:rPr>
              <a:t>7890</a:t>
            </a:r>
            <a:r>
              <a:rPr sz="1400" spc="-20">
                <a:latin typeface="Lucida Sans"/>
                <a:cs typeface="Lucida Sans"/>
              </a:rPr>
              <a:t> </a:t>
            </a:r>
            <a:r>
              <a:rPr sz="1400">
                <a:latin typeface="Lucida Sans"/>
                <a:cs typeface="Lucida Sans"/>
              </a:rPr>
              <a:t>|</a:t>
            </a:r>
            <a:r>
              <a:rPr sz="1400" spc="-25">
                <a:latin typeface="Lucida Sans"/>
                <a:cs typeface="Lucida Sans"/>
              </a:rPr>
              <a:t> </a:t>
            </a:r>
            <a:r>
              <a:rPr sz="1400">
                <a:latin typeface="Lucida Sans"/>
                <a:cs typeface="Lucida Sans"/>
                <a:hlinkClick r:id="rId2"/>
              </a:rPr>
              <a:t>student@my.unt.edu</a:t>
            </a:r>
            <a:r>
              <a:rPr sz="1400" spc="-25">
                <a:latin typeface="Lucida Sans"/>
                <a:cs typeface="Lucida Sans"/>
              </a:rPr>
              <a:t> </a:t>
            </a:r>
            <a:r>
              <a:rPr sz="1400">
                <a:latin typeface="Lucida Sans"/>
                <a:cs typeface="Lucida Sans"/>
              </a:rPr>
              <a:t>|</a:t>
            </a:r>
            <a:r>
              <a:rPr sz="1400" spc="-25">
                <a:latin typeface="Lucida Sans"/>
                <a:cs typeface="Lucida Sans"/>
              </a:rPr>
              <a:t> </a:t>
            </a:r>
            <a:r>
              <a:rPr sz="1400" spc="-10">
                <a:latin typeface="Lucida Sans"/>
                <a:cs typeface="Lucida Sans"/>
                <a:hlinkClick r:id="rId3"/>
              </a:rPr>
              <a:t>www.linkedin.com/in/untstudent</a:t>
            </a:r>
            <a:endParaRPr sz="1400">
              <a:latin typeface="Lucida Sans"/>
              <a:cs typeface="Lucida Sans"/>
            </a:endParaRPr>
          </a:p>
        </p:txBody>
      </p:sp>
      <p:sp>
        <p:nvSpPr>
          <p:cNvPr id="4" name="object 4"/>
          <p:cNvSpPr/>
          <p:nvPr/>
        </p:nvSpPr>
        <p:spPr>
          <a:xfrm>
            <a:off x="2662705" y="2349499"/>
            <a:ext cx="13115925" cy="2305050"/>
          </a:xfrm>
          <a:custGeom>
            <a:avLst/>
            <a:gdLst/>
            <a:ahLst/>
            <a:cxnLst/>
            <a:rect l="l" t="t" r="r" b="b"/>
            <a:pathLst>
              <a:path w="13115925" h="2305050">
                <a:moveTo>
                  <a:pt x="0" y="0"/>
                </a:moveTo>
                <a:lnTo>
                  <a:pt x="13115787" y="0"/>
                </a:lnTo>
                <a:lnTo>
                  <a:pt x="13115787" y="2305049"/>
                </a:lnTo>
                <a:lnTo>
                  <a:pt x="0" y="2305049"/>
                </a:lnTo>
                <a:lnTo>
                  <a:pt x="0" y="0"/>
                </a:lnTo>
              </a:path>
            </a:pathLst>
          </a:custGeom>
          <a:ln w="76296">
            <a:solidFill>
              <a:srgbClr val="000000"/>
            </a:solidFill>
          </a:ln>
        </p:spPr>
        <p:txBody>
          <a:bodyPr wrap="square" lIns="0" tIns="0" rIns="0" bIns="0" rtlCol="0"/>
          <a:lstStyle/>
          <a:p>
            <a:endParaRPr/>
          </a:p>
        </p:txBody>
      </p:sp>
      <p:sp>
        <p:nvSpPr>
          <p:cNvPr id="5" name="object 5"/>
          <p:cNvSpPr/>
          <p:nvPr/>
        </p:nvSpPr>
        <p:spPr>
          <a:xfrm>
            <a:off x="2662989" y="5270745"/>
            <a:ext cx="13115290" cy="1771650"/>
          </a:xfrm>
          <a:custGeom>
            <a:avLst/>
            <a:gdLst/>
            <a:ahLst/>
            <a:cxnLst/>
            <a:rect l="l" t="t" r="r" b="b"/>
            <a:pathLst>
              <a:path w="13115290" h="1771650">
                <a:moveTo>
                  <a:pt x="0" y="0"/>
                </a:moveTo>
                <a:lnTo>
                  <a:pt x="13115216" y="0"/>
                </a:lnTo>
                <a:lnTo>
                  <a:pt x="13115216" y="1771649"/>
                </a:lnTo>
                <a:lnTo>
                  <a:pt x="0" y="1771649"/>
                </a:lnTo>
                <a:lnTo>
                  <a:pt x="0" y="0"/>
                </a:lnTo>
              </a:path>
            </a:pathLst>
          </a:custGeom>
          <a:ln w="76106">
            <a:solidFill>
              <a:srgbClr val="000000"/>
            </a:solidFill>
          </a:ln>
        </p:spPr>
        <p:txBody>
          <a:bodyPr wrap="square" lIns="0" tIns="0" rIns="0" bIns="0" rtlCol="0"/>
          <a:lstStyle/>
          <a:p>
            <a:endParaRPr/>
          </a:p>
        </p:txBody>
      </p:sp>
      <p:sp>
        <p:nvSpPr>
          <p:cNvPr id="6" name="object 6"/>
          <p:cNvSpPr txBox="1"/>
          <p:nvPr/>
        </p:nvSpPr>
        <p:spPr>
          <a:xfrm>
            <a:off x="3585376" y="7564958"/>
            <a:ext cx="3010535" cy="2235200"/>
          </a:xfrm>
          <a:prstGeom prst="rect">
            <a:avLst/>
          </a:prstGeom>
        </p:spPr>
        <p:txBody>
          <a:bodyPr vert="horz" wrap="square" lIns="0" tIns="372745" rIns="0" bIns="0" rtlCol="0">
            <a:spAutoFit/>
          </a:bodyPr>
          <a:lstStyle/>
          <a:p>
            <a:pPr marL="12700">
              <a:lnSpc>
                <a:spcPct val="100000"/>
              </a:lnSpc>
              <a:spcBef>
                <a:spcPts val="2935"/>
              </a:spcBef>
            </a:pPr>
            <a:r>
              <a:rPr sz="5200" spc="-315">
                <a:latin typeface="Arial Black"/>
                <a:cs typeface="Arial Black"/>
              </a:rPr>
              <a:t>First</a:t>
            </a:r>
            <a:r>
              <a:rPr sz="5200" spc="-484">
                <a:latin typeface="Arial Black"/>
                <a:cs typeface="Arial Black"/>
              </a:rPr>
              <a:t> </a:t>
            </a:r>
            <a:r>
              <a:rPr sz="5200" spc="-455">
                <a:latin typeface="Arial Black"/>
                <a:cs typeface="Arial Black"/>
              </a:rPr>
              <a:t>Last</a:t>
            </a:r>
            <a:endParaRPr sz="5200">
              <a:latin typeface="Arial Black"/>
              <a:cs typeface="Arial Black"/>
            </a:endParaRPr>
          </a:p>
          <a:p>
            <a:pPr marL="12700" marR="1784985">
              <a:lnSpc>
                <a:spcPct val="116100"/>
              </a:lnSpc>
              <a:spcBef>
                <a:spcPts val="515"/>
              </a:spcBef>
            </a:pPr>
            <a:r>
              <a:rPr sz="1400">
                <a:latin typeface="Lucida Sans"/>
                <a:cs typeface="Lucida Sans"/>
              </a:rPr>
              <a:t>Denton,</a:t>
            </a:r>
            <a:r>
              <a:rPr sz="1400" spc="-85">
                <a:latin typeface="Lucida Sans"/>
                <a:cs typeface="Lucida Sans"/>
              </a:rPr>
              <a:t> </a:t>
            </a:r>
            <a:r>
              <a:rPr sz="1400" spc="-25">
                <a:latin typeface="Lucida Sans"/>
                <a:cs typeface="Lucida Sans"/>
              </a:rPr>
              <a:t>TX </a:t>
            </a:r>
            <a:r>
              <a:rPr sz="1400" spc="-75">
                <a:latin typeface="Lucida Sans"/>
                <a:cs typeface="Lucida Sans"/>
              </a:rPr>
              <a:t>123-</a:t>
            </a:r>
            <a:r>
              <a:rPr sz="1400" spc="-10">
                <a:latin typeface="Lucida Sans"/>
                <a:cs typeface="Lucida Sans"/>
              </a:rPr>
              <a:t>456-</a:t>
            </a:r>
            <a:r>
              <a:rPr sz="1400" spc="-20">
                <a:latin typeface="Lucida Sans"/>
                <a:cs typeface="Lucida Sans"/>
              </a:rPr>
              <a:t>7890</a:t>
            </a:r>
            <a:endParaRPr sz="1400">
              <a:latin typeface="Lucida Sans"/>
              <a:cs typeface="Lucida Sans"/>
            </a:endParaRPr>
          </a:p>
          <a:p>
            <a:pPr marL="12700" marR="143510">
              <a:lnSpc>
                <a:spcPct val="116100"/>
              </a:lnSpc>
            </a:pPr>
            <a:r>
              <a:rPr sz="1400" spc="-10">
                <a:latin typeface="Lucida Sans"/>
                <a:cs typeface="Lucida Sans"/>
                <a:hlinkClick r:id="rId2"/>
              </a:rPr>
              <a:t>student@my.unt.edu</a:t>
            </a:r>
            <a:r>
              <a:rPr sz="1400" spc="-10">
                <a:latin typeface="Lucida Sans"/>
                <a:cs typeface="Lucida Sans"/>
              </a:rPr>
              <a:t> </a:t>
            </a:r>
            <a:r>
              <a:rPr sz="1400" spc="-10">
                <a:latin typeface="Lucida Sans"/>
                <a:cs typeface="Lucida Sans"/>
                <a:hlinkClick r:id="rId3"/>
              </a:rPr>
              <a:t>www.linkedin.com/in/untstudent</a:t>
            </a:r>
            <a:endParaRPr sz="1400">
              <a:latin typeface="Lucida Sans"/>
              <a:cs typeface="Lucida Sans"/>
            </a:endParaRPr>
          </a:p>
        </p:txBody>
      </p:sp>
      <p:grpSp>
        <p:nvGrpSpPr>
          <p:cNvPr id="7" name="object 7"/>
          <p:cNvGrpSpPr/>
          <p:nvPr/>
        </p:nvGrpSpPr>
        <p:grpSpPr>
          <a:xfrm>
            <a:off x="2624783" y="7625765"/>
            <a:ext cx="13192125" cy="2381250"/>
            <a:chOff x="2624783" y="7625765"/>
            <a:chExt cx="13192125" cy="2381250"/>
          </a:xfrm>
        </p:grpSpPr>
        <p:sp>
          <p:nvSpPr>
            <p:cNvPr id="8" name="object 8"/>
            <p:cNvSpPr/>
            <p:nvPr/>
          </p:nvSpPr>
          <p:spPr>
            <a:xfrm>
              <a:off x="2662883" y="7663865"/>
              <a:ext cx="13115925" cy="2305050"/>
            </a:xfrm>
            <a:custGeom>
              <a:avLst/>
              <a:gdLst/>
              <a:ahLst/>
              <a:cxnLst/>
              <a:rect l="l" t="t" r="r" b="b"/>
              <a:pathLst>
                <a:path w="13115925" h="2305050">
                  <a:moveTo>
                    <a:pt x="0" y="0"/>
                  </a:moveTo>
                  <a:lnTo>
                    <a:pt x="13115429" y="0"/>
                  </a:lnTo>
                  <a:lnTo>
                    <a:pt x="13115429" y="2305050"/>
                  </a:lnTo>
                  <a:lnTo>
                    <a:pt x="0" y="2305050"/>
                  </a:lnTo>
                  <a:lnTo>
                    <a:pt x="0" y="0"/>
                  </a:lnTo>
                </a:path>
              </a:pathLst>
            </a:custGeom>
            <a:ln w="76162">
              <a:solidFill>
                <a:srgbClr val="000000"/>
              </a:solidFill>
            </a:ln>
          </p:spPr>
          <p:txBody>
            <a:bodyPr wrap="square" lIns="0" tIns="0" rIns="0" bIns="0" rtlCol="0"/>
            <a:lstStyle/>
            <a:p>
              <a:endParaRPr/>
            </a:p>
          </p:txBody>
        </p:sp>
        <p:sp>
          <p:nvSpPr>
            <p:cNvPr id="9" name="object 9"/>
            <p:cNvSpPr/>
            <p:nvPr/>
          </p:nvSpPr>
          <p:spPr>
            <a:xfrm>
              <a:off x="9144000" y="8125427"/>
              <a:ext cx="6354445" cy="1383665"/>
            </a:xfrm>
            <a:custGeom>
              <a:avLst/>
              <a:gdLst/>
              <a:ahLst/>
              <a:cxnLst/>
              <a:rect l="l" t="t" r="r" b="b"/>
              <a:pathLst>
                <a:path w="6354444" h="1383665">
                  <a:moveTo>
                    <a:pt x="5868204" y="1383224"/>
                  </a:moveTo>
                  <a:lnTo>
                    <a:pt x="485768" y="1383224"/>
                  </a:lnTo>
                  <a:lnTo>
                    <a:pt x="437762" y="1380847"/>
                  </a:lnTo>
                  <a:lnTo>
                    <a:pt x="390562" y="1373804"/>
                  </a:lnTo>
                  <a:lnTo>
                    <a:pt x="344494" y="1362227"/>
                  </a:lnTo>
                  <a:lnTo>
                    <a:pt x="299876" y="1346247"/>
                  </a:lnTo>
                  <a:lnTo>
                    <a:pt x="257028" y="1325997"/>
                  </a:lnTo>
                  <a:lnTo>
                    <a:pt x="216266" y="1301608"/>
                  </a:lnTo>
                  <a:lnTo>
                    <a:pt x="177911" y="1273213"/>
                  </a:lnTo>
                  <a:lnTo>
                    <a:pt x="142280" y="1240944"/>
                  </a:lnTo>
                  <a:lnTo>
                    <a:pt x="110010" y="1205313"/>
                  </a:lnTo>
                  <a:lnTo>
                    <a:pt x="81615" y="1166957"/>
                  </a:lnTo>
                  <a:lnTo>
                    <a:pt x="57227" y="1126196"/>
                  </a:lnTo>
                  <a:lnTo>
                    <a:pt x="36977" y="1083347"/>
                  </a:lnTo>
                  <a:lnTo>
                    <a:pt x="20997" y="1038730"/>
                  </a:lnTo>
                  <a:lnTo>
                    <a:pt x="9420" y="992662"/>
                  </a:lnTo>
                  <a:lnTo>
                    <a:pt x="2376" y="945462"/>
                  </a:lnTo>
                  <a:lnTo>
                    <a:pt x="0" y="897451"/>
                  </a:lnTo>
                  <a:lnTo>
                    <a:pt x="0" y="485773"/>
                  </a:lnTo>
                  <a:lnTo>
                    <a:pt x="2376" y="437762"/>
                  </a:lnTo>
                  <a:lnTo>
                    <a:pt x="9420" y="390562"/>
                  </a:lnTo>
                  <a:lnTo>
                    <a:pt x="20997" y="344494"/>
                  </a:lnTo>
                  <a:lnTo>
                    <a:pt x="36977" y="299876"/>
                  </a:lnTo>
                  <a:lnTo>
                    <a:pt x="57227" y="257028"/>
                  </a:lnTo>
                  <a:lnTo>
                    <a:pt x="81615" y="216266"/>
                  </a:lnTo>
                  <a:lnTo>
                    <a:pt x="110010" y="177911"/>
                  </a:lnTo>
                  <a:lnTo>
                    <a:pt x="142280" y="142280"/>
                  </a:lnTo>
                  <a:lnTo>
                    <a:pt x="177911" y="110010"/>
                  </a:lnTo>
                  <a:lnTo>
                    <a:pt x="216266" y="81616"/>
                  </a:lnTo>
                  <a:lnTo>
                    <a:pt x="257028" y="57227"/>
                  </a:lnTo>
                  <a:lnTo>
                    <a:pt x="299876" y="36977"/>
                  </a:lnTo>
                  <a:lnTo>
                    <a:pt x="344494" y="20997"/>
                  </a:lnTo>
                  <a:lnTo>
                    <a:pt x="390562" y="9420"/>
                  </a:lnTo>
                  <a:lnTo>
                    <a:pt x="437762" y="2377"/>
                  </a:lnTo>
                  <a:lnTo>
                    <a:pt x="485774" y="0"/>
                  </a:lnTo>
                  <a:lnTo>
                    <a:pt x="5868197" y="0"/>
                  </a:lnTo>
                  <a:lnTo>
                    <a:pt x="5916210" y="2377"/>
                  </a:lnTo>
                  <a:lnTo>
                    <a:pt x="5963410" y="9420"/>
                  </a:lnTo>
                  <a:lnTo>
                    <a:pt x="6009478" y="20997"/>
                  </a:lnTo>
                  <a:lnTo>
                    <a:pt x="6054096" y="36977"/>
                  </a:lnTo>
                  <a:lnTo>
                    <a:pt x="6096944" y="57227"/>
                  </a:lnTo>
                  <a:lnTo>
                    <a:pt x="6137706" y="81616"/>
                  </a:lnTo>
                  <a:lnTo>
                    <a:pt x="6176061" y="110010"/>
                  </a:lnTo>
                  <a:lnTo>
                    <a:pt x="6211692" y="142280"/>
                  </a:lnTo>
                  <a:lnTo>
                    <a:pt x="6243962" y="177911"/>
                  </a:lnTo>
                  <a:lnTo>
                    <a:pt x="6272357" y="216266"/>
                  </a:lnTo>
                  <a:lnTo>
                    <a:pt x="6296745" y="257028"/>
                  </a:lnTo>
                  <a:lnTo>
                    <a:pt x="6316995" y="299876"/>
                  </a:lnTo>
                  <a:lnTo>
                    <a:pt x="6332974" y="344494"/>
                  </a:lnTo>
                  <a:lnTo>
                    <a:pt x="6344552" y="390562"/>
                  </a:lnTo>
                  <a:lnTo>
                    <a:pt x="6351595" y="437762"/>
                  </a:lnTo>
                  <a:lnTo>
                    <a:pt x="6353972" y="485773"/>
                  </a:lnTo>
                  <a:lnTo>
                    <a:pt x="6353972" y="897451"/>
                  </a:lnTo>
                  <a:lnTo>
                    <a:pt x="6351595" y="945462"/>
                  </a:lnTo>
                  <a:lnTo>
                    <a:pt x="6344552" y="992662"/>
                  </a:lnTo>
                  <a:lnTo>
                    <a:pt x="6332974" y="1038730"/>
                  </a:lnTo>
                  <a:lnTo>
                    <a:pt x="6316995" y="1083347"/>
                  </a:lnTo>
                  <a:lnTo>
                    <a:pt x="6296745" y="1126196"/>
                  </a:lnTo>
                  <a:lnTo>
                    <a:pt x="6272357" y="1166957"/>
                  </a:lnTo>
                  <a:lnTo>
                    <a:pt x="6243962" y="1205313"/>
                  </a:lnTo>
                  <a:lnTo>
                    <a:pt x="6211692" y="1240944"/>
                  </a:lnTo>
                  <a:lnTo>
                    <a:pt x="6176061" y="1273213"/>
                  </a:lnTo>
                  <a:lnTo>
                    <a:pt x="6137706" y="1301608"/>
                  </a:lnTo>
                  <a:lnTo>
                    <a:pt x="6096944" y="1325997"/>
                  </a:lnTo>
                  <a:lnTo>
                    <a:pt x="6054096" y="1346247"/>
                  </a:lnTo>
                  <a:lnTo>
                    <a:pt x="6009478" y="1362227"/>
                  </a:lnTo>
                  <a:lnTo>
                    <a:pt x="5963410" y="1373804"/>
                  </a:lnTo>
                  <a:lnTo>
                    <a:pt x="5916210" y="1380847"/>
                  </a:lnTo>
                  <a:lnTo>
                    <a:pt x="5868204" y="1383224"/>
                  </a:lnTo>
                  <a:close/>
                </a:path>
              </a:pathLst>
            </a:custGeom>
            <a:solidFill>
              <a:srgbClr val="C3D500"/>
            </a:solidFill>
          </p:spPr>
          <p:txBody>
            <a:bodyPr wrap="square" lIns="0" tIns="0" rIns="0" bIns="0" rtlCol="0"/>
            <a:lstStyle/>
            <a:p>
              <a:endParaRPr/>
            </a:p>
          </p:txBody>
        </p:sp>
      </p:grpSp>
      <p:sp>
        <p:nvSpPr>
          <p:cNvPr id="10" name="object 10"/>
          <p:cNvSpPr txBox="1"/>
          <p:nvPr/>
        </p:nvSpPr>
        <p:spPr>
          <a:xfrm>
            <a:off x="9338914" y="8437206"/>
            <a:ext cx="5964555" cy="692150"/>
          </a:xfrm>
          <a:prstGeom prst="rect">
            <a:avLst/>
          </a:prstGeom>
        </p:spPr>
        <p:txBody>
          <a:bodyPr vert="horz" wrap="square" lIns="0" tIns="12700" rIns="0" bIns="0" rtlCol="0">
            <a:spAutoFit/>
          </a:bodyPr>
          <a:lstStyle/>
          <a:p>
            <a:pPr marL="372110" marR="5080" indent="-360045">
              <a:lnSpc>
                <a:spcPct val="115100"/>
              </a:lnSpc>
              <a:spcBef>
                <a:spcPts val="100"/>
              </a:spcBef>
            </a:pPr>
            <a:r>
              <a:rPr sz="1900" spc="-90">
                <a:latin typeface="Arial Black"/>
                <a:cs typeface="Arial Black"/>
              </a:rPr>
              <a:t>Avoid</a:t>
            </a:r>
            <a:r>
              <a:rPr sz="1900" spc="-150">
                <a:latin typeface="Arial Black"/>
                <a:cs typeface="Arial Black"/>
              </a:rPr>
              <a:t> </a:t>
            </a:r>
            <a:r>
              <a:rPr sz="1900" spc="-170">
                <a:latin typeface="Arial Black"/>
                <a:cs typeface="Arial Black"/>
              </a:rPr>
              <a:t>stacking</a:t>
            </a:r>
            <a:r>
              <a:rPr sz="1900" spc="-150">
                <a:latin typeface="Arial Black"/>
                <a:cs typeface="Arial Black"/>
              </a:rPr>
              <a:t> </a:t>
            </a:r>
            <a:r>
              <a:rPr sz="1900" spc="-95">
                <a:latin typeface="Arial Black"/>
                <a:cs typeface="Arial Black"/>
              </a:rPr>
              <a:t>information</a:t>
            </a:r>
            <a:r>
              <a:rPr sz="1900" spc="-145">
                <a:latin typeface="Arial Black"/>
                <a:cs typeface="Arial Black"/>
              </a:rPr>
              <a:t> </a:t>
            </a:r>
            <a:r>
              <a:rPr sz="1900" spc="-75">
                <a:latin typeface="Arial Black"/>
                <a:cs typeface="Arial Black"/>
              </a:rPr>
              <a:t>to</a:t>
            </a:r>
            <a:r>
              <a:rPr sz="1900" spc="-150">
                <a:latin typeface="Arial Black"/>
                <a:cs typeface="Arial Black"/>
              </a:rPr>
              <a:t> </a:t>
            </a:r>
            <a:r>
              <a:rPr sz="1900" spc="-135">
                <a:latin typeface="Arial Black"/>
                <a:cs typeface="Arial Black"/>
              </a:rPr>
              <a:t>conserve</a:t>
            </a:r>
            <a:r>
              <a:rPr sz="1900" spc="-150">
                <a:latin typeface="Arial Black"/>
                <a:cs typeface="Arial Black"/>
              </a:rPr>
              <a:t> </a:t>
            </a:r>
            <a:r>
              <a:rPr sz="1900" spc="-120">
                <a:latin typeface="Arial Black"/>
                <a:cs typeface="Arial Black"/>
              </a:rPr>
              <a:t>real</a:t>
            </a:r>
            <a:r>
              <a:rPr sz="1900" spc="-145">
                <a:latin typeface="Arial Black"/>
                <a:cs typeface="Arial Black"/>
              </a:rPr>
              <a:t> </a:t>
            </a:r>
            <a:r>
              <a:rPr sz="1900" spc="-90">
                <a:latin typeface="Arial Black"/>
                <a:cs typeface="Arial Black"/>
              </a:rPr>
              <a:t>estate </a:t>
            </a:r>
            <a:r>
              <a:rPr sz="1900" spc="-110">
                <a:latin typeface="Arial Black"/>
                <a:cs typeface="Arial Black"/>
              </a:rPr>
              <a:t>and</a:t>
            </a:r>
            <a:r>
              <a:rPr sz="1900" spc="-155">
                <a:latin typeface="Arial Black"/>
                <a:cs typeface="Arial Black"/>
              </a:rPr>
              <a:t> </a:t>
            </a:r>
            <a:r>
              <a:rPr sz="1900" spc="-120">
                <a:latin typeface="Arial Black"/>
                <a:cs typeface="Arial Black"/>
              </a:rPr>
              <a:t>eliminate</a:t>
            </a:r>
            <a:r>
              <a:rPr sz="1900" spc="-155">
                <a:latin typeface="Arial Black"/>
                <a:cs typeface="Arial Black"/>
              </a:rPr>
              <a:t> </a:t>
            </a:r>
            <a:r>
              <a:rPr sz="1900" spc="-105">
                <a:latin typeface="Arial Black"/>
                <a:cs typeface="Arial Black"/>
              </a:rPr>
              <a:t>the</a:t>
            </a:r>
            <a:r>
              <a:rPr sz="1900" spc="-155">
                <a:latin typeface="Arial Black"/>
                <a:cs typeface="Arial Black"/>
              </a:rPr>
              <a:t> </a:t>
            </a:r>
            <a:r>
              <a:rPr sz="1900" spc="-120">
                <a:latin typeface="Arial Black"/>
                <a:cs typeface="Arial Black"/>
              </a:rPr>
              <a:t>look</a:t>
            </a:r>
            <a:r>
              <a:rPr sz="1900" spc="-155">
                <a:latin typeface="Arial Black"/>
                <a:cs typeface="Arial Black"/>
              </a:rPr>
              <a:t> </a:t>
            </a:r>
            <a:r>
              <a:rPr sz="1900" spc="-50">
                <a:latin typeface="Arial Black"/>
                <a:cs typeface="Arial Black"/>
              </a:rPr>
              <a:t>of</a:t>
            </a:r>
            <a:r>
              <a:rPr sz="1900" spc="-155">
                <a:latin typeface="Arial Black"/>
                <a:cs typeface="Arial Black"/>
              </a:rPr>
              <a:t> </a:t>
            </a:r>
            <a:r>
              <a:rPr sz="1900" spc="-220">
                <a:latin typeface="Arial Black"/>
                <a:cs typeface="Arial Black"/>
              </a:rPr>
              <a:t>excess</a:t>
            </a:r>
            <a:r>
              <a:rPr sz="1900" spc="-150">
                <a:latin typeface="Arial Black"/>
                <a:cs typeface="Arial Black"/>
              </a:rPr>
              <a:t> </a:t>
            </a:r>
            <a:r>
              <a:rPr sz="1900" spc="-130">
                <a:latin typeface="Arial Black"/>
                <a:cs typeface="Arial Black"/>
              </a:rPr>
              <a:t>blank</a:t>
            </a:r>
            <a:r>
              <a:rPr sz="1900" spc="-155">
                <a:latin typeface="Arial Black"/>
                <a:cs typeface="Arial Black"/>
              </a:rPr>
              <a:t> </a:t>
            </a:r>
            <a:r>
              <a:rPr sz="1900" spc="-10">
                <a:latin typeface="Arial Black"/>
                <a:cs typeface="Arial Black"/>
              </a:rPr>
              <a:t>space</a:t>
            </a:r>
            <a:endParaRPr sz="1900">
              <a:latin typeface="Arial Black"/>
              <a:cs typeface="Arial Black"/>
            </a:endParaRPr>
          </a:p>
        </p:txBody>
      </p:sp>
      <p:sp>
        <p:nvSpPr>
          <p:cNvPr id="11" name="object 11">
            <a:extLst>
              <a:ext uri="{C183D7F6-B498-43B3-948B-1728B52AA6E4}">
                <adec:decorative xmlns:adec="http://schemas.microsoft.com/office/drawing/2017/decorative" val="1"/>
              </a:ext>
            </a:extLst>
          </p:cNvPr>
          <p:cNvSpPr/>
          <p:nvPr/>
        </p:nvSpPr>
        <p:spPr>
          <a:xfrm>
            <a:off x="7498153" y="8598903"/>
            <a:ext cx="1377315" cy="633095"/>
          </a:xfrm>
          <a:custGeom>
            <a:avLst/>
            <a:gdLst/>
            <a:ahLst/>
            <a:cxnLst/>
            <a:rect l="l" t="t" r="r" b="b"/>
            <a:pathLst>
              <a:path w="1377315" h="633095">
                <a:moveTo>
                  <a:pt x="595928" y="125685"/>
                </a:moveTo>
                <a:lnTo>
                  <a:pt x="609562" y="119252"/>
                </a:lnTo>
                <a:lnTo>
                  <a:pt x="619725" y="107543"/>
                </a:lnTo>
                <a:lnTo>
                  <a:pt x="625723" y="90817"/>
                </a:lnTo>
                <a:lnTo>
                  <a:pt x="627262" y="83214"/>
                </a:lnTo>
                <a:lnTo>
                  <a:pt x="629552" y="75802"/>
                </a:lnTo>
                <a:lnTo>
                  <a:pt x="630724" y="68226"/>
                </a:lnTo>
                <a:lnTo>
                  <a:pt x="632541" y="30617"/>
                </a:lnTo>
                <a:lnTo>
                  <a:pt x="622998" y="8454"/>
                </a:lnTo>
                <a:lnTo>
                  <a:pt x="600321" y="0"/>
                </a:lnTo>
                <a:lnTo>
                  <a:pt x="562737" y="3517"/>
                </a:lnTo>
                <a:lnTo>
                  <a:pt x="511879" y="14090"/>
                </a:lnTo>
                <a:lnTo>
                  <a:pt x="461390" y="25853"/>
                </a:lnTo>
                <a:lnTo>
                  <a:pt x="411255" y="38756"/>
                </a:lnTo>
                <a:lnTo>
                  <a:pt x="361458" y="52749"/>
                </a:lnTo>
                <a:lnTo>
                  <a:pt x="311985" y="67783"/>
                </a:lnTo>
                <a:lnTo>
                  <a:pt x="262820" y="83808"/>
                </a:lnTo>
                <a:lnTo>
                  <a:pt x="213946" y="100774"/>
                </a:lnTo>
                <a:lnTo>
                  <a:pt x="165350" y="118631"/>
                </a:lnTo>
                <a:lnTo>
                  <a:pt x="117016" y="137330"/>
                </a:lnTo>
                <a:lnTo>
                  <a:pt x="68927" y="156821"/>
                </a:lnTo>
                <a:lnTo>
                  <a:pt x="56114" y="162929"/>
                </a:lnTo>
                <a:lnTo>
                  <a:pt x="562834" y="126219"/>
                </a:lnTo>
                <a:lnTo>
                  <a:pt x="579519" y="126586"/>
                </a:lnTo>
                <a:lnTo>
                  <a:pt x="595928" y="125685"/>
                </a:lnTo>
                <a:close/>
              </a:path>
              <a:path w="1377315" h="633095">
                <a:moveTo>
                  <a:pt x="6860" y="266541"/>
                </a:moveTo>
                <a:lnTo>
                  <a:pt x="922351" y="200218"/>
                </a:lnTo>
                <a:lnTo>
                  <a:pt x="873446" y="202065"/>
                </a:lnTo>
                <a:lnTo>
                  <a:pt x="824605" y="201958"/>
                </a:lnTo>
                <a:lnTo>
                  <a:pt x="775813" y="200480"/>
                </a:lnTo>
                <a:lnTo>
                  <a:pt x="629588" y="193642"/>
                </a:lnTo>
                <a:lnTo>
                  <a:pt x="580849" y="192502"/>
                </a:lnTo>
                <a:lnTo>
                  <a:pt x="489275" y="193380"/>
                </a:lnTo>
                <a:lnTo>
                  <a:pt x="360617" y="191078"/>
                </a:lnTo>
                <a:lnTo>
                  <a:pt x="359295" y="188103"/>
                </a:lnTo>
                <a:lnTo>
                  <a:pt x="359328" y="185153"/>
                </a:lnTo>
                <a:lnTo>
                  <a:pt x="477285" y="147481"/>
                </a:lnTo>
                <a:lnTo>
                  <a:pt x="531561" y="132150"/>
                </a:lnTo>
                <a:lnTo>
                  <a:pt x="562834" y="126219"/>
                </a:lnTo>
                <a:lnTo>
                  <a:pt x="56114" y="162929"/>
                </a:lnTo>
                <a:lnTo>
                  <a:pt x="42461" y="169437"/>
                </a:lnTo>
                <a:lnTo>
                  <a:pt x="21967" y="185753"/>
                </a:lnTo>
                <a:lnTo>
                  <a:pt x="10409" y="208675"/>
                </a:lnTo>
                <a:lnTo>
                  <a:pt x="339763" y="184851"/>
                </a:lnTo>
                <a:lnTo>
                  <a:pt x="340541" y="185409"/>
                </a:lnTo>
                <a:lnTo>
                  <a:pt x="341283" y="185478"/>
                </a:lnTo>
                <a:lnTo>
                  <a:pt x="342043" y="185792"/>
                </a:lnTo>
                <a:lnTo>
                  <a:pt x="341808" y="185931"/>
                </a:lnTo>
                <a:lnTo>
                  <a:pt x="341694" y="186062"/>
                </a:lnTo>
                <a:lnTo>
                  <a:pt x="10423" y="210061"/>
                </a:lnTo>
                <a:lnTo>
                  <a:pt x="10751" y="241109"/>
                </a:lnTo>
                <a:lnTo>
                  <a:pt x="10536" y="252458"/>
                </a:lnTo>
                <a:lnTo>
                  <a:pt x="7324" y="265060"/>
                </a:lnTo>
                <a:lnTo>
                  <a:pt x="6860" y="266541"/>
                </a:lnTo>
                <a:close/>
              </a:path>
              <a:path w="1377315" h="633095">
                <a:moveTo>
                  <a:pt x="10423" y="210061"/>
                </a:moveTo>
                <a:lnTo>
                  <a:pt x="341572" y="186071"/>
                </a:lnTo>
                <a:lnTo>
                  <a:pt x="340296" y="185427"/>
                </a:lnTo>
                <a:lnTo>
                  <a:pt x="339763" y="184851"/>
                </a:lnTo>
                <a:lnTo>
                  <a:pt x="10409" y="208711"/>
                </a:lnTo>
                <a:lnTo>
                  <a:pt x="10423" y="210061"/>
                </a:lnTo>
                <a:close/>
              </a:path>
              <a:path w="1377315" h="633095">
                <a:moveTo>
                  <a:pt x="1286356" y="319469"/>
                </a:moveTo>
                <a:lnTo>
                  <a:pt x="1320433" y="300833"/>
                </a:lnTo>
                <a:lnTo>
                  <a:pt x="1347164" y="271469"/>
                </a:lnTo>
                <a:lnTo>
                  <a:pt x="1369945" y="236716"/>
                </a:lnTo>
                <a:lnTo>
                  <a:pt x="1377148" y="221854"/>
                </a:lnTo>
                <a:lnTo>
                  <a:pt x="1376502" y="212062"/>
                </a:lnTo>
                <a:lnTo>
                  <a:pt x="1367807" y="206008"/>
                </a:lnTo>
                <a:lnTo>
                  <a:pt x="1350863" y="202360"/>
                </a:lnTo>
                <a:lnTo>
                  <a:pt x="1309297" y="199154"/>
                </a:lnTo>
                <a:lnTo>
                  <a:pt x="1267660" y="199269"/>
                </a:lnTo>
                <a:lnTo>
                  <a:pt x="1225958" y="200079"/>
                </a:lnTo>
                <a:lnTo>
                  <a:pt x="1184196" y="198960"/>
                </a:lnTo>
                <a:lnTo>
                  <a:pt x="1130911" y="195225"/>
                </a:lnTo>
                <a:lnTo>
                  <a:pt x="1077453" y="192447"/>
                </a:lnTo>
                <a:lnTo>
                  <a:pt x="1024151" y="192144"/>
                </a:lnTo>
                <a:lnTo>
                  <a:pt x="971335" y="195836"/>
                </a:lnTo>
                <a:lnTo>
                  <a:pt x="922351" y="200218"/>
                </a:lnTo>
                <a:lnTo>
                  <a:pt x="6860" y="266541"/>
                </a:lnTo>
                <a:lnTo>
                  <a:pt x="3150" y="278376"/>
                </a:lnTo>
                <a:lnTo>
                  <a:pt x="48" y="291869"/>
                </a:lnTo>
                <a:lnTo>
                  <a:pt x="0" y="311451"/>
                </a:lnTo>
                <a:lnTo>
                  <a:pt x="5805" y="325946"/>
                </a:lnTo>
                <a:lnTo>
                  <a:pt x="16649" y="336830"/>
                </a:lnTo>
                <a:lnTo>
                  <a:pt x="31717" y="345576"/>
                </a:lnTo>
                <a:lnTo>
                  <a:pt x="32591" y="346004"/>
                </a:lnTo>
                <a:lnTo>
                  <a:pt x="351852" y="322875"/>
                </a:lnTo>
                <a:lnTo>
                  <a:pt x="481231" y="323941"/>
                </a:lnTo>
                <a:lnTo>
                  <a:pt x="1105092" y="320467"/>
                </a:lnTo>
                <a:lnTo>
                  <a:pt x="1154759" y="321044"/>
                </a:lnTo>
                <a:lnTo>
                  <a:pt x="1204428" y="322148"/>
                </a:lnTo>
                <a:lnTo>
                  <a:pt x="1213784" y="322080"/>
                </a:lnTo>
                <a:lnTo>
                  <a:pt x="1223134" y="321621"/>
                </a:lnTo>
                <a:lnTo>
                  <a:pt x="1232409" y="321399"/>
                </a:lnTo>
                <a:lnTo>
                  <a:pt x="1241539" y="322038"/>
                </a:lnTo>
                <a:lnTo>
                  <a:pt x="1286356" y="319469"/>
                </a:lnTo>
                <a:close/>
              </a:path>
              <a:path w="1377315" h="633095">
                <a:moveTo>
                  <a:pt x="542401" y="632817"/>
                </a:moveTo>
                <a:lnTo>
                  <a:pt x="547436" y="629553"/>
                </a:lnTo>
                <a:lnTo>
                  <a:pt x="551748" y="623774"/>
                </a:lnTo>
                <a:lnTo>
                  <a:pt x="570450" y="583914"/>
                </a:lnTo>
                <a:lnTo>
                  <a:pt x="579002" y="538502"/>
                </a:lnTo>
                <a:lnTo>
                  <a:pt x="569444" y="492515"/>
                </a:lnTo>
                <a:lnTo>
                  <a:pt x="533817" y="450926"/>
                </a:lnTo>
                <a:lnTo>
                  <a:pt x="466819" y="401344"/>
                </a:lnTo>
                <a:lnTo>
                  <a:pt x="432627" y="377570"/>
                </a:lnTo>
                <a:lnTo>
                  <a:pt x="397230" y="355449"/>
                </a:lnTo>
                <a:lnTo>
                  <a:pt x="386126" y="349596"/>
                </a:lnTo>
                <a:lnTo>
                  <a:pt x="374522" y="343354"/>
                </a:lnTo>
                <a:lnTo>
                  <a:pt x="362927" y="335016"/>
                </a:lnTo>
                <a:lnTo>
                  <a:pt x="351852" y="322875"/>
                </a:lnTo>
                <a:lnTo>
                  <a:pt x="32591" y="346004"/>
                </a:lnTo>
                <a:lnTo>
                  <a:pt x="93902" y="376303"/>
                </a:lnTo>
                <a:lnTo>
                  <a:pt x="205475" y="432845"/>
                </a:lnTo>
                <a:lnTo>
                  <a:pt x="250736" y="456232"/>
                </a:lnTo>
                <a:lnTo>
                  <a:pt x="295782" y="480014"/>
                </a:lnTo>
                <a:lnTo>
                  <a:pt x="340539" y="504324"/>
                </a:lnTo>
                <a:lnTo>
                  <a:pt x="384935" y="529295"/>
                </a:lnTo>
                <a:lnTo>
                  <a:pt x="455900" y="570643"/>
                </a:lnTo>
                <a:lnTo>
                  <a:pt x="507869" y="604912"/>
                </a:lnTo>
                <a:lnTo>
                  <a:pt x="530230" y="627052"/>
                </a:lnTo>
                <a:lnTo>
                  <a:pt x="536660" y="632379"/>
                </a:lnTo>
                <a:lnTo>
                  <a:pt x="542401" y="632817"/>
                </a:lnTo>
                <a:close/>
              </a:path>
            </a:pathLst>
          </a:custGeom>
          <a:solidFill>
            <a:srgbClr val="00853D"/>
          </a:solidFill>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364228" rIns="0" bIns="0" rtlCol="0">
            <a:spAutoFit/>
          </a:bodyPr>
          <a:lstStyle/>
          <a:p>
            <a:pPr marL="577850">
              <a:lnSpc>
                <a:spcPct val="100000"/>
              </a:lnSpc>
              <a:spcBef>
                <a:spcPts val="114"/>
              </a:spcBef>
            </a:pPr>
            <a:r>
              <a:rPr sz="6400" spc="844"/>
              <a:t>Header</a:t>
            </a:r>
            <a:r>
              <a:rPr sz="6400" spc="315"/>
              <a:t> </a:t>
            </a:r>
            <a:r>
              <a:rPr sz="6400" spc="805"/>
              <a:t>Examples</a:t>
            </a:r>
            <a:endParaRPr sz="6400"/>
          </a:p>
        </p:txBody>
      </p:sp>
      <p:sp>
        <p:nvSpPr>
          <p:cNvPr id="13" name="object 13"/>
          <p:cNvSpPr txBox="1"/>
          <p:nvPr/>
        </p:nvSpPr>
        <p:spPr>
          <a:xfrm>
            <a:off x="10428020" y="3668452"/>
            <a:ext cx="4324985" cy="242570"/>
          </a:xfrm>
          <a:prstGeom prst="rect">
            <a:avLst/>
          </a:prstGeom>
        </p:spPr>
        <p:txBody>
          <a:bodyPr vert="horz" wrap="square" lIns="0" tIns="15240" rIns="0" bIns="0" rtlCol="0">
            <a:spAutoFit/>
          </a:bodyPr>
          <a:lstStyle/>
          <a:p>
            <a:pPr marL="12700">
              <a:lnSpc>
                <a:spcPct val="100000"/>
              </a:lnSpc>
              <a:spcBef>
                <a:spcPts val="120"/>
              </a:spcBef>
            </a:pPr>
            <a:r>
              <a:rPr sz="1400">
                <a:latin typeface="Lucida Sans"/>
                <a:cs typeface="Lucida Sans"/>
              </a:rPr>
              <a:t>Denton,</a:t>
            </a:r>
            <a:r>
              <a:rPr sz="1400" spc="-65">
                <a:latin typeface="Lucida Sans"/>
                <a:cs typeface="Lucida Sans"/>
              </a:rPr>
              <a:t> </a:t>
            </a:r>
            <a:r>
              <a:rPr sz="1400" spc="-25">
                <a:latin typeface="Lucida Sans"/>
                <a:cs typeface="Lucida Sans"/>
              </a:rPr>
              <a:t>TX</a:t>
            </a:r>
            <a:r>
              <a:rPr sz="1400" spc="-60">
                <a:latin typeface="Lucida Sans"/>
                <a:cs typeface="Lucida Sans"/>
              </a:rPr>
              <a:t> </a:t>
            </a:r>
            <a:r>
              <a:rPr sz="1400">
                <a:latin typeface="Lucida Sans"/>
                <a:cs typeface="Lucida Sans"/>
              </a:rPr>
              <a:t>|</a:t>
            </a:r>
            <a:r>
              <a:rPr sz="1400" spc="-60">
                <a:latin typeface="Lucida Sans"/>
                <a:cs typeface="Lucida Sans"/>
              </a:rPr>
              <a:t> </a:t>
            </a:r>
            <a:r>
              <a:rPr sz="1400" spc="-70">
                <a:latin typeface="Lucida Sans"/>
                <a:cs typeface="Lucida Sans"/>
              </a:rPr>
              <a:t>123-</a:t>
            </a:r>
            <a:r>
              <a:rPr sz="1400">
                <a:latin typeface="Lucida Sans"/>
                <a:cs typeface="Lucida Sans"/>
              </a:rPr>
              <a:t>456-</a:t>
            </a:r>
            <a:r>
              <a:rPr sz="1400" spc="-35">
                <a:latin typeface="Lucida Sans"/>
                <a:cs typeface="Lucida Sans"/>
              </a:rPr>
              <a:t>7890</a:t>
            </a:r>
            <a:r>
              <a:rPr sz="1400" spc="-60">
                <a:latin typeface="Lucida Sans"/>
                <a:cs typeface="Lucida Sans"/>
              </a:rPr>
              <a:t> </a:t>
            </a:r>
            <a:r>
              <a:rPr sz="1400">
                <a:latin typeface="Lucida Sans"/>
                <a:cs typeface="Lucida Sans"/>
              </a:rPr>
              <a:t>|</a:t>
            </a:r>
            <a:r>
              <a:rPr sz="1400" spc="-60">
                <a:latin typeface="Lucida Sans"/>
                <a:cs typeface="Lucida Sans"/>
              </a:rPr>
              <a:t> </a:t>
            </a:r>
            <a:r>
              <a:rPr sz="1400" spc="-10">
                <a:latin typeface="Lucida Sans"/>
                <a:cs typeface="Lucida Sans"/>
                <a:hlinkClick r:id="rId2"/>
              </a:rPr>
              <a:t>student@my.unt.edu</a:t>
            </a:r>
            <a:endParaRPr sz="1400">
              <a:latin typeface="Lucida Sans"/>
              <a:cs typeface="Lucida Sans"/>
            </a:endParaRPr>
          </a:p>
        </p:txBody>
      </p:sp>
      <p:sp>
        <p:nvSpPr>
          <p:cNvPr id="14" name="object 14"/>
          <p:cNvSpPr/>
          <p:nvPr/>
        </p:nvSpPr>
        <p:spPr>
          <a:xfrm>
            <a:off x="3598076" y="3958705"/>
            <a:ext cx="2980055" cy="64135"/>
          </a:xfrm>
          <a:custGeom>
            <a:avLst/>
            <a:gdLst/>
            <a:ahLst/>
            <a:cxnLst/>
            <a:rect l="l" t="t" r="r" b="b"/>
            <a:pathLst>
              <a:path w="2980054" h="64135">
                <a:moveTo>
                  <a:pt x="2980011" y="63947"/>
                </a:moveTo>
                <a:lnTo>
                  <a:pt x="0" y="63947"/>
                </a:lnTo>
                <a:lnTo>
                  <a:pt x="0" y="0"/>
                </a:lnTo>
                <a:lnTo>
                  <a:pt x="2980011" y="0"/>
                </a:lnTo>
                <a:lnTo>
                  <a:pt x="2980011" y="63947"/>
                </a:lnTo>
                <a:close/>
              </a:path>
            </a:pathLst>
          </a:custGeom>
          <a:solidFill>
            <a:srgbClr val="000000"/>
          </a:solidFill>
        </p:spPr>
        <p:txBody>
          <a:bodyPr wrap="square" lIns="0" tIns="0" rIns="0" bIns="0" rtlCol="0"/>
          <a:lstStyle/>
          <a:p>
            <a:endParaRPr/>
          </a:p>
        </p:txBody>
      </p:sp>
      <p:sp>
        <p:nvSpPr>
          <p:cNvPr id="15" name="object 15"/>
          <p:cNvSpPr txBox="1"/>
          <p:nvPr/>
        </p:nvSpPr>
        <p:spPr>
          <a:xfrm>
            <a:off x="3585376" y="3248405"/>
            <a:ext cx="3006090" cy="820419"/>
          </a:xfrm>
          <a:prstGeom prst="rect">
            <a:avLst/>
          </a:prstGeom>
        </p:spPr>
        <p:txBody>
          <a:bodyPr vert="horz" wrap="square" lIns="0" tIns="13970" rIns="0" bIns="0" rtlCol="0">
            <a:spAutoFit/>
          </a:bodyPr>
          <a:lstStyle/>
          <a:p>
            <a:pPr marL="12700">
              <a:lnSpc>
                <a:spcPct val="100000"/>
              </a:lnSpc>
              <a:spcBef>
                <a:spcPts val="110"/>
              </a:spcBef>
            </a:pPr>
            <a:r>
              <a:rPr sz="5200" spc="-320">
                <a:latin typeface="Arial Black"/>
                <a:cs typeface="Arial Black"/>
              </a:rPr>
              <a:t>First</a:t>
            </a:r>
            <a:r>
              <a:rPr sz="5200" spc="-495">
                <a:latin typeface="Arial Black"/>
                <a:cs typeface="Arial Black"/>
              </a:rPr>
              <a:t> </a:t>
            </a:r>
            <a:r>
              <a:rPr sz="5200" spc="-455">
                <a:latin typeface="Arial Black"/>
                <a:cs typeface="Arial Black"/>
              </a:rPr>
              <a:t>Last</a:t>
            </a:r>
            <a:endParaRPr sz="5200">
              <a:latin typeface="Arial Black"/>
              <a:cs typeface="Arial Black"/>
            </a:endParaRPr>
          </a:p>
        </p:txBody>
      </p:sp>
      <p:sp>
        <p:nvSpPr>
          <p:cNvPr id="16" name="object 16"/>
          <p:cNvSpPr/>
          <p:nvPr/>
        </p:nvSpPr>
        <p:spPr>
          <a:xfrm>
            <a:off x="6578087" y="3958705"/>
            <a:ext cx="1400175" cy="64135"/>
          </a:xfrm>
          <a:custGeom>
            <a:avLst/>
            <a:gdLst/>
            <a:ahLst/>
            <a:cxnLst/>
            <a:rect l="l" t="t" r="r" b="b"/>
            <a:pathLst>
              <a:path w="1400175" h="64135">
                <a:moveTo>
                  <a:pt x="1399746" y="63947"/>
                </a:moveTo>
                <a:lnTo>
                  <a:pt x="0" y="63947"/>
                </a:lnTo>
                <a:lnTo>
                  <a:pt x="0" y="0"/>
                </a:lnTo>
                <a:lnTo>
                  <a:pt x="1399746" y="0"/>
                </a:lnTo>
                <a:lnTo>
                  <a:pt x="1399746" y="63947"/>
                </a:lnTo>
                <a:close/>
              </a:path>
            </a:pathLst>
          </a:custGeom>
          <a:solidFill>
            <a:srgbClr val="000000"/>
          </a:solid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8288000" cy="1986280"/>
          </a:xfrm>
          <a:custGeom>
            <a:avLst/>
            <a:gdLst/>
            <a:ahLst/>
            <a:cxnLst/>
            <a:rect l="l" t="t" r="r" b="b"/>
            <a:pathLst>
              <a:path w="18288000" h="1986280">
                <a:moveTo>
                  <a:pt x="0" y="0"/>
                </a:moveTo>
                <a:lnTo>
                  <a:pt x="18288000" y="0"/>
                </a:lnTo>
                <a:lnTo>
                  <a:pt x="18288000" y="1985693"/>
                </a:lnTo>
                <a:lnTo>
                  <a:pt x="0" y="1985693"/>
                </a:lnTo>
                <a:lnTo>
                  <a:pt x="0" y="0"/>
                </a:lnTo>
                <a:close/>
              </a:path>
            </a:pathLst>
          </a:custGeom>
          <a:solidFill>
            <a:srgbClr val="00853D"/>
          </a:solidFill>
        </p:spPr>
        <p:txBody>
          <a:bodyPr wrap="square" lIns="0" tIns="0" rIns="0" bIns="0" rtlCol="0"/>
          <a:lstStyle/>
          <a:p>
            <a:endParaRPr/>
          </a:p>
        </p:txBody>
      </p:sp>
      <p:pic>
        <p:nvPicPr>
          <p:cNvPr id="3" name="object 3"/>
          <p:cNvPicPr/>
          <p:nvPr/>
        </p:nvPicPr>
        <p:blipFill>
          <a:blip r:embed="rId2" cstate="print"/>
          <a:stretch>
            <a:fillRect/>
          </a:stretch>
        </p:blipFill>
        <p:spPr>
          <a:xfrm>
            <a:off x="931235" y="2440471"/>
            <a:ext cx="114300" cy="114299"/>
          </a:xfrm>
          <a:prstGeom prst="rect">
            <a:avLst/>
          </a:prstGeom>
        </p:spPr>
      </p:pic>
      <p:sp>
        <p:nvSpPr>
          <p:cNvPr id="4" name="object 4"/>
          <p:cNvSpPr txBox="1"/>
          <p:nvPr/>
        </p:nvSpPr>
        <p:spPr>
          <a:xfrm>
            <a:off x="1206220" y="2274800"/>
            <a:ext cx="15809594" cy="5223510"/>
          </a:xfrm>
          <a:prstGeom prst="rect">
            <a:avLst/>
          </a:prstGeom>
        </p:spPr>
        <p:txBody>
          <a:bodyPr vert="horz" wrap="square" lIns="0" tIns="16510" rIns="0" bIns="0" rtlCol="0">
            <a:spAutoFit/>
          </a:bodyPr>
          <a:lstStyle/>
          <a:p>
            <a:pPr marL="12700">
              <a:lnSpc>
                <a:spcPct val="100000"/>
              </a:lnSpc>
              <a:spcBef>
                <a:spcPts val="130"/>
              </a:spcBef>
            </a:pPr>
            <a:r>
              <a:rPr sz="2450" spc="-40">
                <a:latin typeface="Lucida Sans"/>
                <a:cs typeface="Lucida Sans"/>
              </a:rPr>
              <a:t>A</a:t>
            </a:r>
            <a:r>
              <a:rPr sz="2450" spc="-95">
                <a:latin typeface="Lucida Sans"/>
                <a:cs typeface="Lucida Sans"/>
              </a:rPr>
              <a:t> </a:t>
            </a:r>
            <a:r>
              <a:rPr sz="2450">
                <a:latin typeface="Lucida Sans"/>
                <a:cs typeface="Lucida Sans"/>
              </a:rPr>
              <a:t>resume</a:t>
            </a:r>
            <a:r>
              <a:rPr sz="2450" spc="-90">
                <a:latin typeface="Lucida Sans"/>
                <a:cs typeface="Lucida Sans"/>
              </a:rPr>
              <a:t> </a:t>
            </a:r>
            <a:r>
              <a:rPr sz="2450">
                <a:latin typeface="Lucida Sans"/>
                <a:cs typeface="Lucida Sans"/>
              </a:rPr>
              <a:t>summary</a:t>
            </a:r>
            <a:r>
              <a:rPr sz="2450" spc="-90">
                <a:latin typeface="Lucida Sans"/>
                <a:cs typeface="Lucida Sans"/>
              </a:rPr>
              <a:t> </a:t>
            </a:r>
            <a:r>
              <a:rPr sz="2450" spc="-50">
                <a:latin typeface="Lucida Sans"/>
                <a:cs typeface="Lucida Sans"/>
              </a:rPr>
              <a:t>is</a:t>
            </a:r>
            <a:r>
              <a:rPr sz="2450" spc="-95">
                <a:latin typeface="Lucida Sans"/>
                <a:cs typeface="Lucida Sans"/>
              </a:rPr>
              <a:t> </a:t>
            </a:r>
            <a:r>
              <a:rPr sz="2450">
                <a:latin typeface="Lucida Sans"/>
                <a:cs typeface="Lucida Sans"/>
              </a:rPr>
              <a:t>optional,</a:t>
            </a:r>
            <a:r>
              <a:rPr sz="2450" spc="-90">
                <a:latin typeface="Lucida Sans"/>
                <a:cs typeface="Lucida Sans"/>
              </a:rPr>
              <a:t> </a:t>
            </a:r>
            <a:r>
              <a:rPr sz="2450">
                <a:latin typeface="Lucida Sans"/>
                <a:cs typeface="Lucida Sans"/>
              </a:rPr>
              <a:t>but</a:t>
            </a:r>
            <a:r>
              <a:rPr sz="2450" spc="-90">
                <a:latin typeface="Lucida Sans"/>
                <a:cs typeface="Lucida Sans"/>
              </a:rPr>
              <a:t> </a:t>
            </a:r>
            <a:r>
              <a:rPr sz="2450">
                <a:latin typeface="Lucida Sans"/>
                <a:cs typeface="Lucida Sans"/>
              </a:rPr>
              <a:t>recommended.</a:t>
            </a:r>
            <a:r>
              <a:rPr sz="2450" spc="-95">
                <a:latin typeface="Lucida Sans"/>
                <a:cs typeface="Lucida Sans"/>
              </a:rPr>
              <a:t> </a:t>
            </a:r>
            <a:r>
              <a:rPr sz="2450" spc="65">
                <a:latin typeface="Lucida Sans"/>
                <a:cs typeface="Lucida Sans"/>
              </a:rPr>
              <a:t>It</a:t>
            </a:r>
            <a:r>
              <a:rPr sz="2450" spc="-90">
                <a:latin typeface="Lucida Sans"/>
                <a:cs typeface="Lucida Sans"/>
              </a:rPr>
              <a:t> </a:t>
            </a:r>
            <a:r>
              <a:rPr sz="2450">
                <a:latin typeface="Lucida Sans"/>
                <a:cs typeface="Lucida Sans"/>
              </a:rPr>
              <a:t>can</a:t>
            </a:r>
            <a:r>
              <a:rPr sz="2450" spc="-90">
                <a:latin typeface="Lucida Sans"/>
                <a:cs typeface="Lucida Sans"/>
              </a:rPr>
              <a:t> </a:t>
            </a:r>
            <a:r>
              <a:rPr sz="2450">
                <a:latin typeface="Lucida Sans"/>
                <a:cs typeface="Lucida Sans"/>
              </a:rPr>
              <a:t>add</a:t>
            </a:r>
            <a:r>
              <a:rPr sz="2450" spc="-95">
                <a:latin typeface="Lucida Sans"/>
                <a:cs typeface="Lucida Sans"/>
              </a:rPr>
              <a:t> </a:t>
            </a:r>
            <a:r>
              <a:rPr sz="2450">
                <a:latin typeface="Lucida Sans"/>
                <a:cs typeface="Lucida Sans"/>
              </a:rPr>
              <a:t>value</a:t>
            </a:r>
            <a:r>
              <a:rPr sz="2450" spc="-90">
                <a:latin typeface="Lucida Sans"/>
                <a:cs typeface="Lucida Sans"/>
              </a:rPr>
              <a:t> </a:t>
            </a:r>
            <a:r>
              <a:rPr sz="2450" spc="60">
                <a:latin typeface="Lucida Sans"/>
                <a:cs typeface="Lucida Sans"/>
              </a:rPr>
              <a:t>to</a:t>
            </a:r>
            <a:r>
              <a:rPr sz="2450" spc="-90">
                <a:latin typeface="Lucida Sans"/>
                <a:cs typeface="Lucida Sans"/>
              </a:rPr>
              <a:t> </a:t>
            </a:r>
            <a:r>
              <a:rPr sz="2450">
                <a:latin typeface="Lucida Sans"/>
                <a:cs typeface="Lucida Sans"/>
              </a:rPr>
              <a:t>a</a:t>
            </a:r>
            <a:r>
              <a:rPr sz="2450" spc="-95">
                <a:latin typeface="Lucida Sans"/>
                <a:cs typeface="Lucida Sans"/>
              </a:rPr>
              <a:t> </a:t>
            </a:r>
            <a:r>
              <a:rPr sz="2450">
                <a:latin typeface="Lucida Sans"/>
                <a:cs typeface="Lucida Sans"/>
              </a:rPr>
              <a:t>resume</a:t>
            </a:r>
            <a:r>
              <a:rPr sz="2450" spc="-90">
                <a:latin typeface="Lucida Sans"/>
                <a:cs typeface="Lucida Sans"/>
              </a:rPr>
              <a:t> </a:t>
            </a:r>
            <a:r>
              <a:rPr sz="2450">
                <a:latin typeface="Lucida Sans"/>
                <a:cs typeface="Lucida Sans"/>
              </a:rPr>
              <a:t>when</a:t>
            </a:r>
            <a:r>
              <a:rPr sz="2450" spc="-90">
                <a:latin typeface="Lucida Sans"/>
                <a:cs typeface="Lucida Sans"/>
              </a:rPr>
              <a:t> </a:t>
            </a:r>
            <a:r>
              <a:rPr sz="2450">
                <a:latin typeface="Lucida Sans"/>
                <a:cs typeface="Lucida Sans"/>
              </a:rPr>
              <a:t>done</a:t>
            </a:r>
            <a:r>
              <a:rPr sz="2450" spc="-95">
                <a:latin typeface="Lucida Sans"/>
                <a:cs typeface="Lucida Sans"/>
              </a:rPr>
              <a:t> </a:t>
            </a:r>
            <a:r>
              <a:rPr sz="2450" spc="-10">
                <a:latin typeface="Lucida Sans"/>
                <a:cs typeface="Lucida Sans"/>
              </a:rPr>
              <a:t>properly.</a:t>
            </a:r>
            <a:endParaRPr sz="2450">
              <a:latin typeface="Lucida Sans"/>
              <a:cs typeface="Lucida Sans"/>
            </a:endParaRPr>
          </a:p>
          <a:p>
            <a:pPr>
              <a:lnSpc>
                <a:spcPct val="100000"/>
              </a:lnSpc>
              <a:spcBef>
                <a:spcPts val="565"/>
              </a:spcBef>
            </a:pPr>
            <a:endParaRPr sz="2450">
              <a:latin typeface="Lucida Sans"/>
              <a:cs typeface="Lucida Sans"/>
            </a:endParaRPr>
          </a:p>
          <a:p>
            <a:pPr marL="12700" marR="5080">
              <a:lnSpc>
                <a:spcPct val="117300"/>
              </a:lnSpc>
            </a:pPr>
            <a:r>
              <a:rPr sz="2450" spc="65">
                <a:latin typeface="Lucida Sans"/>
                <a:cs typeface="Lucida Sans"/>
              </a:rPr>
              <a:t>It</a:t>
            </a:r>
            <a:r>
              <a:rPr sz="2450" spc="-85">
                <a:latin typeface="Lucida Sans"/>
                <a:cs typeface="Lucida Sans"/>
              </a:rPr>
              <a:t> </a:t>
            </a:r>
            <a:r>
              <a:rPr sz="2450">
                <a:latin typeface="Lucida Sans"/>
                <a:cs typeface="Lucida Sans"/>
              </a:rPr>
              <a:t>should</a:t>
            </a:r>
            <a:r>
              <a:rPr sz="2450" spc="-85">
                <a:latin typeface="Lucida Sans"/>
                <a:cs typeface="Lucida Sans"/>
              </a:rPr>
              <a:t> </a:t>
            </a:r>
            <a:r>
              <a:rPr sz="2450">
                <a:latin typeface="Lucida Sans"/>
                <a:cs typeface="Lucida Sans"/>
              </a:rPr>
              <a:t>contain</a:t>
            </a:r>
            <a:r>
              <a:rPr sz="2450" spc="-85">
                <a:latin typeface="Lucida Sans"/>
                <a:cs typeface="Lucida Sans"/>
              </a:rPr>
              <a:t> </a:t>
            </a:r>
            <a:r>
              <a:rPr sz="2450">
                <a:latin typeface="Lucida Sans"/>
                <a:cs typeface="Lucida Sans"/>
              </a:rPr>
              <a:t>keywords</a:t>
            </a:r>
            <a:r>
              <a:rPr sz="2450" spc="-85">
                <a:latin typeface="Lucida Sans"/>
                <a:cs typeface="Lucida Sans"/>
              </a:rPr>
              <a:t> </a:t>
            </a:r>
            <a:r>
              <a:rPr sz="2450">
                <a:latin typeface="Lucida Sans"/>
                <a:cs typeface="Lucida Sans"/>
              </a:rPr>
              <a:t>from</a:t>
            </a:r>
            <a:r>
              <a:rPr sz="2450" spc="-85">
                <a:latin typeface="Lucida Sans"/>
                <a:cs typeface="Lucida Sans"/>
              </a:rPr>
              <a:t> </a:t>
            </a:r>
            <a:r>
              <a:rPr sz="2450">
                <a:latin typeface="Lucida Sans"/>
                <a:cs typeface="Lucida Sans"/>
              </a:rPr>
              <a:t>the</a:t>
            </a:r>
            <a:r>
              <a:rPr sz="2450" spc="-85">
                <a:latin typeface="Lucida Sans"/>
                <a:cs typeface="Lucida Sans"/>
              </a:rPr>
              <a:t> </a:t>
            </a:r>
            <a:r>
              <a:rPr sz="2450" spc="-10">
                <a:latin typeface="Lucida Sans"/>
                <a:cs typeface="Lucida Sans"/>
              </a:rPr>
              <a:t>job</a:t>
            </a:r>
            <a:r>
              <a:rPr sz="2450" spc="-85">
                <a:latin typeface="Lucida Sans"/>
                <a:cs typeface="Lucida Sans"/>
              </a:rPr>
              <a:t> </a:t>
            </a:r>
            <a:r>
              <a:rPr sz="2450">
                <a:latin typeface="Lucida Sans"/>
                <a:cs typeface="Lucida Sans"/>
              </a:rPr>
              <a:t>description</a:t>
            </a:r>
            <a:r>
              <a:rPr sz="2450" spc="-85">
                <a:latin typeface="Lucida Sans"/>
                <a:cs typeface="Lucida Sans"/>
              </a:rPr>
              <a:t> </a:t>
            </a:r>
            <a:r>
              <a:rPr sz="2450">
                <a:latin typeface="Lucida Sans"/>
                <a:cs typeface="Lucida Sans"/>
              </a:rPr>
              <a:t>and</a:t>
            </a:r>
            <a:r>
              <a:rPr sz="2450" spc="-85">
                <a:latin typeface="Lucida Sans"/>
                <a:cs typeface="Lucida Sans"/>
              </a:rPr>
              <a:t> </a:t>
            </a:r>
            <a:r>
              <a:rPr sz="2450" spc="-40">
                <a:latin typeface="Lucida Sans"/>
                <a:cs typeface="Lucida Sans"/>
              </a:rPr>
              <a:t>summarize</a:t>
            </a:r>
            <a:r>
              <a:rPr sz="2450" spc="-80">
                <a:latin typeface="Lucida Sans"/>
                <a:cs typeface="Lucida Sans"/>
              </a:rPr>
              <a:t> </a:t>
            </a:r>
            <a:r>
              <a:rPr sz="2450">
                <a:latin typeface="Lucida Sans"/>
                <a:cs typeface="Lucida Sans"/>
              </a:rPr>
              <a:t>your</a:t>
            </a:r>
            <a:r>
              <a:rPr sz="2450" spc="-85">
                <a:latin typeface="Lucida Sans"/>
                <a:cs typeface="Lucida Sans"/>
              </a:rPr>
              <a:t> </a:t>
            </a:r>
            <a:r>
              <a:rPr sz="2450">
                <a:latin typeface="Lucida Sans"/>
                <a:cs typeface="Lucida Sans"/>
              </a:rPr>
              <a:t>most</a:t>
            </a:r>
            <a:r>
              <a:rPr sz="2450" spc="-85">
                <a:latin typeface="Lucida Sans"/>
                <a:cs typeface="Lucida Sans"/>
              </a:rPr>
              <a:t> </a:t>
            </a:r>
            <a:r>
              <a:rPr sz="2450" spc="45">
                <a:latin typeface="Lucida Sans"/>
                <a:cs typeface="Lucida Sans"/>
              </a:rPr>
              <a:t>relevant</a:t>
            </a:r>
            <a:r>
              <a:rPr sz="2450" spc="-85">
                <a:latin typeface="Lucida Sans"/>
                <a:cs typeface="Lucida Sans"/>
              </a:rPr>
              <a:t> </a:t>
            </a:r>
            <a:r>
              <a:rPr sz="2450">
                <a:latin typeface="Lucida Sans"/>
                <a:cs typeface="Lucida Sans"/>
              </a:rPr>
              <a:t>and</a:t>
            </a:r>
            <a:r>
              <a:rPr sz="2450" spc="-85">
                <a:latin typeface="Lucida Sans"/>
                <a:cs typeface="Lucida Sans"/>
              </a:rPr>
              <a:t> </a:t>
            </a:r>
            <a:r>
              <a:rPr sz="2450" spc="-10">
                <a:latin typeface="Lucida Sans"/>
                <a:cs typeface="Lucida Sans"/>
              </a:rPr>
              <a:t>transferable skills/experiences.</a:t>
            </a:r>
            <a:endParaRPr sz="2450">
              <a:latin typeface="Lucida Sans"/>
              <a:cs typeface="Lucida Sans"/>
            </a:endParaRPr>
          </a:p>
          <a:p>
            <a:pPr marL="12700" marR="8223884">
              <a:lnSpc>
                <a:spcPct val="234700"/>
              </a:lnSpc>
            </a:pPr>
            <a:r>
              <a:rPr sz="2450" spc="-40">
                <a:latin typeface="Lucida Sans"/>
                <a:cs typeface="Lucida Sans"/>
              </a:rPr>
              <a:t>A</a:t>
            </a:r>
            <a:r>
              <a:rPr sz="2450" spc="-95">
                <a:latin typeface="Lucida Sans"/>
                <a:cs typeface="Lucida Sans"/>
              </a:rPr>
              <a:t> </a:t>
            </a:r>
            <a:r>
              <a:rPr sz="2450">
                <a:latin typeface="Lucida Sans"/>
                <a:cs typeface="Lucida Sans"/>
              </a:rPr>
              <a:t>summary</a:t>
            </a:r>
            <a:r>
              <a:rPr sz="2450" spc="-90">
                <a:latin typeface="Lucida Sans"/>
                <a:cs typeface="Lucida Sans"/>
              </a:rPr>
              <a:t> </a:t>
            </a:r>
            <a:r>
              <a:rPr sz="2450">
                <a:latin typeface="Lucida Sans"/>
                <a:cs typeface="Lucida Sans"/>
              </a:rPr>
              <a:t>can</a:t>
            </a:r>
            <a:r>
              <a:rPr sz="2450" spc="-90">
                <a:latin typeface="Lucida Sans"/>
                <a:cs typeface="Lucida Sans"/>
              </a:rPr>
              <a:t> </a:t>
            </a:r>
            <a:r>
              <a:rPr sz="2450">
                <a:latin typeface="Lucida Sans"/>
                <a:cs typeface="Lucida Sans"/>
              </a:rPr>
              <a:t>be</a:t>
            </a:r>
            <a:r>
              <a:rPr sz="2450" spc="-90">
                <a:latin typeface="Lucida Sans"/>
                <a:cs typeface="Lucida Sans"/>
              </a:rPr>
              <a:t> </a:t>
            </a:r>
            <a:r>
              <a:rPr sz="2450">
                <a:latin typeface="Lucida Sans"/>
                <a:cs typeface="Lucida Sans"/>
              </a:rPr>
              <a:t>anywhere</a:t>
            </a:r>
            <a:r>
              <a:rPr sz="2450" spc="-90">
                <a:latin typeface="Lucida Sans"/>
                <a:cs typeface="Lucida Sans"/>
              </a:rPr>
              <a:t> </a:t>
            </a:r>
            <a:r>
              <a:rPr sz="2450">
                <a:latin typeface="Lucida Sans"/>
                <a:cs typeface="Lucida Sans"/>
              </a:rPr>
              <a:t>from</a:t>
            </a:r>
            <a:r>
              <a:rPr sz="2450" spc="-95">
                <a:latin typeface="Lucida Sans"/>
                <a:cs typeface="Lucida Sans"/>
              </a:rPr>
              <a:t> </a:t>
            </a:r>
            <a:r>
              <a:rPr sz="2450" spc="-130">
                <a:latin typeface="Lucida Sans"/>
                <a:cs typeface="Lucida Sans"/>
              </a:rPr>
              <a:t>3</a:t>
            </a:r>
            <a:r>
              <a:rPr sz="2450" spc="-90">
                <a:latin typeface="Lucida Sans"/>
                <a:cs typeface="Lucida Sans"/>
              </a:rPr>
              <a:t> </a:t>
            </a:r>
            <a:r>
              <a:rPr sz="2450" spc="180">
                <a:latin typeface="Lucida Sans"/>
                <a:cs typeface="Lucida Sans"/>
              </a:rPr>
              <a:t>–</a:t>
            </a:r>
            <a:r>
              <a:rPr sz="2450" spc="-90">
                <a:latin typeface="Lucida Sans"/>
                <a:cs typeface="Lucida Sans"/>
              </a:rPr>
              <a:t> </a:t>
            </a:r>
            <a:r>
              <a:rPr sz="2450" spc="-100">
                <a:latin typeface="Lucida Sans"/>
                <a:cs typeface="Lucida Sans"/>
              </a:rPr>
              <a:t>5</a:t>
            </a:r>
            <a:r>
              <a:rPr sz="2450" spc="-90">
                <a:latin typeface="Lucida Sans"/>
                <a:cs typeface="Lucida Sans"/>
              </a:rPr>
              <a:t> </a:t>
            </a:r>
            <a:r>
              <a:rPr sz="2450" spc="-10">
                <a:latin typeface="Lucida Sans"/>
                <a:cs typeface="Lucida Sans"/>
              </a:rPr>
              <a:t>sentences </a:t>
            </a:r>
            <a:r>
              <a:rPr sz="2450">
                <a:latin typeface="Lucida Sans"/>
                <a:cs typeface="Lucida Sans"/>
              </a:rPr>
              <a:t>Avoid</a:t>
            </a:r>
            <a:r>
              <a:rPr sz="2450" spc="-55">
                <a:latin typeface="Lucida Sans"/>
                <a:cs typeface="Lucida Sans"/>
              </a:rPr>
              <a:t> </a:t>
            </a:r>
            <a:r>
              <a:rPr sz="2450" spc="-25">
                <a:latin typeface="Lucida Sans"/>
                <a:cs typeface="Lucida Sans"/>
              </a:rPr>
              <a:t>generalizations</a:t>
            </a:r>
            <a:r>
              <a:rPr sz="2450" spc="-50">
                <a:latin typeface="Lucida Sans"/>
                <a:cs typeface="Lucida Sans"/>
              </a:rPr>
              <a:t> </a:t>
            </a:r>
            <a:r>
              <a:rPr sz="2450">
                <a:latin typeface="Lucida Sans"/>
                <a:cs typeface="Lucida Sans"/>
              </a:rPr>
              <a:t>and</a:t>
            </a:r>
            <a:r>
              <a:rPr sz="2450" spc="-55">
                <a:latin typeface="Lucida Sans"/>
                <a:cs typeface="Lucida Sans"/>
              </a:rPr>
              <a:t> </a:t>
            </a:r>
            <a:r>
              <a:rPr sz="2450">
                <a:latin typeface="Lucida Sans"/>
                <a:cs typeface="Lucida Sans"/>
              </a:rPr>
              <a:t>cliches</a:t>
            </a:r>
            <a:r>
              <a:rPr sz="2450" spc="-50">
                <a:latin typeface="Lucida Sans"/>
                <a:cs typeface="Lucida Sans"/>
              </a:rPr>
              <a:t> </a:t>
            </a:r>
            <a:r>
              <a:rPr sz="2450" spc="-20">
                <a:latin typeface="Lucida Sans"/>
                <a:cs typeface="Lucida Sans"/>
              </a:rPr>
              <a:t>here</a:t>
            </a:r>
            <a:endParaRPr sz="2450">
              <a:latin typeface="Lucida Sans"/>
              <a:cs typeface="Lucida Sans"/>
            </a:endParaRPr>
          </a:p>
          <a:p>
            <a:pPr marL="12700" marR="4620260">
              <a:lnSpc>
                <a:spcPct val="234700"/>
              </a:lnSpc>
            </a:pPr>
            <a:r>
              <a:rPr sz="2450">
                <a:latin typeface="Lucida Sans"/>
                <a:cs typeface="Lucida Sans"/>
              </a:rPr>
              <a:t>Avoid</a:t>
            </a:r>
            <a:r>
              <a:rPr sz="2450" spc="-110">
                <a:latin typeface="Lucida Sans"/>
                <a:cs typeface="Lucida Sans"/>
              </a:rPr>
              <a:t> </a:t>
            </a:r>
            <a:r>
              <a:rPr sz="2450">
                <a:latin typeface="Lucida Sans"/>
                <a:cs typeface="Lucida Sans"/>
              </a:rPr>
              <a:t>the</a:t>
            </a:r>
            <a:r>
              <a:rPr sz="2450" spc="-110">
                <a:latin typeface="Lucida Sans"/>
                <a:cs typeface="Lucida Sans"/>
              </a:rPr>
              <a:t> </a:t>
            </a:r>
            <a:r>
              <a:rPr sz="2450">
                <a:latin typeface="Lucida Sans"/>
                <a:cs typeface="Lucida Sans"/>
              </a:rPr>
              <a:t>use</a:t>
            </a:r>
            <a:r>
              <a:rPr sz="2450" spc="-105">
                <a:latin typeface="Lucida Sans"/>
                <a:cs typeface="Lucida Sans"/>
              </a:rPr>
              <a:t> </a:t>
            </a:r>
            <a:r>
              <a:rPr sz="2450">
                <a:latin typeface="Lucida Sans"/>
                <a:cs typeface="Lucida Sans"/>
              </a:rPr>
              <a:t>of</a:t>
            </a:r>
            <a:r>
              <a:rPr sz="2450" spc="-110">
                <a:latin typeface="Lucida Sans"/>
                <a:cs typeface="Lucida Sans"/>
              </a:rPr>
              <a:t> </a:t>
            </a:r>
            <a:r>
              <a:rPr sz="2450" spc="-50">
                <a:latin typeface="Lucida Sans"/>
                <a:cs typeface="Lucida Sans"/>
              </a:rPr>
              <a:t>I,</a:t>
            </a:r>
            <a:r>
              <a:rPr sz="2450" spc="-110">
                <a:latin typeface="Lucida Sans"/>
                <a:cs typeface="Lucida Sans"/>
              </a:rPr>
              <a:t> </a:t>
            </a:r>
            <a:r>
              <a:rPr sz="2450">
                <a:latin typeface="Lucida Sans"/>
                <a:cs typeface="Lucida Sans"/>
              </a:rPr>
              <a:t>my</a:t>
            </a:r>
            <a:r>
              <a:rPr sz="2450" spc="-105">
                <a:latin typeface="Lucida Sans"/>
                <a:cs typeface="Lucida Sans"/>
              </a:rPr>
              <a:t> </a:t>
            </a:r>
            <a:r>
              <a:rPr sz="2450">
                <a:latin typeface="Lucida Sans"/>
                <a:cs typeface="Lucida Sans"/>
              </a:rPr>
              <a:t>and</a:t>
            </a:r>
            <a:r>
              <a:rPr sz="2450" spc="-110">
                <a:latin typeface="Lucida Sans"/>
                <a:cs typeface="Lucida Sans"/>
              </a:rPr>
              <a:t> </a:t>
            </a:r>
            <a:r>
              <a:rPr sz="2450">
                <a:latin typeface="Lucida Sans"/>
                <a:cs typeface="Lucida Sans"/>
              </a:rPr>
              <a:t>me</a:t>
            </a:r>
            <a:r>
              <a:rPr sz="2450" spc="-105">
                <a:latin typeface="Lucida Sans"/>
                <a:cs typeface="Lucida Sans"/>
              </a:rPr>
              <a:t> </a:t>
            </a:r>
            <a:r>
              <a:rPr sz="2450">
                <a:latin typeface="Lucida Sans"/>
                <a:cs typeface="Lucida Sans"/>
              </a:rPr>
              <a:t>throughout</a:t>
            </a:r>
            <a:r>
              <a:rPr sz="2450" spc="-110">
                <a:latin typeface="Lucida Sans"/>
                <a:cs typeface="Lucida Sans"/>
              </a:rPr>
              <a:t> </a:t>
            </a:r>
            <a:r>
              <a:rPr sz="2450" spc="60">
                <a:latin typeface="Lucida Sans"/>
                <a:cs typeface="Lucida Sans"/>
              </a:rPr>
              <a:t>to</a:t>
            </a:r>
            <a:r>
              <a:rPr sz="2450" spc="-110">
                <a:latin typeface="Lucida Sans"/>
                <a:cs typeface="Lucida Sans"/>
              </a:rPr>
              <a:t> </a:t>
            </a:r>
            <a:r>
              <a:rPr sz="2450" spc="-20">
                <a:latin typeface="Lucida Sans"/>
                <a:cs typeface="Lucida Sans"/>
              </a:rPr>
              <a:t>keep</a:t>
            </a:r>
            <a:r>
              <a:rPr sz="2450" spc="-105">
                <a:latin typeface="Lucida Sans"/>
                <a:cs typeface="Lucida Sans"/>
              </a:rPr>
              <a:t> </a:t>
            </a:r>
            <a:r>
              <a:rPr sz="2450">
                <a:latin typeface="Lucida Sans"/>
                <a:cs typeface="Lucida Sans"/>
              </a:rPr>
              <a:t>the</a:t>
            </a:r>
            <a:r>
              <a:rPr sz="2450" spc="-110">
                <a:latin typeface="Lucida Sans"/>
                <a:cs typeface="Lucida Sans"/>
              </a:rPr>
              <a:t> </a:t>
            </a:r>
            <a:r>
              <a:rPr sz="2450" spc="-40">
                <a:latin typeface="Lucida Sans"/>
                <a:cs typeface="Lucida Sans"/>
              </a:rPr>
              <a:t>language</a:t>
            </a:r>
            <a:r>
              <a:rPr sz="2450" spc="-110">
                <a:latin typeface="Lucida Sans"/>
                <a:cs typeface="Lucida Sans"/>
              </a:rPr>
              <a:t> </a:t>
            </a:r>
            <a:r>
              <a:rPr sz="2450" spc="-10">
                <a:latin typeface="Lucida Sans"/>
                <a:cs typeface="Lucida Sans"/>
              </a:rPr>
              <a:t>formalized </a:t>
            </a:r>
            <a:r>
              <a:rPr sz="2450" spc="-40">
                <a:latin typeface="Lucida Sans"/>
                <a:cs typeface="Lucida Sans"/>
              </a:rPr>
              <a:t>A</a:t>
            </a:r>
            <a:r>
              <a:rPr sz="2450" spc="-100">
                <a:latin typeface="Lucida Sans"/>
                <a:cs typeface="Lucida Sans"/>
              </a:rPr>
              <a:t> </a:t>
            </a:r>
            <a:r>
              <a:rPr sz="2450" spc="-20">
                <a:latin typeface="Lucida Sans"/>
                <a:cs typeface="Lucida Sans"/>
              </a:rPr>
              <a:t>good</a:t>
            </a:r>
            <a:r>
              <a:rPr sz="2450" spc="-100">
                <a:latin typeface="Lucida Sans"/>
                <a:cs typeface="Lucida Sans"/>
              </a:rPr>
              <a:t> </a:t>
            </a:r>
            <a:r>
              <a:rPr sz="2450">
                <a:latin typeface="Lucida Sans"/>
                <a:cs typeface="Lucida Sans"/>
              </a:rPr>
              <a:t>starter</a:t>
            </a:r>
            <a:r>
              <a:rPr sz="2450" spc="-100">
                <a:latin typeface="Lucida Sans"/>
                <a:cs typeface="Lucida Sans"/>
              </a:rPr>
              <a:t> </a:t>
            </a:r>
            <a:r>
              <a:rPr sz="2450">
                <a:latin typeface="Lucida Sans"/>
                <a:cs typeface="Lucida Sans"/>
              </a:rPr>
              <a:t>formula</a:t>
            </a:r>
            <a:r>
              <a:rPr sz="2450" spc="-100">
                <a:latin typeface="Lucida Sans"/>
                <a:cs typeface="Lucida Sans"/>
              </a:rPr>
              <a:t> </a:t>
            </a:r>
            <a:r>
              <a:rPr sz="2450">
                <a:latin typeface="Lucida Sans"/>
                <a:cs typeface="Lucida Sans"/>
              </a:rPr>
              <a:t>for</a:t>
            </a:r>
            <a:r>
              <a:rPr sz="2450" spc="-100">
                <a:latin typeface="Lucida Sans"/>
                <a:cs typeface="Lucida Sans"/>
              </a:rPr>
              <a:t> </a:t>
            </a:r>
            <a:r>
              <a:rPr sz="2450">
                <a:latin typeface="Lucida Sans"/>
                <a:cs typeface="Lucida Sans"/>
              </a:rPr>
              <a:t>a</a:t>
            </a:r>
            <a:r>
              <a:rPr sz="2450" spc="-100">
                <a:latin typeface="Lucida Sans"/>
                <a:cs typeface="Lucida Sans"/>
              </a:rPr>
              <a:t> </a:t>
            </a:r>
            <a:r>
              <a:rPr sz="2450">
                <a:latin typeface="Lucida Sans"/>
                <a:cs typeface="Lucida Sans"/>
              </a:rPr>
              <a:t>summary</a:t>
            </a:r>
            <a:r>
              <a:rPr sz="2450" spc="-95">
                <a:latin typeface="Lucida Sans"/>
                <a:cs typeface="Lucida Sans"/>
              </a:rPr>
              <a:t> </a:t>
            </a:r>
            <a:r>
              <a:rPr sz="2450" spc="-35">
                <a:latin typeface="Lucida Sans"/>
                <a:cs typeface="Lucida Sans"/>
              </a:rPr>
              <a:t>might</a:t>
            </a:r>
            <a:r>
              <a:rPr sz="2450" spc="-100">
                <a:latin typeface="Lucida Sans"/>
                <a:cs typeface="Lucida Sans"/>
              </a:rPr>
              <a:t> </a:t>
            </a:r>
            <a:r>
              <a:rPr sz="2450" spc="-10">
                <a:latin typeface="Lucida Sans"/>
                <a:cs typeface="Lucida Sans"/>
              </a:rPr>
              <a:t>include:</a:t>
            </a:r>
            <a:endParaRPr sz="2450">
              <a:latin typeface="Lucida Sans"/>
              <a:cs typeface="Lucida Sans"/>
            </a:endParaRPr>
          </a:p>
        </p:txBody>
      </p:sp>
      <p:pic>
        <p:nvPicPr>
          <p:cNvPr id="5" name="object 5"/>
          <p:cNvPicPr/>
          <p:nvPr/>
        </p:nvPicPr>
        <p:blipFill>
          <a:blip r:embed="rId2" cstate="print"/>
          <a:stretch>
            <a:fillRect/>
          </a:stretch>
        </p:blipFill>
        <p:spPr>
          <a:xfrm>
            <a:off x="931235" y="3316771"/>
            <a:ext cx="114300" cy="114299"/>
          </a:xfrm>
          <a:prstGeom prst="rect">
            <a:avLst/>
          </a:prstGeom>
        </p:spPr>
      </p:pic>
      <p:pic>
        <p:nvPicPr>
          <p:cNvPr id="6" name="object 6"/>
          <p:cNvPicPr/>
          <p:nvPr/>
        </p:nvPicPr>
        <p:blipFill>
          <a:blip r:embed="rId2" cstate="print"/>
          <a:stretch>
            <a:fillRect/>
          </a:stretch>
        </p:blipFill>
        <p:spPr>
          <a:xfrm>
            <a:off x="931235" y="4631221"/>
            <a:ext cx="114300" cy="114299"/>
          </a:xfrm>
          <a:prstGeom prst="rect">
            <a:avLst/>
          </a:prstGeom>
        </p:spPr>
      </p:pic>
      <p:pic>
        <p:nvPicPr>
          <p:cNvPr id="7" name="object 7"/>
          <p:cNvPicPr/>
          <p:nvPr/>
        </p:nvPicPr>
        <p:blipFill>
          <a:blip r:embed="rId2" cstate="print"/>
          <a:stretch>
            <a:fillRect/>
          </a:stretch>
        </p:blipFill>
        <p:spPr>
          <a:xfrm>
            <a:off x="931235" y="5507521"/>
            <a:ext cx="114300" cy="114299"/>
          </a:xfrm>
          <a:prstGeom prst="rect">
            <a:avLst/>
          </a:prstGeom>
        </p:spPr>
      </p:pic>
      <p:pic>
        <p:nvPicPr>
          <p:cNvPr id="8" name="object 8"/>
          <p:cNvPicPr/>
          <p:nvPr/>
        </p:nvPicPr>
        <p:blipFill>
          <a:blip r:embed="rId2" cstate="print"/>
          <a:stretch>
            <a:fillRect/>
          </a:stretch>
        </p:blipFill>
        <p:spPr>
          <a:xfrm>
            <a:off x="931235" y="6383821"/>
            <a:ext cx="114300" cy="114299"/>
          </a:xfrm>
          <a:prstGeom prst="rect">
            <a:avLst/>
          </a:prstGeom>
        </p:spPr>
      </p:pic>
      <p:pic>
        <p:nvPicPr>
          <p:cNvPr id="9" name="object 9"/>
          <p:cNvPicPr/>
          <p:nvPr/>
        </p:nvPicPr>
        <p:blipFill>
          <a:blip r:embed="rId2" cstate="print"/>
          <a:stretch>
            <a:fillRect/>
          </a:stretch>
        </p:blipFill>
        <p:spPr>
          <a:xfrm>
            <a:off x="931235" y="7260121"/>
            <a:ext cx="114300" cy="114299"/>
          </a:xfrm>
          <a:prstGeom prst="rect">
            <a:avLst/>
          </a:prstGeom>
        </p:spPr>
      </p:pic>
      <p:sp>
        <p:nvSpPr>
          <p:cNvPr id="10" name="object 10"/>
          <p:cNvSpPr/>
          <p:nvPr/>
        </p:nvSpPr>
        <p:spPr>
          <a:xfrm>
            <a:off x="1622910" y="8141458"/>
            <a:ext cx="2734310" cy="1116965"/>
          </a:xfrm>
          <a:custGeom>
            <a:avLst/>
            <a:gdLst/>
            <a:ahLst/>
            <a:cxnLst/>
            <a:rect l="l" t="t" r="r" b="b"/>
            <a:pathLst>
              <a:path w="2734310" h="1116965">
                <a:moveTo>
                  <a:pt x="2248478" y="1116843"/>
                </a:moveTo>
                <a:lnTo>
                  <a:pt x="485766" y="1116843"/>
                </a:lnTo>
                <a:lnTo>
                  <a:pt x="437761" y="1114467"/>
                </a:lnTo>
                <a:lnTo>
                  <a:pt x="390562" y="1107423"/>
                </a:lnTo>
                <a:lnTo>
                  <a:pt x="344494" y="1095846"/>
                </a:lnTo>
                <a:lnTo>
                  <a:pt x="299876" y="1079866"/>
                </a:lnTo>
                <a:lnTo>
                  <a:pt x="257027" y="1059616"/>
                </a:lnTo>
                <a:lnTo>
                  <a:pt x="216266" y="1035228"/>
                </a:lnTo>
                <a:lnTo>
                  <a:pt x="177911" y="1006833"/>
                </a:lnTo>
                <a:lnTo>
                  <a:pt x="142280" y="974563"/>
                </a:lnTo>
                <a:lnTo>
                  <a:pt x="110010" y="938932"/>
                </a:lnTo>
                <a:lnTo>
                  <a:pt x="81615" y="900577"/>
                </a:lnTo>
                <a:lnTo>
                  <a:pt x="57227" y="859815"/>
                </a:lnTo>
                <a:lnTo>
                  <a:pt x="36977" y="816967"/>
                </a:lnTo>
                <a:lnTo>
                  <a:pt x="20997" y="772349"/>
                </a:lnTo>
                <a:lnTo>
                  <a:pt x="9420" y="726281"/>
                </a:lnTo>
                <a:lnTo>
                  <a:pt x="2376" y="679082"/>
                </a:lnTo>
                <a:lnTo>
                  <a:pt x="0" y="631073"/>
                </a:lnTo>
                <a:lnTo>
                  <a:pt x="0" y="485770"/>
                </a:lnTo>
                <a:lnTo>
                  <a:pt x="2376" y="437762"/>
                </a:lnTo>
                <a:lnTo>
                  <a:pt x="9420" y="390562"/>
                </a:lnTo>
                <a:lnTo>
                  <a:pt x="20997" y="344494"/>
                </a:lnTo>
                <a:lnTo>
                  <a:pt x="36977" y="299877"/>
                </a:lnTo>
                <a:lnTo>
                  <a:pt x="57227" y="257028"/>
                </a:lnTo>
                <a:lnTo>
                  <a:pt x="81615" y="216266"/>
                </a:lnTo>
                <a:lnTo>
                  <a:pt x="110010" y="177911"/>
                </a:lnTo>
                <a:lnTo>
                  <a:pt x="142280" y="142280"/>
                </a:lnTo>
                <a:lnTo>
                  <a:pt x="177911" y="110011"/>
                </a:lnTo>
                <a:lnTo>
                  <a:pt x="216266" y="81616"/>
                </a:lnTo>
                <a:lnTo>
                  <a:pt x="257027" y="57227"/>
                </a:lnTo>
                <a:lnTo>
                  <a:pt x="299876" y="36977"/>
                </a:lnTo>
                <a:lnTo>
                  <a:pt x="344494" y="20997"/>
                </a:lnTo>
                <a:lnTo>
                  <a:pt x="390562" y="9420"/>
                </a:lnTo>
                <a:lnTo>
                  <a:pt x="437761" y="2377"/>
                </a:lnTo>
                <a:lnTo>
                  <a:pt x="485774" y="0"/>
                </a:lnTo>
                <a:lnTo>
                  <a:pt x="2248470" y="0"/>
                </a:lnTo>
                <a:lnTo>
                  <a:pt x="2296482" y="2377"/>
                </a:lnTo>
                <a:lnTo>
                  <a:pt x="2343682" y="9420"/>
                </a:lnTo>
                <a:lnTo>
                  <a:pt x="2389750" y="20997"/>
                </a:lnTo>
                <a:lnTo>
                  <a:pt x="2434367" y="36977"/>
                </a:lnTo>
                <a:lnTo>
                  <a:pt x="2477216" y="57227"/>
                </a:lnTo>
                <a:lnTo>
                  <a:pt x="2517978" y="81616"/>
                </a:lnTo>
                <a:lnTo>
                  <a:pt x="2556333" y="110011"/>
                </a:lnTo>
                <a:lnTo>
                  <a:pt x="2591964" y="142280"/>
                </a:lnTo>
                <a:lnTo>
                  <a:pt x="2624234" y="177911"/>
                </a:lnTo>
                <a:lnTo>
                  <a:pt x="2652629" y="216266"/>
                </a:lnTo>
                <a:lnTo>
                  <a:pt x="2677017" y="257028"/>
                </a:lnTo>
                <a:lnTo>
                  <a:pt x="2697267" y="299877"/>
                </a:lnTo>
                <a:lnTo>
                  <a:pt x="2713247" y="344494"/>
                </a:lnTo>
                <a:lnTo>
                  <a:pt x="2724824" y="390562"/>
                </a:lnTo>
                <a:lnTo>
                  <a:pt x="2731868" y="437762"/>
                </a:lnTo>
                <a:lnTo>
                  <a:pt x="2734244" y="485770"/>
                </a:lnTo>
                <a:lnTo>
                  <a:pt x="2734244" y="631073"/>
                </a:lnTo>
                <a:lnTo>
                  <a:pt x="2731868" y="679082"/>
                </a:lnTo>
                <a:lnTo>
                  <a:pt x="2724824" y="726281"/>
                </a:lnTo>
                <a:lnTo>
                  <a:pt x="2713247" y="772349"/>
                </a:lnTo>
                <a:lnTo>
                  <a:pt x="2697267" y="816967"/>
                </a:lnTo>
                <a:lnTo>
                  <a:pt x="2677017" y="859815"/>
                </a:lnTo>
                <a:lnTo>
                  <a:pt x="2652629" y="900577"/>
                </a:lnTo>
                <a:lnTo>
                  <a:pt x="2624234" y="938932"/>
                </a:lnTo>
                <a:lnTo>
                  <a:pt x="2591964" y="974563"/>
                </a:lnTo>
                <a:lnTo>
                  <a:pt x="2556333" y="1006833"/>
                </a:lnTo>
                <a:lnTo>
                  <a:pt x="2517978" y="1035228"/>
                </a:lnTo>
                <a:lnTo>
                  <a:pt x="2477216" y="1059616"/>
                </a:lnTo>
                <a:lnTo>
                  <a:pt x="2434367" y="1079866"/>
                </a:lnTo>
                <a:lnTo>
                  <a:pt x="2389750" y="1095846"/>
                </a:lnTo>
                <a:lnTo>
                  <a:pt x="2343682" y="1107423"/>
                </a:lnTo>
                <a:lnTo>
                  <a:pt x="2296482" y="1114467"/>
                </a:lnTo>
                <a:lnTo>
                  <a:pt x="2248478" y="1116843"/>
                </a:lnTo>
                <a:close/>
              </a:path>
            </a:pathLst>
          </a:custGeom>
          <a:solidFill>
            <a:srgbClr val="4F9D2E"/>
          </a:solidFill>
        </p:spPr>
        <p:txBody>
          <a:bodyPr wrap="square" lIns="0" tIns="0" rIns="0" bIns="0" rtlCol="0"/>
          <a:lstStyle/>
          <a:p>
            <a:endParaRPr/>
          </a:p>
        </p:txBody>
      </p:sp>
      <p:sp>
        <p:nvSpPr>
          <p:cNvPr id="11" name="object 11"/>
          <p:cNvSpPr txBox="1"/>
          <p:nvPr/>
        </p:nvSpPr>
        <p:spPr>
          <a:xfrm>
            <a:off x="2103278" y="8506615"/>
            <a:ext cx="1773555" cy="360680"/>
          </a:xfrm>
          <a:prstGeom prst="rect">
            <a:avLst/>
          </a:prstGeom>
        </p:spPr>
        <p:txBody>
          <a:bodyPr vert="horz" wrap="square" lIns="0" tIns="12700" rIns="0" bIns="0" rtlCol="0">
            <a:spAutoFit/>
          </a:bodyPr>
          <a:lstStyle/>
          <a:p>
            <a:pPr marL="12700">
              <a:lnSpc>
                <a:spcPct val="100000"/>
              </a:lnSpc>
              <a:spcBef>
                <a:spcPts val="100"/>
              </a:spcBef>
            </a:pPr>
            <a:r>
              <a:rPr sz="2200" spc="-120">
                <a:solidFill>
                  <a:srgbClr val="FFFFFF"/>
                </a:solidFill>
                <a:latin typeface="Arial Black"/>
                <a:cs typeface="Arial Black"/>
              </a:rPr>
              <a:t>Who</a:t>
            </a:r>
            <a:r>
              <a:rPr sz="2200" spc="-200">
                <a:solidFill>
                  <a:srgbClr val="FFFFFF"/>
                </a:solidFill>
                <a:latin typeface="Arial Black"/>
                <a:cs typeface="Arial Black"/>
              </a:rPr>
              <a:t> </a:t>
            </a:r>
            <a:r>
              <a:rPr sz="2200" spc="-175">
                <a:solidFill>
                  <a:srgbClr val="FFFFFF"/>
                </a:solidFill>
                <a:latin typeface="Arial Black"/>
                <a:cs typeface="Arial Black"/>
              </a:rPr>
              <a:t>You</a:t>
            </a:r>
            <a:r>
              <a:rPr sz="2200" spc="-195">
                <a:solidFill>
                  <a:srgbClr val="FFFFFF"/>
                </a:solidFill>
                <a:latin typeface="Arial Black"/>
                <a:cs typeface="Arial Black"/>
              </a:rPr>
              <a:t> </a:t>
            </a:r>
            <a:r>
              <a:rPr sz="2200" spc="-105">
                <a:solidFill>
                  <a:srgbClr val="FFFFFF"/>
                </a:solidFill>
                <a:latin typeface="Arial Black"/>
                <a:cs typeface="Arial Black"/>
              </a:rPr>
              <a:t>Are</a:t>
            </a:r>
            <a:endParaRPr sz="2200">
              <a:latin typeface="Arial Black"/>
              <a:cs typeface="Arial Black"/>
            </a:endParaRPr>
          </a:p>
        </p:txBody>
      </p:sp>
      <p:sp>
        <p:nvSpPr>
          <p:cNvPr id="12" name="object 12"/>
          <p:cNvSpPr/>
          <p:nvPr/>
        </p:nvSpPr>
        <p:spPr>
          <a:xfrm>
            <a:off x="4899222" y="8141459"/>
            <a:ext cx="5612765" cy="1116965"/>
          </a:xfrm>
          <a:custGeom>
            <a:avLst/>
            <a:gdLst/>
            <a:ahLst/>
            <a:cxnLst/>
            <a:rect l="l" t="t" r="r" b="b"/>
            <a:pathLst>
              <a:path w="5612765" h="1116965">
                <a:moveTo>
                  <a:pt x="5126682" y="1116843"/>
                </a:moveTo>
                <a:lnTo>
                  <a:pt x="485766" y="1116843"/>
                </a:lnTo>
                <a:lnTo>
                  <a:pt x="437761" y="1114467"/>
                </a:lnTo>
                <a:lnTo>
                  <a:pt x="390562" y="1107423"/>
                </a:lnTo>
                <a:lnTo>
                  <a:pt x="344494" y="1095846"/>
                </a:lnTo>
                <a:lnTo>
                  <a:pt x="299876" y="1079866"/>
                </a:lnTo>
                <a:lnTo>
                  <a:pt x="257027" y="1059616"/>
                </a:lnTo>
                <a:lnTo>
                  <a:pt x="216266" y="1035228"/>
                </a:lnTo>
                <a:lnTo>
                  <a:pt x="177910" y="1006833"/>
                </a:lnTo>
                <a:lnTo>
                  <a:pt x="142279" y="974563"/>
                </a:lnTo>
                <a:lnTo>
                  <a:pt x="110010" y="938932"/>
                </a:lnTo>
                <a:lnTo>
                  <a:pt x="81615" y="900577"/>
                </a:lnTo>
                <a:lnTo>
                  <a:pt x="57227" y="859815"/>
                </a:lnTo>
                <a:lnTo>
                  <a:pt x="36977" y="816967"/>
                </a:lnTo>
                <a:lnTo>
                  <a:pt x="20997" y="772349"/>
                </a:lnTo>
                <a:lnTo>
                  <a:pt x="9420" y="726281"/>
                </a:lnTo>
                <a:lnTo>
                  <a:pt x="2376" y="679082"/>
                </a:lnTo>
                <a:lnTo>
                  <a:pt x="0" y="631072"/>
                </a:lnTo>
                <a:lnTo>
                  <a:pt x="0" y="485771"/>
                </a:lnTo>
                <a:lnTo>
                  <a:pt x="2376" y="437762"/>
                </a:lnTo>
                <a:lnTo>
                  <a:pt x="9420" y="390562"/>
                </a:lnTo>
                <a:lnTo>
                  <a:pt x="20997" y="344494"/>
                </a:lnTo>
                <a:lnTo>
                  <a:pt x="36977" y="299877"/>
                </a:lnTo>
                <a:lnTo>
                  <a:pt x="57227" y="257028"/>
                </a:lnTo>
                <a:lnTo>
                  <a:pt x="81615" y="216266"/>
                </a:lnTo>
                <a:lnTo>
                  <a:pt x="110010" y="177911"/>
                </a:lnTo>
                <a:lnTo>
                  <a:pt x="142279" y="142280"/>
                </a:lnTo>
                <a:lnTo>
                  <a:pt x="177910" y="110011"/>
                </a:lnTo>
                <a:lnTo>
                  <a:pt x="216266" y="81616"/>
                </a:lnTo>
                <a:lnTo>
                  <a:pt x="257027" y="57227"/>
                </a:lnTo>
                <a:lnTo>
                  <a:pt x="299876" y="36977"/>
                </a:lnTo>
                <a:lnTo>
                  <a:pt x="344494" y="20997"/>
                </a:lnTo>
                <a:lnTo>
                  <a:pt x="390562" y="9420"/>
                </a:lnTo>
                <a:lnTo>
                  <a:pt x="437761" y="2377"/>
                </a:lnTo>
                <a:lnTo>
                  <a:pt x="485774" y="0"/>
                </a:lnTo>
                <a:lnTo>
                  <a:pt x="5126674" y="0"/>
                </a:lnTo>
                <a:lnTo>
                  <a:pt x="5174687" y="2377"/>
                </a:lnTo>
                <a:lnTo>
                  <a:pt x="5221887" y="9420"/>
                </a:lnTo>
                <a:lnTo>
                  <a:pt x="5267955" y="20997"/>
                </a:lnTo>
                <a:lnTo>
                  <a:pt x="5312573" y="36977"/>
                </a:lnTo>
                <a:lnTo>
                  <a:pt x="5355421" y="57227"/>
                </a:lnTo>
                <a:lnTo>
                  <a:pt x="5396183" y="81616"/>
                </a:lnTo>
                <a:lnTo>
                  <a:pt x="5434538" y="110011"/>
                </a:lnTo>
                <a:lnTo>
                  <a:pt x="5470169" y="142280"/>
                </a:lnTo>
                <a:lnTo>
                  <a:pt x="5502439" y="177911"/>
                </a:lnTo>
                <a:lnTo>
                  <a:pt x="5530834" y="216266"/>
                </a:lnTo>
                <a:lnTo>
                  <a:pt x="5555222" y="257028"/>
                </a:lnTo>
                <a:lnTo>
                  <a:pt x="5575472" y="299877"/>
                </a:lnTo>
                <a:lnTo>
                  <a:pt x="5591452" y="344494"/>
                </a:lnTo>
                <a:lnTo>
                  <a:pt x="5603029" y="390562"/>
                </a:lnTo>
                <a:lnTo>
                  <a:pt x="5610072" y="437762"/>
                </a:lnTo>
                <a:lnTo>
                  <a:pt x="5612449" y="485771"/>
                </a:lnTo>
                <a:lnTo>
                  <a:pt x="5612449" y="631072"/>
                </a:lnTo>
                <a:lnTo>
                  <a:pt x="5610072" y="679082"/>
                </a:lnTo>
                <a:lnTo>
                  <a:pt x="5603029" y="726281"/>
                </a:lnTo>
                <a:lnTo>
                  <a:pt x="5591452" y="772349"/>
                </a:lnTo>
                <a:lnTo>
                  <a:pt x="5575472" y="816967"/>
                </a:lnTo>
                <a:lnTo>
                  <a:pt x="5555222" y="859815"/>
                </a:lnTo>
                <a:lnTo>
                  <a:pt x="5530834" y="900577"/>
                </a:lnTo>
                <a:lnTo>
                  <a:pt x="5502439" y="938932"/>
                </a:lnTo>
                <a:lnTo>
                  <a:pt x="5470169" y="974563"/>
                </a:lnTo>
                <a:lnTo>
                  <a:pt x="5434538" y="1006833"/>
                </a:lnTo>
                <a:lnTo>
                  <a:pt x="5396183" y="1035228"/>
                </a:lnTo>
                <a:lnTo>
                  <a:pt x="5355421" y="1059616"/>
                </a:lnTo>
                <a:lnTo>
                  <a:pt x="5312573" y="1079866"/>
                </a:lnTo>
                <a:lnTo>
                  <a:pt x="5267955" y="1095846"/>
                </a:lnTo>
                <a:lnTo>
                  <a:pt x="5221887" y="1107423"/>
                </a:lnTo>
                <a:lnTo>
                  <a:pt x="5174687" y="1114467"/>
                </a:lnTo>
                <a:lnTo>
                  <a:pt x="5126682" y="1116843"/>
                </a:lnTo>
                <a:close/>
              </a:path>
            </a:pathLst>
          </a:custGeom>
          <a:solidFill>
            <a:srgbClr val="00853D"/>
          </a:solidFill>
        </p:spPr>
        <p:txBody>
          <a:bodyPr wrap="square" lIns="0" tIns="0" rIns="0" bIns="0" rtlCol="0"/>
          <a:lstStyle/>
          <a:p>
            <a:endParaRPr/>
          </a:p>
        </p:txBody>
      </p:sp>
      <p:sp>
        <p:nvSpPr>
          <p:cNvPr id="13" name="object 13"/>
          <p:cNvSpPr txBox="1"/>
          <p:nvPr/>
        </p:nvSpPr>
        <p:spPr>
          <a:xfrm>
            <a:off x="5452962" y="8506615"/>
            <a:ext cx="4505325" cy="360680"/>
          </a:xfrm>
          <a:prstGeom prst="rect">
            <a:avLst/>
          </a:prstGeom>
        </p:spPr>
        <p:txBody>
          <a:bodyPr vert="horz" wrap="square" lIns="0" tIns="12700" rIns="0" bIns="0" rtlCol="0">
            <a:spAutoFit/>
          </a:bodyPr>
          <a:lstStyle/>
          <a:p>
            <a:pPr marL="12700">
              <a:lnSpc>
                <a:spcPct val="100000"/>
              </a:lnSpc>
              <a:spcBef>
                <a:spcPts val="100"/>
              </a:spcBef>
            </a:pPr>
            <a:r>
              <a:rPr sz="2200" spc="-150">
                <a:solidFill>
                  <a:srgbClr val="FFFFFF"/>
                </a:solidFill>
                <a:latin typeface="Arial Black"/>
                <a:cs typeface="Arial Black"/>
              </a:rPr>
              <a:t>Your</a:t>
            </a:r>
            <a:r>
              <a:rPr sz="2200" spc="-170">
                <a:solidFill>
                  <a:srgbClr val="FFFFFF"/>
                </a:solidFill>
                <a:latin typeface="Arial Black"/>
                <a:cs typeface="Arial Black"/>
              </a:rPr>
              <a:t> </a:t>
            </a:r>
            <a:r>
              <a:rPr sz="2200" spc="-150">
                <a:solidFill>
                  <a:srgbClr val="FFFFFF"/>
                </a:solidFill>
                <a:latin typeface="Arial Black"/>
                <a:cs typeface="Arial Black"/>
              </a:rPr>
              <a:t>Relevant</a:t>
            </a:r>
            <a:r>
              <a:rPr sz="2200" spc="-170">
                <a:solidFill>
                  <a:srgbClr val="FFFFFF"/>
                </a:solidFill>
                <a:latin typeface="Arial Black"/>
                <a:cs typeface="Arial Black"/>
              </a:rPr>
              <a:t> </a:t>
            </a:r>
            <a:r>
              <a:rPr sz="2200" spc="-140">
                <a:solidFill>
                  <a:srgbClr val="FFFFFF"/>
                </a:solidFill>
                <a:latin typeface="Arial Black"/>
                <a:cs typeface="Arial Black"/>
              </a:rPr>
              <a:t>Skills/Experiences</a:t>
            </a:r>
            <a:endParaRPr sz="2200">
              <a:latin typeface="Arial Black"/>
              <a:cs typeface="Arial Black"/>
            </a:endParaRPr>
          </a:p>
        </p:txBody>
      </p:sp>
      <p:sp>
        <p:nvSpPr>
          <p:cNvPr id="14" name="object 14"/>
          <p:cNvSpPr/>
          <p:nvPr/>
        </p:nvSpPr>
        <p:spPr>
          <a:xfrm>
            <a:off x="11052639" y="8141459"/>
            <a:ext cx="5612765" cy="1116965"/>
          </a:xfrm>
          <a:custGeom>
            <a:avLst/>
            <a:gdLst/>
            <a:ahLst/>
            <a:cxnLst/>
            <a:rect l="l" t="t" r="r" b="b"/>
            <a:pathLst>
              <a:path w="5612765" h="1116965">
                <a:moveTo>
                  <a:pt x="5126681" y="1116843"/>
                </a:moveTo>
                <a:lnTo>
                  <a:pt x="485767" y="1116843"/>
                </a:lnTo>
                <a:lnTo>
                  <a:pt x="437762" y="1114467"/>
                </a:lnTo>
                <a:lnTo>
                  <a:pt x="390562" y="1107423"/>
                </a:lnTo>
                <a:lnTo>
                  <a:pt x="344494" y="1095846"/>
                </a:lnTo>
                <a:lnTo>
                  <a:pt x="299876" y="1079866"/>
                </a:lnTo>
                <a:lnTo>
                  <a:pt x="257028" y="1059616"/>
                </a:lnTo>
                <a:lnTo>
                  <a:pt x="216266" y="1035228"/>
                </a:lnTo>
                <a:lnTo>
                  <a:pt x="177911" y="1006833"/>
                </a:lnTo>
                <a:lnTo>
                  <a:pt x="142280" y="974563"/>
                </a:lnTo>
                <a:lnTo>
                  <a:pt x="110010" y="938932"/>
                </a:lnTo>
                <a:lnTo>
                  <a:pt x="81616" y="900577"/>
                </a:lnTo>
                <a:lnTo>
                  <a:pt x="57227" y="859815"/>
                </a:lnTo>
                <a:lnTo>
                  <a:pt x="36977" y="816967"/>
                </a:lnTo>
                <a:lnTo>
                  <a:pt x="20997" y="772349"/>
                </a:lnTo>
                <a:lnTo>
                  <a:pt x="9420" y="726281"/>
                </a:lnTo>
                <a:lnTo>
                  <a:pt x="2377" y="679082"/>
                </a:lnTo>
                <a:lnTo>
                  <a:pt x="0" y="631069"/>
                </a:lnTo>
                <a:lnTo>
                  <a:pt x="0" y="485775"/>
                </a:lnTo>
                <a:lnTo>
                  <a:pt x="2377" y="437762"/>
                </a:lnTo>
                <a:lnTo>
                  <a:pt x="9420" y="390562"/>
                </a:lnTo>
                <a:lnTo>
                  <a:pt x="20997" y="344494"/>
                </a:lnTo>
                <a:lnTo>
                  <a:pt x="36977" y="299877"/>
                </a:lnTo>
                <a:lnTo>
                  <a:pt x="57227" y="257028"/>
                </a:lnTo>
                <a:lnTo>
                  <a:pt x="81616" y="216266"/>
                </a:lnTo>
                <a:lnTo>
                  <a:pt x="110010" y="177911"/>
                </a:lnTo>
                <a:lnTo>
                  <a:pt x="142280" y="142280"/>
                </a:lnTo>
                <a:lnTo>
                  <a:pt x="177911" y="110011"/>
                </a:lnTo>
                <a:lnTo>
                  <a:pt x="216266" y="81616"/>
                </a:lnTo>
                <a:lnTo>
                  <a:pt x="257028" y="57227"/>
                </a:lnTo>
                <a:lnTo>
                  <a:pt x="299876" y="36977"/>
                </a:lnTo>
                <a:lnTo>
                  <a:pt x="344494" y="20997"/>
                </a:lnTo>
                <a:lnTo>
                  <a:pt x="390562" y="9420"/>
                </a:lnTo>
                <a:lnTo>
                  <a:pt x="437762" y="2377"/>
                </a:lnTo>
                <a:lnTo>
                  <a:pt x="485774" y="0"/>
                </a:lnTo>
                <a:lnTo>
                  <a:pt x="5126674" y="0"/>
                </a:lnTo>
                <a:lnTo>
                  <a:pt x="5174687" y="2377"/>
                </a:lnTo>
                <a:lnTo>
                  <a:pt x="5221886" y="9420"/>
                </a:lnTo>
                <a:lnTo>
                  <a:pt x="5267954" y="20997"/>
                </a:lnTo>
                <a:lnTo>
                  <a:pt x="5312572" y="36977"/>
                </a:lnTo>
                <a:lnTo>
                  <a:pt x="5355421" y="57227"/>
                </a:lnTo>
                <a:lnTo>
                  <a:pt x="5396182" y="81616"/>
                </a:lnTo>
                <a:lnTo>
                  <a:pt x="5434538" y="110011"/>
                </a:lnTo>
                <a:lnTo>
                  <a:pt x="5470169" y="142280"/>
                </a:lnTo>
                <a:lnTo>
                  <a:pt x="5502438" y="177911"/>
                </a:lnTo>
                <a:lnTo>
                  <a:pt x="5530833" y="216266"/>
                </a:lnTo>
                <a:lnTo>
                  <a:pt x="5555222" y="257028"/>
                </a:lnTo>
                <a:lnTo>
                  <a:pt x="5575471" y="299877"/>
                </a:lnTo>
                <a:lnTo>
                  <a:pt x="5591451" y="344494"/>
                </a:lnTo>
                <a:lnTo>
                  <a:pt x="5603028" y="390562"/>
                </a:lnTo>
                <a:lnTo>
                  <a:pt x="5610072" y="437762"/>
                </a:lnTo>
                <a:lnTo>
                  <a:pt x="5612449" y="485775"/>
                </a:lnTo>
                <a:lnTo>
                  <a:pt x="5612449" y="631069"/>
                </a:lnTo>
                <a:lnTo>
                  <a:pt x="5610072" y="679082"/>
                </a:lnTo>
                <a:lnTo>
                  <a:pt x="5603028" y="726281"/>
                </a:lnTo>
                <a:lnTo>
                  <a:pt x="5591451" y="772349"/>
                </a:lnTo>
                <a:lnTo>
                  <a:pt x="5575471" y="816967"/>
                </a:lnTo>
                <a:lnTo>
                  <a:pt x="5555222" y="859815"/>
                </a:lnTo>
                <a:lnTo>
                  <a:pt x="5530833" y="900577"/>
                </a:lnTo>
                <a:lnTo>
                  <a:pt x="5502438" y="938932"/>
                </a:lnTo>
                <a:lnTo>
                  <a:pt x="5470169" y="974563"/>
                </a:lnTo>
                <a:lnTo>
                  <a:pt x="5434538" y="1006833"/>
                </a:lnTo>
                <a:lnTo>
                  <a:pt x="5396182" y="1035228"/>
                </a:lnTo>
                <a:lnTo>
                  <a:pt x="5355421" y="1059616"/>
                </a:lnTo>
                <a:lnTo>
                  <a:pt x="5312572" y="1079866"/>
                </a:lnTo>
                <a:lnTo>
                  <a:pt x="5267954" y="1095846"/>
                </a:lnTo>
                <a:lnTo>
                  <a:pt x="5221886" y="1107423"/>
                </a:lnTo>
                <a:lnTo>
                  <a:pt x="5174687" y="1114467"/>
                </a:lnTo>
                <a:lnTo>
                  <a:pt x="5126681" y="1116843"/>
                </a:lnTo>
                <a:close/>
              </a:path>
            </a:pathLst>
          </a:custGeom>
          <a:solidFill>
            <a:srgbClr val="C3D500"/>
          </a:solidFill>
        </p:spPr>
        <p:txBody>
          <a:bodyPr wrap="square" lIns="0" tIns="0" rIns="0" bIns="0" rtlCol="0"/>
          <a:lstStyle/>
          <a:p>
            <a:endParaRPr/>
          </a:p>
        </p:txBody>
      </p:sp>
      <p:sp>
        <p:nvSpPr>
          <p:cNvPr id="15" name="object 15"/>
          <p:cNvSpPr txBox="1"/>
          <p:nvPr/>
        </p:nvSpPr>
        <p:spPr>
          <a:xfrm>
            <a:off x="11898826" y="8506615"/>
            <a:ext cx="3919854" cy="360680"/>
          </a:xfrm>
          <a:prstGeom prst="rect">
            <a:avLst/>
          </a:prstGeom>
        </p:spPr>
        <p:txBody>
          <a:bodyPr vert="horz" wrap="square" lIns="0" tIns="12700" rIns="0" bIns="0" rtlCol="0">
            <a:spAutoFit/>
          </a:bodyPr>
          <a:lstStyle/>
          <a:p>
            <a:pPr marL="12700">
              <a:lnSpc>
                <a:spcPct val="100000"/>
              </a:lnSpc>
              <a:spcBef>
                <a:spcPts val="100"/>
              </a:spcBef>
            </a:pPr>
            <a:r>
              <a:rPr sz="2200" spc="-140">
                <a:solidFill>
                  <a:srgbClr val="FFFFFF"/>
                </a:solidFill>
                <a:latin typeface="Arial Black"/>
                <a:cs typeface="Arial Black"/>
              </a:rPr>
              <a:t>What</a:t>
            </a:r>
            <a:r>
              <a:rPr sz="2200" spc="-190">
                <a:solidFill>
                  <a:srgbClr val="FFFFFF"/>
                </a:solidFill>
                <a:latin typeface="Arial Black"/>
                <a:cs typeface="Arial Black"/>
              </a:rPr>
              <a:t> </a:t>
            </a:r>
            <a:r>
              <a:rPr sz="2200" spc="-175">
                <a:solidFill>
                  <a:srgbClr val="FFFFFF"/>
                </a:solidFill>
                <a:latin typeface="Arial Black"/>
                <a:cs typeface="Arial Black"/>
              </a:rPr>
              <a:t>You</a:t>
            </a:r>
            <a:r>
              <a:rPr sz="2200" spc="-185">
                <a:solidFill>
                  <a:srgbClr val="FFFFFF"/>
                </a:solidFill>
                <a:latin typeface="Arial Black"/>
                <a:cs typeface="Arial Black"/>
              </a:rPr>
              <a:t> </a:t>
            </a:r>
            <a:r>
              <a:rPr sz="2200" spc="-150">
                <a:solidFill>
                  <a:srgbClr val="FFFFFF"/>
                </a:solidFill>
                <a:latin typeface="Arial Black"/>
                <a:cs typeface="Arial Black"/>
              </a:rPr>
              <a:t>Are</a:t>
            </a:r>
            <a:r>
              <a:rPr sz="2200" spc="-190">
                <a:solidFill>
                  <a:srgbClr val="FFFFFF"/>
                </a:solidFill>
                <a:latin typeface="Arial Black"/>
                <a:cs typeface="Arial Black"/>
              </a:rPr>
              <a:t> </a:t>
            </a:r>
            <a:r>
              <a:rPr sz="2200" spc="-200">
                <a:solidFill>
                  <a:srgbClr val="FFFFFF"/>
                </a:solidFill>
                <a:latin typeface="Arial Black"/>
                <a:cs typeface="Arial Black"/>
              </a:rPr>
              <a:t>Seeking</a:t>
            </a:r>
            <a:r>
              <a:rPr sz="2200" spc="-185">
                <a:solidFill>
                  <a:srgbClr val="FFFFFF"/>
                </a:solidFill>
                <a:latin typeface="Arial Black"/>
                <a:cs typeface="Arial Black"/>
              </a:rPr>
              <a:t> </a:t>
            </a:r>
            <a:r>
              <a:rPr sz="2200" spc="-490">
                <a:solidFill>
                  <a:srgbClr val="FFFFFF"/>
                </a:solidFill>
                <a:latin typeface="Arial Black"/>
                <a:cs typeface="Arial Black"/>
              </a:rPr>
              <a:t>&amp;</a:t>
            </a:r>
            <a:r>
              <a:rPr sz="2200" spc="-190">
                <a:solidFill>
                  <a:srgbClr val="FFFFFF"/>
                </a:solidFill>
                <a:latin typeface="Arial Black"/>
                <a:cs typeface="Arial Black"/>
              </a:rPr>
              <a:t> </a:t>
            </a:r>
            <a:r>
              <a:rPr sz="2200" spc="-40">
                <a:solidFill>
                  <a:srgbClr val="FFFFFF"/>
                </a:solidFill>
                <a:latin typeface="Arial Black"/>
                <a:cs typeface="Arial Black"/>
              </a:rPr>
              <a:t>Why</a:t>
            </a:r>
            <a:endParaRPr sz="2200">
              <a:latin typeface="Arial Black"/>
              <a:cs typeface="Arial Black"/>
            </a:endParaRPr>
          </a:p>
        </p:txBody>
      </p:sp>
      <p:sp>
        <p:nvSpPr>
          <p:cNvPr id="16" name="object 16"/>
          <p:cNvSpPr/>
          <p:nvPr/>
        </p:nvSpPr>
        <p:spPr>
          <a:xfrm>
            <a:off x="4452476" y="8524718"/>
            <a:ext cx="352425" cy="352425"/>
          </a:xfrm>
          <a:custGeom>
            <a:avLst/>
            <a:gdLst/>
            <a:ahLst/>
            <a:cxnLst/>
            <a:rect l="l" t="t" r="r" b="b"/>
            <a:pathLst>
              <a:path w="352425" h="352425">
                <a:moveTo>
                  <a:pt x="182705" y="352424"/>
                </a:moveTo>
                <a:lnTo>
                  <a:pt x="169719" y="352424"/>
                </a:lnTo>
                <a:lnTo>
                  <a:pt x="164464" y="347165"/>
                </a:lnTo>
                <a:lnTo>
                  <a:pt x="164464" y="187959"/>
                </a:lnTo>
                <a:lnTo>
                  <a:pt x="11747" y="187959"/>
                </a:lnTo>
                <a:lnTo>
                  <a:pt x="5254" y="187959"/>
                </a:lnTo>
                <a:lnTo>
                  <a:pt x="0" y="182700"/>
                </a:lnTo>
                <a:lnTo>
                  <a:pt x="0" y="169724"/>
                </a:lnTo>
                <a:lnTo>
                  <a:pt x="5254" y="164464"/>
                </a:lnTo>
                <a:lnTo>
                  <a:pt x="164464" y="164464"/>
                </a:lnTo>
                <a:lnTo>
                  <a:pt x="164464" y="5259"/>
                </a:lnTo>
                <a:lnTo>
                  <a:pt x="169719" y="0"/>
                </a:lnTo>
                <a:lnTo>
                  <a:pt x="182705" y="0"/>
                </a:lnTo>
                <a:lnTo>
                  <a:pt x="187959" y="5259"/>
                </a:lnTo>
                <a:lnTo>
                  <a:pt x="187959" y="164464"/>
                </a:lnTo>
                <a:lnTo>
                  <a:pt x="347170" y="164464"/>
                </a:lnTo>
                <a:lnTo>
                  <a:pt x="352424" y="169724"/>
                </a:lnTo>
                <a:lnTo>
                  <a:pt x="352424" y="182700"/>
                </a:lnTo>
                <a:lnTo>
                  <a:pt x="347170" y="187959"/>
                </a:lnTo>
                <a:lnTo>
                  <a:pt x="187959" y="187959"/>
                </a:lnTo>
                <a:lnTo>
                  <a:pt x="187959" y="347165"/>
                </a:lnTo>
                <a:lnTo>
                  <a:pt x="182705" y="352424"/>
                </a:lnTo>
                <a:close/>
              </a:path>
            </a:pathLst>
          </a:custGeom>
          <a:solidFill>
            <a:srgbClr val="000000"/>
          </a:solidFill>
        </p:spPr>
        <p:txBody>
          <a:bodyPr wrap="square" lIns="0" tIns="0" rIns="0" bIns="0" rtlCol="0"/>
          <a:lstStyle/>
          <a:p>
            <a:endParaRPr/>
          </a:p>
        </p:txBody>
      </p:sp>
      <p:sp>
        <p:nvSpPr>
          <p:cNvPr id="17" name="object 17"/>
          <p:cNvSpPr txBox="1">
            <a:spLocks noGrp="1"/>
          </p:cNvSpPr>
          <p:nvPr>
            <p:ph type="title"/>
          </p:nvPr>
        </p:nvSpPr>
        <p:spPr>
          <a:prstGeom prst="rect">
            <a:avLst/>
          </a:prstGeom>
        </p:spPr>
        <p:txBody>
          <a:bodyPr vert="horz" wrap="square" lIns="0" tIns="364228" rIns="0" bIns="0" rtlCol="0">
            <a:spAutoFit/>
          </a:bodyPr>
          <a:lstStyle/>
          <a:p>
            <a:pPr marL="585470">
              <a:lnSpc>
                <a:spcPct val="100000"/>
              </a:lnSpc>
              <a:spcBef>
                <a:spcPts val="114"/>
              </a:spcBef>
            </a:pPr>
            <a:r>
              <a:rPr sz="6400" spc="1030"/>
              <a:t>Summary</a:t>
            </a:r>
            <a:endParaRPr sz="6400"/>
          </a:p>
        </p:txBody>
      </p:sp>
      <p:sp>
        <p:nvSpPr>
          <p:cNvPr id="18" name="object 18"/>
          <p:cNvSpPr/>
          <p:nvPr/>
        </p:nvSpPr>
        <p:spPr>
          <a:xfrm>
            <a:off x="10606992" y="8524718"/>
            <a:ext cx="352425" cy="352425"/>
          </a:xfrm>
          <a:custGeom>
            <a:avLst/>
            <a:gdLst/>
            <a:ahLst/>
            <a:cxnLst/>
            <a:rect l="l" t="t" r="r" b="b"/>
            <a:pathLst>
              <a:path w="352425" h="352425">
                <a:moveTo>
                  <a:pt x="182705" y="352424"/>
                </a:moveTo>
                <a:lnTo>
                  <a:pt x="169719" y="352424"/>
                </a:lnTo>
                <a:lnTo>
                  <a:pt x="164464" y="347165"/>
                </a:lnTo>
                <a:lnTo>
                  <a:pt x="164464" y="187959"/>
                </a:lnTo>
                <a:lnTo>
                  <a:pt x="11747" y="187959"/>
                </a:lnTo>
                <a:lnTo>
                  <a:pt x="5254" y="187959"/>
                </a:lnTo>
                <a:lnTo>
                  <a:pt x="0" y="182700"/>
                </a:lnTo>
                <a:lnTo>
                  <a:pt x="0" y="169724"/>
                </a:lnTo>
                <a:lnTo>
                  <a:pt x="5254" y="164464"/>
                </a:lnTo>
                <a:lnTo>
                  <a:pt x="164464" y="164464"/>
                </a:lnTo>
                <a:lnTo>
                  <a:pt x="164464" y="5259"/>
                </a:lnTo>
                <a:lnTo>
                  <a:pt x="169719" y="0"/>
                </a:lnTo>
                <a:lnTo>
                  <a:pt x="182705" y="0"/>
                </a:lnTo>
                <a:lnTo>
                  <a:pt x="187959" y="5259"/>
                </a:lnTo>
                <a:lnTo>
                  <a:pt x="187959" y="164464"/>
                </a:lnTo>
                <a:lnTo>
                  <a:pt x="347170" y="164464"/>
                </a:lnTo>
                <a:lnTo>
                  <a:pt x="352424" y="169724"/>
                </a:lnTo>
                <a:lnTo>
                  <a:pt x="352424" y="182700"/>
                </a:lnTo>
                <a:lnTo>
                  <a:pt x="347170" y="187959"/>
                </a:lnTo>
                <a:lnTo>
                  <a:pt x="187959" y="187959"/>
                </a:lnTo>
                <a:lnTo>
                  <a:pt x="187959" y="347165"/>
                </a:lnTo>
                <a:lnTo>
                  <a:pt x="182705" y="352424"/>
                </a:lnTo>
                <a:close/>
              </a:path>
            </a:pathLst>
          </a:custGeom>
          <a:solidFill>
            <a:srgbClr val="000000"/>
          </a:solid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986280"/>
          </a:xfrm>
          <a:custGeom>
            <a:avLst/>
            <a:gdLst/>
            <a:ahLst/>
            <a:cxnLst/>
            <a:rect l="l" t="t" r="r" b="b"/>
            <a:pathLst>
              <a:path w="18288000" h="1986280">
                <a:moveTo>
                  <a:pt x="0" y="0"/>
                </a:moveTo>
                <a:lnTo>
                  <a:pt x="18288000" y="0"/>
                </a:lnTo>
                <a:lnTo>
                  <a:pt x="18288000" y="1985693"/>
                </a:lnTo>
                <a:lnTo>
                  <a:pt x="0" y="1985693"/>
                </a:lnTo>
                <a:lnTo>
                  <a:pt x="0" y="0"/>
                </a:lnTo>
                <a:close/>
              </a:path>
            </a:pathLst>
          </a:custGeom>
          <a:solidFill>
            <a:srgbClr val="00853D"/>
          </a:solidFill>
        </p:spPr>
        <p:txBody>
          <a:bodyPr wrap="square" lIns="0" tIns="0" rIns="0" bIns="0" rtlCol="0"/>
          <a:lstStyle/>
          <a:p>
            <a:endParaRPr/>
          </a:p>
        </p:txBody>
      </p:sp>
      <p:sp>
        <p:nvSpPr>
          <p:cNvPr id="3" name="object 3"/>
          <p:cNvSpPr txBox="1"/>
          <p:nvPr/>
        </p:nvSpPr>
        <p:spPr>
          <a:xfrm>
            <a:off x="865944" y="2796298"/>
            <a:ext cx="16720185" cy="4406900"/>
          </a:xfrm>
          <a:prstGeom prst="rect">
            <a:avLst/>
          </a:prstGeom>
        </p:spPr>
        <p:txBody>
          <a:bodyPr vert="horz" wrap="square" lIns="0" tIns="69850" rIns="0" bIns="0" rtlCol="0">
            <a:spAutoFit/>
          </a:bodyPr>
          <a:lstStyle/>
          <a:p>
            <a:pPr marL="12700">
              <a:lnSpc>
                <a:spcPct val="100000"/>
              </a:lnSpc>
              <a:spcBef>
                <a:spcPts val="550"/>
              </a:spcBef>
              <a:tabLst>
                <a:tab pos="16579215" algn="l"/>
              </a:tabLst>
            </a:pPr>
            <a:r>
              <a:rPr sz="2500" u="heavy" spc="-10">
                <a:uFill>
                  <a:solidFill>
                    <a:srgbClr val="000000"/>
                  </a:solidFill>
                </a:uFill>
                <a:latin typeface="Arial Black"/>
                <a:cs typeface="Arial Black"/>
              </a:rPr>
              <a:t>SUMMARY</a:t>
            </a:r>
            <a:r>
              <a:rPr sz="2500" u="heavy">
                <a:uFill>
                  <a:solidFill>
                    <a:srgbClr val="000000"/>
                  </a:solidFill>
                </a:uFill>
                <a:latin typeface="Arial Black"/>
                <a:cs typeface="Arial Black"/>
              </a:rPr>
              <a:t>	</a:t>
            </a:r>
            <a:endParaRPr sz="2500">
              <a:latin typeface="Arial Black"/>
              <a:cs typeface="Arial Black"/>
            </a:endParaRPr>
          </a:p>
          <a:p>
            <a:pPr marL="12700" marR="5080">
              <a:lnSpc>
                <a:spcPct val="114999"/>
              </a:lnSpc>
            </a:pPr>
            <a:r>
              <a:rPr sz="2500">
                <a:latin typeface="Lucida Sans"/>
                <a:cs typeface="Lucida Sans"/>
              </a:rPr>
              <a:t>Current</a:t>
            </a:r>
            <a:r>
              <a:rPr sz="2500" spc="-135">
                <a:latin typeface="Lucida Sans"/>
                <a:cs typeface="Lucida Sans"/>
              </a:rPr>
              <a:t> </a:t>
            </a:r>
            <a:r>
              <a:rPr sz="2500" spc="75">
                <a:latin typeface="Lucida Sans"/>
                <a:cs typeface="Lucida Sans"/>
              </a:rPr>
              <a:t>Junior</a:t>
            </a:r>
            <a:r>
              <a:rPr sz="2500" spc="-130">
                <a:latin typeface="Lucida Sans"/>
                <a:cs typeface="Lucida Sans"/>
              </a:rPr>
              <a:t> </a:t>
            </a:r>
            <a:r>
              <a:rPr sz="2500">
                <a:latin typeface="Lucida Sans"/>
                <a:cs typeface="Lucida Sans"/>
              </a:rPr>
              <a:t>at</a:t>
            </a:r>
            <a:r>
              <a:rPr sz="2500" spc="-135">
                <a:latin typeface="Lucida Sans"/>
                <a:cs typeface="Lucida Sans"/>
              </a:rPr>
              <a:t> </a:t>
            </a:r>
            <a:r>
              <a:rPr sz="2500">
                <a:latin typeface="Lucida Sans"/>
                <a:cs typeface="Lucida Sans"/>
              </a:rPr>
              <a:t>the</a:t>
            </a:r>
            <a:r>
              <a:rPr sz="2500" spc="-130">
                <a:latin typeface="Lucida Sans"/>
                <a:cs typeface="Lucida Sans"/>
              </a:rPr>
              <a:t> </a:t>
            </a:r>
            <a:r>
              <a:rPr sz="2500">
                <a:latin typeface="Lucida Sans"/>
                <a:cs typeface="Lucida Sans"/>
              </a:rPr>
              <a:t>University</a:t>
            </a:r>
            <a:r>
              <a:rPr sz="2500" spc="-135">
                <a:latin typeface="Lucida Sans"/>
                <a:cs typeface="Lucida Sans"/>
              </a:rPr>
              <a:t> </a:t>
            </a:r>
            <a:r>
              <a:rPr sz="2500">
                <a:latin typeface="Lucida Sans"/>
                <a:cs typeface="Lucida Sans"/>
              </a:rPr>
              <a:t>of</a:t>
            </a:r>
            <a:r>
              <a:rPr sz="2500" spc="-130">
                <a:latin typeface="Lucida Sans"/>
                <a:cs typeface="Lucida Sans"/>
              </a:rPr>
              <a:t> </a:t>
            </a:r>
            <a:r>
              <a:rPr sz="2500">
                <a:latin typeface="Lucida Sans"/>
                <a:cs typeface="Lucida Sans"/>
              </a:rPr>
              <a:t>North</a:t>
            </a:r>
            <a:r>
              <a:rPr sz="2500" spc="-130">
                <a:latin typeface="Lucida Sans"/>
                <a:cs typeface="Lucida Sans"/>
              </a:rPr>
              <a:t> </a:t>
            </a:r>
            <a:r>
              <a:rPr sz="2500" spc="-90">
                <a:latin typeface="Lucida Sans"/>
                <a:cs typeface="Lucida Sans"/>
              </a:rPr>
              <a:t>Texas</a:t>
            </a:r>
            <a:r>
              <a:rPr sz="2500" spc="-135">
                <a:latin typeface="Lucida Sans"/>
                <a:cs typeface="Lucida Sans"/>
              </a:rPr>
              <a:t> </a:t>
            </a:r>
            <a:r>
              <a:rPr sz="2500" spc="-55">
                <a:latin typeface="Lucida Sans"/>
                <a:cs typeface="Lucida Sans"/>
              </a:rPr>
              <a:t>pursuing</a:t>
            </a:r>
            <a:r>
              <a:rPr sz="2500" spc="-130">
                <a:latin typeface="Lucida Sans"/>
                <a:cs typeface="Lucida Sans"/>
              </a:rPr>
              <a:t> </a:t>
            </a:r>
            <a:r>
              <a:rPr sz="2500">
                <a:latin typeface="Lucida Sans"/>
                <a:cs typeface="Lucida Sans"/>
              </a:rPr>
              <a:t>a</a:t>
            </a:r>
            <a:r>
              <a:rPr sz="2500" spc="-135">
                <a:latin typeface="Lucida Sans"/>
                <a:cs typeface="Lucida Sans"/>
              </a:rPr>
              <a:t> </a:t>
            </a:r>
            <a:r>
              <a:rPr sz="2500" spc="45">
                <a:latin typeface="Lucida Sans"/>
                <a:cs typeface="Lucida Sans"/>
              </a:rPr>
              <a:t>Bachelor</a:t>
            </a:r>
            <a:r>
              <a:rPr sz="2500" spc="-130">
                <a:latin typeface="Lucida Sans"/>
                <a:cs typeface="Lucida Sans"/>
              </a:rPr>
              <a:t> </a:t>
            </a:r>
            <a:r>
              <a:rPr sz="2500">
                <a:latin typeface="Lucida Sans"/>
                <a:cs typeface="Lucida Sans"/>
              </a:rPr>
              <a:t>of</a:t>
            </a:r>
            <a:r>
              <a:rPr sz="2500" spc="-130">
                <a:latin typeface="Lucida Sans"/>
                <a:cs typeface="Lucida Sans"/>
              </a:rPr>
              <a:t> </a:t>
            </a:r>
            <a:r>
              <a:rPr sz="2500" spc="45">
                <a:latin typeface="Lucida Sans"/>
                <a:cs typeface="Lucida Sans"/>
              </a:rPr>
              <a:t>Science</a:t>
            </a:r>
            <a:r>
              <a:rPr sz="2500" spc="-135">
                <a:latin typeface="Lucida Sans"/>
                <a:cs typeface="Lucida Sans"/>
              </a:rPr>
              <a:t> </a:t>
            </a:r>
            <a:r>
              <a:rPr sz="2500" spc="-45">
                <a:latin typeface="Lucida Sans"/>
                <a:cs typeface="Lucida Sans"/>
              </a:rPr>
              <a:t>in</a:t>
            </a:r>
            <a:r>
              <a:rPr sz="2500" spc="-130">
                <a:latin typeface="Lucida Sans"/>
                <a:cs typeface="Lucida Sans"/>
              </a:rPr>
              <a:t> </a:t>
            </a:r>
            <a:r>
              <a:rPr sz="2500">
                <a:latin typeface="Lucida Sans"/>
                <a:cs typeface="Lucida Sans"/>
              </a:rPr>
              <a:t>Psychology.</a:t>
            </a:r>
            <a:r>
              <a:rPr sz="2500" spc="-135">
                <a:latin typeface="Lucida Sans"/>
                <a:cs typeface="Lucida Sans"/>
              </a:rPr>
              <a:t> </a:t>
            </a:r>
            <a:r>
              <a:rPr sz="2500" spc="-10">
                <a:latin typeface="Lucida Sans"/>
                <a:cs typeface="Lucida Sans"/>
              </a:rPr>
              <a:t>Skilled communicator</a:t>
            </a:r>
            <a:r>
              <a:rPr sz="2500" spc="-130">
                <a:latin typeface="Lucida Sans"/>
                <a:cs typeface="Lucida Sans"/>
              </a:rPr>
              <a:t> </a:t>
            </a:r>
            <a:r>
              <a:rPr sz="2500">
                <a:latin typeface="Lucida Sans"/>
                <a:cs typeface="Lucida Sans"/>
              </a:rPr>
              <a:t>and</a:t>
            </a:r>
            <a:r>
              <a:rPr sz="2500" spc="-125">
                <a:latin typeface="Lucida Sans"/>
                <a:cs typeface="Lucida Sans"/>
              </a:rPr>
              <a:t> </a:t>
            </a:r>
            <a:r>
              <a:rPr sz="2500">
                <a:latin typeface="Lucida Sans"/>
                <a:cs typeface="Lucida Sans"/>
              </a:rPr>
              <a:t>active</a:t>
            </a:r>
            <a:r>
              <a:rPr sz="2500" spc="-125">
                <a:latin typeface="Lucida Sans"/>
                <a:cs typeface="Lucida Sans"/>
              </a:rPr>
              <a:t> </a:t>
            </a:r>
            <a:r>
              <a:rPr sz="2500">
                <a:latin typeface="Lucida Sans"/>
                <a:cs typeface="Lucida Sans"/>
              </a:rPr>
              <a:t>listener</a:t>
            </a:r>
            <a:r>
              <a:rPr sz="2500" spc="-130">
                <a:latin typeface="Lucida Sans"/>
                <a:cs typeface="Lucida Sans"/>
              </a:rPr>
              <a:t> </a:t>
            </a:r>
            <a:r>
              <a:rPr sz="2500">
                <a:latin typeface="Lucida Sans"/>
                <a:cs typeface="Lucida Sans"/>
              </a:rPr>
              <a:t>with</a:t>
            </a:r>
            <a:r>
              <a:rPr sz="2500" spc="-125">
                <a:latin typeface="Lucida Sans"/>
                <a:cs typeface="Lucida Sans"/>
              </a:rPr>
              <a:t> </a:t>
            </a:r>
            <a:r>
              <a:rPr sz="2500" spc="-20">
                <a:latin typeface="Lucida Sans"/>
                <a:cs typeface="Lucida Sans"/>
              </a:rPr>
              <a:t>experience</a:t>
            </a:r>
            <a:r>
              <a:rPr sz="2500" spc="-125">
                <a:latin typeface="Lucida Sans"/>
                <a:cs typeface="Lucida Sans"/>
              </a:rPr>
              <a:t> </a:t>
            </a:r>
            <a:r>
              <a:rPr sz="2500" spc="-55">
                <a:latin typeface="Lucida Sans"/>
                <a:cs typeface="Lucida Sans"/>
              </a:rPr>
              <a:t>building</a:t>
            </a:r>
            <a:r>
              <a:rPr sz="2500" spc="-130">
                <a:latin typeface="Lucida Sans"/>
                <a:cs typeface="Lucida Sans"/>
              </a:rPr>
              <a:t> </a:t>
            </a:r>
            <a:r>
              <a:rPr sz="2500" spc="-10">
                <a:latin typeface="Lucida Sans"/>
                <a:cs typeface="Lucida Sans"/>
              </a:rPr>
              <a:t>intentional</a:t>
            </a:r>
            <a:r>
              <a:rPr sz="2500" spc="-125">
                <a:latin typeface="Lucida Sans"/>
                <a:cs typeface="Lucida Sans"/>
              </a:rPr>
              <a:t> </a:t>
            </a:r>
            <a:r>
              <a:rPr sz="2500" spc="-20">
                <a:latin typeface="Lucida Sans"/>
                <a:cs typeface="Lucida Sans"/>
              </a:rPr>
              <a:t>relationships</a:t>
            </a:r>
            <a:r>
              <a:rPr sz="2500" spc="-125">
                <a:latin typeface="Lucida Sans"/>
                <a:cs typeface="Lucida Sans"/>
              </a:rPr>
              <a:t> </a:t>
            </a:r>
            <a:r>
              <a:rPr sz="2500">
                <a:latin typeface="Lucida Sans"/>
                <a:cs typeface="Lucida Sans"/>
              </a:rPr>
              <a:t>with</a:t>
            </a:r>
            <a:r>
              <a:rPr sz="2500" spc="-130">
                <a:latin typeface="Lucida Sans"/>
                <a:cs typeface="Lucida Sans"/>
              </a:rPr>
              <a:t> </a:t>
            </a:r>
            <a:r>
              <a:rPr sz="2500">
                <a:latin typeface="Lucida Sans"/>
                <a:cs typeface="Lucida Sans"/>
              </a:rPr>
              <a:t>others</a:t>
            </a:r>
            <a:r>
              <a:rPr sz="2500" spc="-125">
                <a:latin typeface="Lucida Sans"/>
                <a:cs typeface="Lucida Sans"/>
              </a:rPr>
              <a:t> </a:t>
            </a:r>
            <a:r>
              <a:rPr sz="2500">
                <a:latin typeface="Lucida Sans"/>
                <a:cs typeface="Lucida Sans"/>
              </a:rPr>
              <a:t>and</a:t>
            </a:r>
            <a:r>
              <a:rPr sz="2500" spc="-125">
                <a:latin typeface="Lucida Sans"/>
                <a:cs typeface="Lucida Sans"/>
              </a:rPr>
              <a:t> </a:t>
            </a:r>
            <a:r>
              <a:rPr sz="2500" spc="-10">
                <a:latin typeface="Lucida Sans"/>
                <a:cs typeface="Lucida Sans"/>
              </a:rPr>
              <a:t>working </a:t>
            </a:r>
            <a:r>
              <a:rPr sz="2500">
                <a:latin typeface="Lucida Sans"/>
                <a:cs typeface="Lucida Sans"/>
              </a:rPr>
              <a:t>collaboratively</a:t>
            </a:r>
            <a:r>
              <a:rPr sz="2500" spc="-125">
                <a:latin typeface="Lucida Sans"/>
                <a:cs typeface="Lucida Sans"/>
              </a:rPr>
              <a:t> </a:t>
            </a:r>
            <a:r>
              <a:rPr sz="2500">
                <a:latin typeface="Lucida Sans"/>
                <a:cs typeface="Lucida Sans"/>
              </a:rPr>
              <a:t>with</a:t>
            </a:r>
            <a:r>
              <a:rPr sz="2500" spc="-120">
                <a:latin typeface="Lucida Sans"/>
                <a:cs typeface="Lucida Sans"/>
              </a:rPr>
              <a:t> </a:t>
            </a:r>
            <a:r>
              <a:rPr sz="2500">
                <a:latin typeface="Lucida Sans"/>
                <a:cs typeface="Lucida Sans"/>
              </a:rPr>
              <a:t>team</a:t>
            </a:r>
            <a:r>
              <a:rPr sz="2500" spc="-125">
                <a:latin typeface="Lucida Sans"/>
                <a:cs typeface="Lucida Sans"/>
              </a:rPr>
              <a:t> </a:t>
            </a:r>
            <a:r>
              <a:rPr sz="2500" spc="-20">
                <a:latin typeface="Lucida Sans"/>
                <a:cs typeface="Lucida Sans"/>
              </a:rPr>
              <a:t>members</a:t>
            </a:r>
            <a:r>
              <a:rPr sz="2500" spc="-120">
                <a:latin typeface="Lucida Sans"/>
                <a:cs typeface="Lucida Sans"/>
              </a:rPr>
              <a:t> </a:t>
            </a:r>
            <a:r>
              <a:rPr sz="2500" spc="-10">
                <a:latin typeface="Lucida Sans"/>
                <a:cs typeface="Lucida Sans"/>
              </a:rPr>
              <a:t>on</a:t>
            </a:r>
            <a:r>
              <a:rPr sz="2500" spc="-120">
                <a:latin typeface="Lucida Sans"/>
                <a:cs typeface="Lucida Sans"/>
              </a:rPr>
              <a:t> </a:t>
            </a:r>
            <a:r>
              <a:rPr sz="2500">
                <a:latin typeface="Lucida Sans"/>
                <a:cs typeface="Lucida Sans"/>
              </a:rPr>
              <a:t>projects</a:t>
            </a:r>
            <a:r>
              <a:rPr sz="2500" spc="-125">
                <a:latin typeface="Lucida Sans"/>
                <a:cs typeface="Lucida Sans"/>
              </a:rPr>
              <a:t> </a:t>
            </a:r>
            <a:r>
              <a:rPr sz="2500">
                <a:latin typeface="Lucida Sans"/>
                <a:cs typeface="Lucida Sans"/>
              </a:rPr>
              <a:t>and</a:t>
            </a:r>
            <a:r>
              <a:rPr sz="2500" spc="-120">
                <a:latin typeface="Lucida Sans"/>
                <a:cs typeface="Lucida Sans"/>
              </a:rPr>
              <a:t> </a:t>
            </a:r>
            <a:r>
              <a:rPr sz="2500" spc="-35">
                <a:latin typeface="Lucida Sans"/>
                <a:cs typeface="Lucida Sans"/>
              </a:rPr>
              <a:t>through</a:t>
            </a:r>
            <a:r>
              <a:rPr sz="2500" spc="-125">
                <a:latin typeface="Lucida Sans"/>
                <a:cs typeface="Lucida Sans"/>
              </a:rPr>
              <a:t> </a:t>
            </a:r>
            <a:r>
              <a:rPr sz="2500">
                <a:latin typeface="Lucida Sans"/>
                <a:cs typeface="Lucida Sans"/>
              </a:rPr>
              <a:t>student</a:t>
            </a:r>
            <a:r>
              <a:rPr sz="2500" spc="-120">
                <a:latin typeface="Lucida Sans"/>
                <a:cs typeface="Lucida Sans"/>
              </a:rPr>
              <a:t> </a:t>
            </a:r>
            <a:r>
              <a:rPr sz="2500" spc="-65">
                <a:latin typeface="Lucida Sans"/>
                <a:cs typeface="Lucida Sans"/>
              </a:rPr>
              <a:t>organizations.</a:t>
            </a:r>
            <a:r>
              <a:rPr sz="2500" spc="-120">
                <a:latin typeface="Lucida Sans"/>
                <a:cs typeface="Lucida Sans"/>
              </a:rPr>
              <a:t> </a:t>
            </a:r>
            <a:r>
              <a:rPr sz="2500" spc="-45">
                <a:latin typeface="Lucida Sans"/>
                <a:cs typeface="Lucida Sans"/>
              </a:rPr>
              <a:t>Seeking</a:t>
            </a:r>
            <a:r>
              <a:rPr sz="2500" spc="-125">
                <a:latin typeface="Lucida Sans"/>
                <a:cs typeface="Lucida Sans"/>
              </a:rPr>
              <a:t> </a:t>
            </a:r>
            <a:r>
              <a:rPr sz="2500" spc="-10">
                <a:latin typeface="Lucida Sans"/>
                <a:cs typeface="Lucida Sans"/>
              </a:rPr>
              <a:t>an</a:t>
            </a:r>
            <a:r>
              <a:rPr sz="2500" spc="-120">
                <a:latin typeface="Lucida Sans"/>
                <a:cs typeface="Lucida Sans"/>
              </a:rPr>
              <a:t> </a:t>
            </a:r>
            <a:r>
              <a:rPr sz="2500" spc="-20">
                <a:latin typeface="Lucida Sans"/>
                <a:cs typeface="Lucida Sans"/>
              </a:rPr>
              <a:t>internship</a:t>
            </a:r>
            <a:r>
              <a:rPr sz="2500" spc="-120">
                <a:latin typeface="Lucida Sans"/>
                <a:cs typeface="Lucida Sans"/>
              </a:rPr>
              <a:t> </a:t>
            </a:r>
            <a:r>
              <a:rPr sz="2500" spc="-20">
                <a:latin typeface="Lucida Sans"/>
                <a:cs typeface="Lucida Sans"/>
              </a:rPr>
              <a:t>with </a:t>
            </a:r>
            <a:r>
              <a:rPr sz="2500">
                <a:latin typeface="Lucida Sans"/>
                <a:cs typeface="Lucida Sans"/>
              </a:rPr>
              <a:t>a</a:t>
            </a:r>
            <a:r>
              <a:rPr sz="2500" spc="-125">
                <a:latin typeface="Lucida Sans"/>
                <a:cs typeface="Lucida Sans"/>
              </a:rPr>
              <a:t> </a:t>
            </a:r>
            <a:r>
              <a:rPr sz="2500">
                <a:latin typeface="Lucida Sans"/>
                <a:cs typeface="Lucida Sans"/>
              </a:rPr>
              <a:t>non-profit</a:t>
            </a:r>
            <a:r>
              <a:rPr sz="2500" spc="-125">
                <a:latin typeface="Lucida Sans"/>
                <a:cs typeface="Lucida Sans"/>
              </a:rPr>
              <a:t> </a:t>
            </a:r>
            <a:r>
              <a:rPr sz="2500" spc="-55">
                <a:latin typeface="Lucida Sans"/>
                <a:cs typeface="Lucida Sans"/>
              </a:rPr>
              <a:t>organization</a:t>
            </a:r>
            <a:r>
              <a:rPr sz="2500" spc="-125">
                <a:latin typeface="Lucida Sans"/>
                <a:cs typeface="Lucida Sans"/>
              </a:rPr>
              <a:t> </a:t>
            </a:r>
            <a:r>
              <a:rPr sz="2500">
                <a:latin typeface="Lucida Sans"/>
                <a:cs typeface="Lucida Sans"/>
              </a:rPr>
              <a:t>that</a:t>
            </a:r>
            <a:r>
              <a:rPr sz="2500" spc="-120">
                <a:latin typeface="Lucida Sans"/>
                <a:cs typeface="Lucida Sans"/>
              </a:rPr>
              <a:t> </a:t>
            </a:r>
            <a:r>
              <a:rPr sz="2500" spc="-20">
                <a:latin typeface="Lucida Sans"/>
                <a:cs typeface="Lucida Sans"/>
              </a:rPr>
              <a:t>will</a:t>
            </a:r>
            <a:r>
              <a:rPr sz="2500" spc="-125">
                <a:latin typeface="Lucida Sans"/>
                <a:cs typeface="Lucida Sans"/>
              </a:rPr>
              <a:t> </a:t>
            </a:r>
            <a:r>
              <a:rPr sz="2500">
                <a:latin typeface="Lucida Sans"/>
                <a:cs typeface="Lucida Sans"/>
              </a:rPr>
              <a:t>enhance</a:t>
            </a:r>
            <a:r>
              <a:rPr sz="2500" spc="-125">
                <a:latin typeface="Lucida Sans"/>
                <a:cs typeface="Lucida Sans"/>
              </a:rPr>
              <a:t> </a:t>
            </a:r>
            <a:r>
              <a:rPr sz="2500" spc="-10">
                <a:latin typeface="Lucida Sans"/>
                <a:cs typeface="Lucida Sans"/>
              </a:rPr>
              <a:t>administrative</a:t>
            </a:r>
            <a:r>
              <a:rPr sz="2500" spc="-120">
                <a:latin typeface="Lucida Sans"/>
                <a:cs typeface="Lucida Sans"/>
              </a:rPr>
              <a:t> </a:t>
            </a:r>
            <a:r>
              <a:rPr sz="2500" spc="-70">
                <a:latin typeface="Lucida Sans"/>
                <a:cs typeface="Lucida Sans"/>
              </a:rPr>
              <a:t>skills</a:t>
            </a:r>
            <a:r>
              <a:rPr sz="2500" spc="-125">
                <a:latin typeface="Lucida Sans"/>
                <a:cs typeface="Lucida Sans"/>
              </a:rPr>
              <a:t> </a:t>
            </a:r>
            <a:r>
              <a:rPr sz="2500">
                <a:latin typeface="Lucida Sans"/>
                <a:cs typeface="Lucida Sans"/>
              </a:rPr>
              <a:t>and</a:t>
            </a:r>
            <a:r>
              <a:rPr sz="2500" spc="-125">
                <a:latin typeface="Lucida Sans"/>
                <a:cs typeface="Lucida Sans"/>
              </a:rPr>
              <a:t> </a:t>
            </a:r>
            <a:r>
              <a:rPr sz="2500">
                <a:latin typeface="Lucida Sans"/>
                <a:cs typeface="Lucida Sans"/>
              </a:rPr>
              <a:t>provide</a:t>
            </a:r>
            <a:r>
              <a:rPr sz="2500" spc="-120">
                <a:latin typeface="Lucida Sans"/>
                <a:cs typeface="Lucida Sans"/>
              </a:rPr>
              <a:t> </a:t>
            </a:r>
            <a:r>
              <a:rPr sz="2500" spc="-40">
                <a:latin typeface="Lucida Sans"/>
                <a:cs typeface="Lucida Sans"/>
              </a:rPr>
              <a:t>exposure</a:t>
            </a:r>
            <a:r>
              <a:rPr sz="2500" spc="-125">
                <a:latin typeface="Lucida Sans"/>
                <a:cs typeface="Lucida Sans"/>
              </a:rPr>
              <a:t> </a:t>
            </a:r>
            <a:r>
              <a:rPr sz="2500">
                <a:latin typeface="Lucida Sans"/>
                <a:cs typeface="Lucida Sans"/>
              </a:rPr>
              <a:t>to</a:t>
            </a:r>
            <a:r>
              <a:rPr sz="2500" spc="-125">
                <a:latin typeface="Lucida Sans"/>
                <a:cs typeface="Lucida Sans"/>
              </a:rPr>
              <a:t> </a:t>
            </a:r>
            <a:r>
              <a:rPr sz="2500" spc="-10">
                <a:latin typeface="Lucida Sans"/>
                <a:cs typeface="Lucida Sans"/>
              </a:rPr>
              <a:t>serving </a:t>
            </a:r>
            <a:r>
              <a:rPr sz="2500">
                <a:latin typeface="Lucida Sans"/>
                <a:cs typeface="Lucida Sans"/>
              </a:rPr>
              <a:t>underrepresented</a:t>
            </a:r>
            <a:r>
              <a:rPr sz="2500" spc="-114">
                <a:latin typeface="Lucida Sans"/>
                <a:cs typeface="Lucida Sans"/>
              </a:rPr>
              <a:t> </a:t>
            </a:r>
            <a:r>
              <a:rPr sz="2500" spc="-10">
                <a:latin typeface="Lucida Sans"/>
                <a:cs typeface="Lucida Sans"/>
              </a:rPr>
              <a:t>populations</a:t>
            </a:r>
            <a:r>
              <a:rPr sz="2500" spc="-114">
                <a:latin typeface="Lucida Sans"/>
                <a:cs typeface="Lucida Sans"/>
              </a:rPr>
              <a:t> </a:t>
            </a:r>
            <a:r>
              <a:rPr sz="2500" spc="-45">
                <a:latin typeface="Lucida Sans"/>
                <a:cs typeface="Lucida Sans"/>
              </a:rPr>
              <a:t>in</a:t>
            </a:r>
            <a:r>
              <a:rPr sz="2500" spc="-114">
                <a:latin typeface="Lucida Sans"/>
                <a:cs typeface="Lucida Sans"/>
              </a:rPr>
              <a:t> </a:t>
            </a:r>
            <a:r>
              <a:rPr sz="2500">
                <a:latin typeface="Lucida Sans"/>
                <a:cs typeface="Lucida Sans"/>
              </a:rPr>
              <a:t>the</a:t>
            </a:r>
            <a:r>
              <a:rPr sz="2500" spc="-114">
                <a:latin typeface="Lucida Sans"/>
                <a:cs typeface="Lucida Sans"/>
              </a:rPr>
              <a:t> </a:t>
            </a:r>
            <a:r>
              <a:rPr sz="2500" spc="-20">
                <a:latin typeface="Lucida Sans"/>
                <a:cs typeface="Lucida Sans"/>
              </a:rPr>
              <a:t>Dallas</a:t>
            </a:r>
            <a:r>
              <a:rPr sz="2500" spc="-114">
                <a:latin typeface="Lucida Sans"/>
                <a:cs typeface="Lucida Sans"/>
              </a:rPr>
              <a:t> </a:t>
            </a:r>
            <a:r>
              <a:rPr sz="2500" spc="-10">
                <a:latin typeface="Lucida Sans"/>
                <a:cs typeface="Lucida Sans"/>
              </a:rPr>
              <a:t>community.</a:t>
            </a:r>
            <a:endParaRPr sz="2500">
              <a:latin typeface="Lucida Sans"/>
              <a:cs typeface="Lucida Sans"/>
            </a:endParaRPr>
          </a:p>
          <a:p>
            <a:pPr>
              <a:lnSpc>
                <a:spcPct val="100000"/>
              </a:lnSpc>
              <a:spcBef>
                <a:spcPts val="505"/>
              </a:spcBef>
            </a:pPr>
            <a:endParaRPr sz="2500">
              <a:latin typeface="Lucida Sans"/>
              <a:cs typeface="Lucida Sans"/>
            </a:endParaRPr>
          </a:p>
          <a:p>
            <a:pPr marL="12700" marR="584200">
              <a:lnSpc>
                <a:spcPct val="114999"/>
              </a:lnSpc>
            </a:pPr>
            <a:r>
              <a:rPr sz="2500" spc="-265">
                <a:latin typeface="Arial Black"/>
                <a:cs typeface="Arial Black"/>
              </a:rPr>
              <a:t>SKILLS:</a:t>
            </a:r>
            <a:r>
              <a:rPr sz="2500" spc="-175">
                <a:latin typeface="Arial Black"/>
                <a:cs typeface="Arial Black"/>
              </a:rPr>
              <a:t> </a:t>
            </a:r>
            <a:r>
              <a:rPr sz="2500">
                <a:latin typeface="Lucida Sans"/>
                <a:cs typeface="Lucida Sans"/>
              </a:rPr>
              <a:t>Fluent</a:t>
            </a:r>
            <a:r>
              <a:rPr sz="2500" spc="-135">
                <a:latin typeface="Lucida Sans"/>
                <a:cs typeface="Lucida Sans"/>
              </a:rPr>
              <a:t> </a:t>
            </a:r>
            <a:r>
              <a:rPr sz="2500" spc="-45">
                <a:latin typeface="Lucida Sans"/>
                <a:cs typeface="Lucida Sans"/>
              </a:rPr>
              <a:t>in</a:t>
            </a:r>
            <a:r>
              <a:rPr sz="2500" spc="-130">
                <a:latin typeface="Lucida Sans"/>
                <a:cs typeface="Lucida Sans"/>
              </a:rPr>
              <a:t> </a:t>
            </a:r>
            <a:r>
              <a:rPr sz="2500" spc="-35">
                <a:latin typeface="Lucida Sans"/>
                <a:cs typeface="Lucida Sans"/>
              </a:rPr>
              <a:t>English</a:t>
            </a:r>
            <a:r>
              <a:rPr sz="2500" spc="-135">
                <a:latin typeface="Lucida Sans"/>
                <a:cs typeface="Lucida Sans"/>
              </a:rPr>
              <a:t> </a:t>
            </a:r>
            <a:r>
              <a:rPr sz="2500">
                <a:latin typeface="Lucida Sans"/>
                <a:cs typeface="Lucida Sans"/>
              </a:rPr>
              <a:t>and</a:t>
            </a:r>
            <a:r>
              <a:rPr sz="2500" spc="-135">
                <a:latin typeface="Lucida Sans"/>
                <a:cs typeface="Lucida Sans"/>
              </a:rPr>
              <a:t> </a:t>
            </a:r>
            <a:r>
              <a:rPr sz="2500">
                <a:latin typeface="Lucida Sans"/>
                <a:cs typeface="Lucida Sans"/>
              </a:rPr>
              <a:t>Spanish</a:t>
            </a:r>
            <a:r>
              <a:rPr sz="2500" spc="-130">
                <a:latin typeface="Lucida Sans"/>
                <a:cs typeface="Lucida Sans"/>
              </a:rPr>
              <a:t> </a:t>
            </a:r>
            <a:r>
              <a:rPr sz="2500" spc="55">
                <a:latin typeface="Lucida Sans"/>
                <a:cs typeface="Lucida Sans"/>
              </a:rPr>
              <a:t>|</a:t>
            </a:r>
            <a:r>
              <a:rPr sz="2500" spc="-135">
                <a:latin typeface="Lucida Sans"/>
                <a:cs typeface="Lucida Sans"/>
              </a:rPr>
              <a:t> </a:t>
            </a:r>
            <a:r>
              <a:rPr sz="2500">
                <a:latin typeface="Lucida Sans"/>
                <a:cs typeface="Lucida Sans"/>
              </a:rPr>
              <a:t>Data</a:t>
            </a:r>
            <a:r>
              <a:rPr sz="2500" spc="-135">
                <a:latin typeface="Lucida Sans"/>
                <a:cs typeface="Lucida Sans"/>
              </a:rPr>
              <a:t> </a:t>
            </a:r>
            <a:r>
              <a:rPr sz="2500" spc="60">
                <a:latin typeface="Lucida Sans"/>
                <a:cs typeface="Lucida Sans"/>
              </a:rPr>
              <a:t>Entry</a:t>
            </a:r>
            <a:r>
              <a:rPr sz="2500" spc="-130">
                <a:latin typeface="Lucida Sans"/>
                <a:cs typeface="Lucida Sans"/>
              </a:rPr>
              <a:t> </a:t>
            </a:r>
            <a:r>
              <a:rPr sz="2500" spc="55">
                <a:latin typeface="Lucida Sans"/>
                <a:cs typeface="Lucida Sans"/>
              </a:rPr>
              <a:t>|</a:t>
            </a:r>
            <a:r>
              <a:rPr sz="2500" spc="-135">
                <a:latin typeface="Lucida Sans"/>
                <a:cs typeface="Lucida Sans"/>
              </a:rPr>
              <a:t> </a:t>
            </a:r>
            <a:r>
              <a:rPr sz="2500">
                <a:latin typeface="Lucida Sans"/>
                <a:cs typeface="Lucida Sans"/>
              </a:rPr>
              <a:t>Data</a:t>
            </a:r>
            <a:r>
              <a:rPr sz="2500" spc="-130">
                <a:latin typeface="Lucida Sans"/>
                <a:cs typeface="Lucida Sans"/>
              </a:rPr>
              <a:t> </a:t>
            </a:r>
            <a:r>
              <a:rPr sz="2500" spc="-25">
                <a:latin typeface="Lucida Sans"/>
                <a:cs typeface="Lucida Sans"/>
              </a:rPr>
              <a:t>Analysis</a:t>
            </a:r>
            <a:r>
              <a:rPr sz="2500" spc="-135">
                <a:latin typeface="Lucida Sans"/>
                <a:cs typeface="Lucida Sans"/>
              </a:rPr>
              <a:t> </a:t>
            </a:r>
            <a:r>
              <a:rPr sz="2500" spc="55">
                <a:latin typeface="Lucida Sans"/>
                <a:cs typeface="Lucida Sans"/>
              </a:rPr>
              <a:t>|</a:t>
            </a:r>
            <a:r>
              <a:rPr sz="2500" spc="-135">
                <a:latin typeface="Lucida Sans"/>
                <a:cs typeface="Lucida Sans"/>
              </a:rPr>
              <a:t> </a:t>
            </a:r>
            <a:r>
              <a:rPr sz="2500">
                <a:latin typeface="Lucida Sans"/>
                <a:cs typeface="Lucida Sans"/>
              </a:rPr>
              <a:t>Proficient</a:t>
            </a:r>
            <a:r>
              <a:rPr sz="2500" spc="-130">
                <a:latin typeface="Lucida Sans"/>
                <a:cs typeface="Lucida Sans"/>
              </a:rPr>
              <a:t> </a:t>
            </a:r>
            <a:r>
              <a:rPr sz="2500" spc="-45">
                <a:latin typeface="Lucida Sans"/>
                <a:cs typeface="Lucida Sans"/>
              </a:rPr>
              <a:t>in</a:t>
            </a:r>
            <a:r>
              <a:rPr sz="2500" spc="-135">
                <a:latin typeface="Lucida Sans"/>
                <a:cs typeface="Lucida Sans"/>
              </a:rPr>
              <a:t> </a:t>
            </a:r>
            <a:r>
              <a:rPr sz="2500">
                <a:latin typeface="Lucida Sans"/>
                <a:cs typeface="Lucida Sans"/>
              </a:rPr>
              <a:t>Microsoft</a:t>
            </a:r>
            <a:r>
              <a:rPr sz="2500" spc="-135">
                <a:latin typeface="Lucida Sans"/>
                <a:cs typeface="Lucida Sans"/>
              </a:rPr>
              <a:t> </a:t>
            </a:r>
            <a:r>
              <a:rPr sz="2500" spc="-10">
                <a:latin typeface="Lucida Sans"/>
                <a:cs typeface="Lucida Sans"/>
              </a:rPr>
              <a:t>Excel</a:t>
            </a:r>
            <a:r>
              <a:rPr sz="2500" spc="-130">
                <a:latin typeface="Lucida Sans"/>
                <a:cs typeface="Lucida Sans"/>
              </a:rPr>
              <a:t> </a:t>
            </a:r>
            <a:r>
              <a:rPr sz="2500">
                <a:latin typeface="Lucida Sans"/>
                <a:cs typeface="Lucida Sans"/>
              </a:rPr>
              <a:t>and</a:t>
            </a:r>
            <a:r>
              <a:rPr sz="2500" spc="-135">
                <a:latin typeface="Lucida Sans"/>
                <a:cs typeface="Lucida Sans"/>
              </a:rPr>
              <a:t> </a:t>
            </a:r>
            <a:r>
              <a:rPr sz="2500">
                <a:latin typeface="Lucida Sans"/>
                <a:cs typeface="Lucida Sans"/>
              </a:rPr>
              <a:t>Word</a:t>
            </a:r>
            <a:r>
              <a:rPr sz="2500" spc="-135">
                <a:latin typeface="Lucida Sans"/>
                <a:cs typeface="Lucida Sans"/>
              </a:rPr>
              <a:t> </a:t>
            </a:r>
            <a:r>
              <a:rPr sz="2500" spc="5">
                <a:latin typeface="Lucida Sans"/>
                <a:cs typeface="Lucida Sans"/>
              </a:rPr>
              <a:t>| </a:t>
            </a:r>
            <a:r>
              <a:rPr sz="2500">
                <a:latin typeface="Lucida Sans"/>
                <a:cs typeface="Lucida Sans"/>
              </a:rPr>
              <a:t>Research</a:t>
            </a:r>
            <a:r>
              <a:rPr sz="2500" spc="-150">
                <a:latin typeface="Lucida Sans"/>
                <a:cs typeface="Lucida Sans"/>
              </a:rPr>
              <a:t> </a:t>
            </a:r>
            <a:r>
              <a:rPr sz="2500" spc="55">
                <a:latin typeface="Lucida Sans"/>
                <a:cs typeface="Lucida Sans"/>
              </a:rPr>
              <a:t>|</a:t>
            </a:r>
            <a:r>
              <a:rPr sz="2500" spc="-150">
                <a:latin typeface="Lucida Sans"/>
                <a:cs typeface="Lucida Sans"/>
              </a:rPr>
              <a:t> </a:t>
            </a:r>
            <a:r>
              <a:rPr sz="2500" spc="-25">
                <a:latin typeface="Lucida Sans"/>
                <a:cs typeface="Lucida Sans"/>
              </a:rPr>
              <a:t>Assessment</a:t>
            </a:r>
            <a:r>
              <a:rPr sz="2500" spc="-145">
                <a:latin typeface="Lucida Sans"/>
                <a:cs typeface="Lucida Sans"/>
              </a:rPr>
              <a:t> </a:t>
            </a:r>
            <a:r>
              <a:rPr sz="2500" spc="55">
                <a:latin typeface="Lucida Sans"/>
                <a:cs typeface="Lucida Sans"/>
              </a:rPr>
              <a:t>|</a:t>
            </a:r>
            <a:r>
              <a:rPr sz="2500" spc="-150">
                <a:latin typeface="Lucida Sans"/>
                <a:cs typeface="Lucida Sans"/>
              </a:rPr>
              <a:t> </a:t>
            </a:r>
            <a:r>
              <a:rPr sz="2500" spc="-45">
                <a:latin typeface="Lucida Sans"/>
                <a:cs typeface="Lucida Sans"/>
              </a:rPr>
              <a:t>Team</a:t>
            </a:r>
            <a:r>
              <a:rPr sz="2500" spc="-150">
                <a:latin typeface="Lucida Sans"/>
                <a:cs typeface="Lucida Sans"/>
              </a:rPr>
              <a:t> </a:t>
            </a:r>
            <a:r>
              <a:rPr sz="2500">
                <a:latin typeface="Lucida Sans"/>
                <a:cs typeface="Lucida Sans"/>
              </a:rPr>
              <a:t>Leadership</a:t>
            </a:r>
            <a:r>
              <a:rPr sz="2500" spc="-145">
                <a:latin typeface="Lucida Sans"/>
                <a:cs typeface="Lucida Sans"/>
              </a:rPr>
              <a:t> </a:t>
            </a:r>
            <a:r>
              <a:rPr sz="2500" spc="55">
                <a:latin typeface="Lucida Sans"/>
                <a:cs typeface="Lucida Sans"/>
              </a:rPr>
              <a:t>|</a:t>
            </a:r>
            <a:r>
              <a:rPr sz="2500" spc="-150">
                <a:latin typeface="Lucida Sans"/>
                <a:cs typeface="Lucida Sans"/>
              </a:rPr>
              <a:t> </a:t>
            </a:r>
            <a:r>
              <a:rPr sz="2500">
                <a:latin typeface="Lucida Sans"/>
                <a:cs typeface="Lucida Sans"/>
              </a:rPr>
              <a:t>Critical</a:t>
            </a:r>
            <a:r>
              <a:rPr sz="2500" spc="-150">
                <a:latin typeface="Lucida Sans"/>
                <a:cs typeface="Lucida Sans"/>
              </a:rPr>
              <a:t> </a:t>
            </a:r>
            <a:r>
              <a:rPr sz="2500" spc="-100">
                <a:latin typeface="Lucida Sans"/>
                <a:cs typeface="Lucida Sans"/>
              </a:rPr>
              <a:t>Thinking</a:t>
            </a:r>
            <a:r>
              <a:rPr sz="2500" spc="-145">
                <a:latin typeface="Lucida Sans"/>
                <a:cs typeface="Lucida Sans"/>
              </a:rPr>
              <a:t> </a:t>
            </a:r>
            <a:r>
              <a:rPr sz="2500" spc="55">
                <a:latin typeface="Lucida Sans"/>
                <a:cs typeface="Lucida Sans"/>
              </a:rPr>
              <a:t>|</a:t>
            </a:r>
            <a:r>
              <a:rPr sz="2500" spc="-150">
                <a:latin typeface="Lucida Sans"/>
                <a:cs typeface="Lucida Sans"/>
              </a:rPr>
              <a:t> </a:t>
            </a:r>
            <a:r>
              <a:rPr sz="2500" spc="-10">
                <a:latin typeface="Lucida Sans"/>
                <a:cs typeface="Lucida Sans"/>
              </a:rPr>
              <a:t>Customer</a:t>
            </a:r>
            <a:r>
              <a:rPr sz="2500" spc="-150">
                <a:latin typeface="Lucida Sans"/>
                <a:cs typeface="Lucida Sans"/>
              </a:rPr>
              <a:t> </a:t>
            </a:r>
            <a:r>
              <a:rPr sz="2500" spc="50">
                <a:latin typeface="Lucida Sans"/>
                <a:cs typeface="Lucida Sans"/>
              </a:rPr>
              <a:t>Service</a:t>
            </a:r>
            <a:r>
              <a:rPr sz="2500" spc="-145">
                <a:latin typeface="Lucida Sans"/>
                <a:cs typeface="Lucida Sans"/>
              </a:rPr>
              <a:t> </a:t>
            </a:r>
            <a:r>
              <a:rPr sz="2500" spc="55">
                <a:latin typeface="Lucida Sans"/>
                <a:cs typeface="Lucida Sans"/>
              </a:rPr>
              <a:t>|</a:t>
            </a:r>
            <a:r>
              <a:rPr sz="2500" spc="-150">
                <a:latin typeface="Lucida Sans"/>
                <a:cs typeface="Lucida Sans"/>
              </a:rPr>
              <a:t> </a:t>
            </a:r>
            <a:r>
              <a:rPr sz="2500" spc="-10">
                <a:latin typeface="Lucida Sans"/>
                <a:cs typeface="Lucida Sans"/>
              </a:rPr>
              <a:t>Processing</a:t>
            </a:r>
            <a:r>
              <a:rPr sz="2500" spc="-150">
                <a:latin typeface="Lucida Sans"/>
                <a:cs typeface="Lucida Sans"/>
              </a:rPr>
              <a:t> </a:t>
            </a:r>
            <a:r>
              <a:rPr sz="2500" spc="-10">
                <a:latin typeface="Lucida Sans"/>
                <a:cs typeface="Lucida Sans"/>
              </a:rPr>
              <a:t>Classified Information</a:t>
            </a:r>
            <a:r>
              <a:rPr sz="2500" spc="-145">
                <a:latin typeface="Lucida Sans"/>
                <a:cs typeface="Lucida Sans"/>
              </a:rPr>
              <a:t> </a:t>
            </a:r>
            <a:r>
              <a:rPr sz="2500" spc="55">
                <a:latin typeface="Lucida Sans"/>
                <a:cs typeface="Lucida Sans"/>
              </a:rPr>
              <a:t>|</a:t>
            </a:r>
            <a:r>
              <a:rPr sz="2500" spc="-145">
                <a:latin typeface="Lucida Sans"/>
                <a:cs typeface="Lucida Sans"/>
              </a:rPr>
              <a:t> </a:t>
            </a:r>
            <a:r>
              <a:rPr sz="2500" spc="-20">
                <a:latin typeface="Lucida Sans"/>
                <a:cs typeface="Lucida Sans"/>
              </a:rPr>
              <a:t>Cash</a:t>
            </a:r>
            <a:r>
              <a:rPr sz="2500" spc="-140">
                <a:latin typeface="Lucida Sans"/>
                <a:cs typeface="Lucida Sans"/>
              </a:rPr>
              <a:t> </a:t>
            </a:r>
            <a:r>
              <a:rPr sz="2500" spc="-40">
                <a:latin typeface="Lucida Sans"/>
                <a:cs typeface="Lucida Sans"/>
              </a:rPr>
              <a:t>Handling</a:t>
            </a:r>
            <a:r>
              <a:rPr sz="2500" spc="-145">
                <a:latin typeface="Lucida Sans"/>
                <a:cs typeface="Lucida Sans"/>
              </a:rPr>
              <a:t> </a:t>
            </a:r>
            <a:r>
              <a:rPr sz="2500" spc="55">
                <a:latin typeface="Lucida Sans"/>
                <a:cs typeface="Lucida Sans"/>
              </a:rPr>
              <a:t>|</a:t>
            </a:r>
            <a:r>
              <a:rPr sz="2500" spc="-145">
                <a:latin typeface="Lucida Sans"/>
                <a:cs typeface="Lucida Sans"/>
              </a:rPr>
              <a:t> </a:t>
            </a:r>
            <a:r>
              <a:rPr sz="2500">
                <a:latin typeface="Lucida Sans"/>
                <a:cs typeface="Lucida Sans"/>
              </a:rPr>
              <a:t>Budget</a:t>
            </a:r>
            <a:r>
              <a:rPr sz="2500" spc="-140">
                <a:latin typeface="Lucida Sans"/>
                <a:cs typeface="Lucida Sans"/>
              </a:rPr>
              <a:t> </a:t>
            </a:r>
            <a:r>
              <a:rPr sz="2500" spc="-10">
                <a:latin typeface="Lucida Sans"/>
                <a:cs typeface="Lucida Sans"/>
              </a:rPr>
              <a:t>Management</a:t>
            </a:r>
            <a:endParaRPr sz="2500">
              <a:latin typeface="Lucida Sans"/>
              <a:cs typeface="Lucida Sans"/>
            </a:endParaRPr>
          </a:p>
        </p:txBody>
      </p:sp>
      <p:grpSp>
        <p:nvGrpSpPr>
          <p:cNvPr id="4" name="object 4"/>
          <p:cNvGrpSpPr/>
          <p:nvPr/>
        </p:nvGrpSpPr>
        <p:grpSpPr>
          <a:xfrm>
            <a:off x="645504" y="2558997"/>
            <a:ext cx="17116425" cy="7276465"/>
            <a:chOff x="645504" y="2558997"/>
            <a:chExt cx="17116425" cy="7276465"/>
          </a:xfrm>
        </p:grpSpPr>
        <p:sp>
          <p:nvSpPr>
            <p:cNvPr id="5" name="object 5"/>
            <p:cNvSpPr/>
            <p:nvPr/>
          </p:nvSpPr>
          <p:spPr>
            <a:xfrm>
              <a:off x="683593" y="2597086"/>
              <a:ext cx="17040225" cy="4867275"/>
            </a:xfrm>
            <a:custGeom>
              <a:avLst/>
              <a:gdLst/>
              <a:ahLst/>
              <a:cxnLst/>
              <a:rect l="l" t="t" r="r" b="b"/>
              <a:pathLst>
                <a:path w="17040225" h="4867275">
                  <a:moveTo>
                    <a:pt x="0" y="0"/>
                  </a:moveTo>
                  <a:lnTo>
                    <a:pt x="17040208" y="0"/>
                  </a:lnTo>
                  <a:lnTo>
                    <a:pt x="17040208" y="4867274"/>
                  </a:lnTo>
                  <a:lnTo>
                    <a:pt x="0" y="4867274"/>
                  </a:lnTo>
                  <a:lnTo>
                    <a:pt x="0" y="0"/>
                  </a:lnTo>
                </a:path>
              </a:pathLst>
            </a:custGeom>
            <a:ln w="76177">
              <a:solidFill>
                <a:srgbClr val="000000"/>
              </a:solidFill>
            </a:ln>
          </p:spPr>
          <p:txBody>
            <a:bodyPr wrap="square" lIns="0" tIns="0" rIns="0" bIns="0" rtlCol="0"/>
            <a:lstStyle/>
            <a:p>
              <a:endParaRPr/>
            </a:p>
          </p:txBody>
        </p:sp>
        <p:sp>
          <p:nvSpPr>
            <p:cNvPr id="6" name="object 6"/>
            <p:cNvSpPr/>
            <p:nvPr/>
          </p:nvSpPr>
          <p:spPr>
            <a:xfrm>
              <a:off x="683586" y="7787636"/>
              <a:ext cx="16922750" cy="2047875"/>
            </a:xfrm>
            <a:custGeom>
              <a:avLst/>
              <a:gdLst/>
              <a:ahLst/>
              <a:cxnLst/>
              <a:rect l="l" t="t" r="r" b="b"/>
              <a:pathLst>
                <a:path w="16922750" h="2047875">
                  <a:moveTo>
                    <a:pt x="16436757" y="2047767"/>
                  </a:moveTo>
                  <a:lnTo>
                    <a:pt x="485763" y="2047767"/>
                  </a:lnTo>
                  <a:lnTo>
                    <a:pt x="437761" y="2045391"/>
                  </a:lnTo>
                  <a:lnTo>
                    <a:pt x="390561" y="2038348"/>
                  </a:lnTo>
                  <a:lnTo>
                    <a:pt x="344493" y="2026770"/>
                  </a:lnTo>
                  <a:lnTo>
                    <a:pt x="299876" y="2010791"/>
                  </a:lnTo>
                  <a:lnTo>
                    <a:pt x="257027" y="1990541"/>
                  </a:lnTo>
                  <a:lnTo>
                    <a:pt x="216265" y="1966152"/>
                  </a:lnTo>
                  <a:lnTo>
                    <a:pt x="177910" y="1937757"/>
                  </a:lnTo>
                  <a:lnTo>
                    <a:pt x="142279" y="1905488"/>
                  </a:lnTo>
                  <a:lnTo>
                    <a:pt x="110009" y="1869856"/>
                  </a:lnTo>
                  <a:lnTo>
                    <a:pt x="81615" y="1831501"/>
                  </a:lnTo>
                  <a:lnTo>
                    <a:pt x="57226" y="1790739"/>
                  </a:lnTo>
                  <a:lnTo>
                    <a:pt x="36976" y="1747891"/>
                  </a:lnTo>
                  <a:lnTo>
                    <a:pt x="20996" y="1703273"/>
                  </a:lnTo>
                  <a:lnTo>
                    <a:pt x="9419" y="1657205"/>
                  </a:lnTo>
                  <a:lnTo>
                    <a:pt x="2376" y="1610006"/>
                  </a:lnTo>
                  <a:lnTo>
                    <a:pt x="0" y="1562009"/>
                  </a:lnTo>
                  <a:lnTo>
                    <a:pt x="0" y="485758"/>
                  </a:lnTo>
                  <a:lnTo>
                    <a:pt x="2376" y="437762"/>
                  </a:lnTo>
                  <a:lnTo>
                    <a:pt x="9419" y="390562"/>
                  </a:lnTo>
                  <a:lnTo>
                    <a:pt x="20996" y="344494"/>
                  </a:lnTo>
                  <a:lnTo>
                    <a:pt x="36976" y="299876"/>
                  </a:lnTo>
                  <a:lnTo>
                    <a:pt x="57226" y="257028"/>
                  </a:lnTo>
                  <a:lnTo>
                    <a:pt x="81615" y="216266"/>
                  </a:lnTo>
                  <a:lnTo>
                    <a:pt x="110009" y="177911"/>
                  </a:lnTo>
                  <a:lnTo>
                    <a:pt x="142279" y="142280"/>
                  </a:lnTo>
                  <a:lnTo>
                    <a:pt x="177910" y="110011"/>
                  </a:lnTo>
                  <a:lnTo>
                    <a:pt x="216265" y="81616"/>
                  </a:lnTo>
                  <a:lnTo>
                    <a:pt x="257027" y="57227"/>
                  </a:lnTo>
                  <a:lnTo>
                    <a:pt x="299876" y="36977"/>
                  </a:lnTo>
                  <a:lnTo>
                    <a:pt x="344493" y="20997"/>
                  </a:lnTo>
                  <a:lnTo>
                    <a:pt x="390561" y="9420"/>
                  </a:lnTo>
                  <a:lnTo>
                    <a:pt x="437761" y="2377"/>
                  </a:lnTo>
                  <a:lnTo>
                    <a:pt x="485774" y="0"/>
                  </a:lnTo>
                  <a:lnTo>
                    <a:pt x="16436747" y="0"/>
                  </a:lnTo>
                  <a:lnTo>
                    <a:pt x="16484760" y="2377"/>
                  </a:lnTo>
                  <a:lnTo>
                    <a:pt x="16531959" y="9420"/>
                  </a:lnTo>
                  <a:lnTo>
                    <a:pt x="16578027" y="20997"/>
                  </a:lnTo>
                  <a:lnTo>
                    <a:pt x="16622644" y="36977"/>
                  </a:lnTo>
                  <a:lnTo>
                    <a:pt x="16665493" y="57227"/>
                  </a:lnTo>
                  <a:lnTo>
                    <a:pt x="16706255" y="81616"/>
                  </a:lnTo>
                  <a:lnTo>
                    <a:pt x="16744611" y="110011"/>
                  </a:lnTo>
                  <a:lnTo>
                    <a:pt x="16780242" y="142280"/>
                  </a:lnTo>
                  <a:lnTo>
                    <a:pt x="16812511" y="177911"/>
                  </a:lnTo>
                  <a:lnTo>
                    <a:pt x="16840906" y="216266"/>
                  </a:lnTo>
                  <a:lnTo>
                    <a:pt x="16865294" y="257028"/>
                  </a:lnTo>
                  <a:lnTo>
                    <a:pt x="16885544" y="299876"/>
                  </a:lnTo>
                  <a:lnTo>
                    <a:pt x="16901524" y="344494"/>
                  </a:lnTo>
                  <a:lnTo>
                    <a:pt x="16913102" y="390562"/>
                  </a:lnTo>
                  <a:lnTo>
                    <a:pt x="16920145" y="437762"/>
                  </a:lnTo>
                  <a:lnTo>
                    <a:pt x="16922521" y="485758"/>
                  </a:lnTo>
                  <a:lnTo>
                    <a:pt x="16922521" y="1562009"/>
                  </a:lnTo>
                  <a:lnTo>
                    <a:pt x="16920145" y="1610006"/>
                  </a:lnTo>
                  <a:lnTo>
                    <a:pt x="16913102" y="1657205"/>
                  </a:lnTo>
                  <a:lnTo>
                    <a:pt x="16901524" y="1703273"/>
                  </a:lnTo>
                  <a:lnTo>
                    <a:pt x="16885544" y="1747891"/>
                  </a:lnTo>
                  <a:lnTo>
                    <a:pt x="16865294" y="1790739"/>
                  </a:lnTo>
                  <a:lnTo>
                    <a:pt x="16840906" y="1831501"/>
                  </a:lnTo>
                  <a:lnTo>
                    <a:pt x="16812511" y="1869856"/>
                  </a:lnTo>
                  <a:lnTo>
                    <a:pt x="16780242" y="1905488"/>
                  </a:lnTo>
                  <a:lnTo>
                    <a:pt x="16744611" y="1937757"/>
                  </a:lnTo>
                  <a:lnTo>
                    <a:pt x="16706255" y="1966152"/>
                  </a:lnTo>
                  <a:lnTo>
                    <a:pt x="16665493" y="1990541"/>
                  </a:lnTo>
                  <a:lnTo>
                    <a:pt x="16622644" y="2010791"/>
                  </a:lnTo>
                  <a:lnTo>
                    <a:pt x="16578027" y="2026770"/>
                  </a:lnTo>
                  <a:lnTo>
                    <a:pt x="16531959" y="2038348"/>
                  </a:lnTo>
                  <a:lnTo>
                    <a:pt x="16484760" y="2045391"/>
                  </a:lnTo>
                  <a:lnTo>
                    <a:pt x="16436757" y="2047767"/>
                  </a:lnTo>
                  <a:close/>
                </a:path>
              </a:pathLst>
            </a:custGeom>
            <a:solidFill>
              <a:srgbClr val="00853D"/>
            </a:solidFill>
          </p:spPr>
          <p:txBody>
            <a:bodyPr wrap="square" lIns="0" tIns="0" rIns="0" bIns="0" rtlCol="0"/>
            <a:lstStyle/>
            <a:p>
              <a:endParaRPr/>
            </a:p>
          </p:txBody>
        </p:sp>
        <p:sp>
          <p:nvSpPr>
            <p:cNvPr id="7" name="object 7"/>
            <p:cNvSpPr/>
            <p:nvPr/>
          </p:nvSpPr>
          <p:spPr>
            <a:xfrm>
              <a:off x="16067845" y="6718080"/>
              <a:ext cx="1144270" cy="2191385"/>
            </a:xfrm>
            <a:custGeom>
              <a:avLst/>
              <a:gdLst/>
              <a:ahLst/>
              <a:cxnLst/>
              <a:rect l="l" t="t" r="r" b="b"/>
              <a:pathLst>
                <a:path w="1144269" h="2191384">
                  <a:moveTo>
                    <a:pt x="94136" y="143737"/>
                  </a:moveTo>
                  <a:lnTo>
                    <a:pt x="150320" y="83384"/>
                  </a:lnTo>
                  <a:lnTo>
                    <a:pt x="187958" y="53818"/>
                  </a:lnTo>
                  <a:lnTo>
                    <a:pt x="228431" y="30005"/>
                  </a:lnTo>
                  <a:lnTo>
                    <a:pt x="272115" y="12637"/>
                  </a:lnTo>
                  <a:lnTo>
                    <a:pt x="319386" y="2405"/>
                  </a:lnTo>
                  <a:lnTo>
                    <a:pt x="370619" y="0"/>
                  </a:lnTo>
                  <a:lnTo>
                    <a:pt x="572988" y="4730"/>
                  </a:lnTo>
                  <a:lnTo>
                    <a:pt x="623519" y="6430"/>
                  </a:lnTo>
                  <a:lnTo>
                    <a:pt x="673995" y="8827"/>
                  </a:lnTo>
                  <a:lnTo>
                    <a:pt x="724400" y="12163"/>
                  </a:lnTo>
                  <a:lnTo>
                    <a:pt x="774718" y="16682"/>
                  </a:lnTo>
                  <a:lnTo>
                    <a:pt x="824934" y="22630"/>
                  </a:lnTo>
                  <a:lnTo>
                    <a:pt x="875031" y="30249"/>
                  </a:lnTo>
                  <a:lnTo>
                    <a:pt x="924996" y="39785"/>
                  </a:lnTo>
                  <a:lnTo>
                    <a:pt x="1030318" y="69561"/>
                  </a:lnTo>
                  <a:lnTo>
                    <a:pt x="994969" y="102190"/>
                  </a:lnTo>
                  <a:lnTo>
                    <a:pt x="961896" y="131567"/>
                  </a:lnTo>
                  <a:lnTo>
                    <a:pt x="928315" y="154925"/>
                  </a:lnTo>
                  <a:lnTo>
                    <a:pt x="891439" y="169498"/>
                  </a:lnTo>
                  <a:lnTo>
                    <a:pt x="848485" y="172520"/>
                  </a:lnTo>
                  <a:lnTo>
                    <a:pt x="687087" y="160869"/>
                  </a:lnTo>
                  <a:lnTo>
                    <a:pt x="760418" y="240131"/>
                  </a:lnTo>
                  <a:lnTo>
                    <a:pt x="813425" y="300431"/>
                  </a:lnTo>
                  <a:lnTo>
                    <a:pt x="844933" y="338896"/>
                  </a:lnTo>
                  <a:lnTo>
                    <a:pt x="875163" y="378004"/>
                  </a:lnTo>
                  <a:lnTo>
                    <a:pt x="904064" y="417764"/>
                  </a:lnTo>
                  <a:lnTo>
                    <a:pt x="931582" y="458185"/>
                  </a:lnTo>
                  <a:lnTo>
                    <a:pt x="957665" y="499278"/>
                  </a:lnTo>
                  <a:lnTo>
                    <a:pt x="982259" y="541051"/>
                  </a:lnTo>
                  <a:lnTo>
                    <a:pt x="1005313" y="583515"/>
                  </a:lnTo>
                  <a:lnTo>
                    <a:pt x="1026772" y="626678"/>
                  </a:lnTo>
                  <a:lnTo>
                    <a:pt x="1046586" y="670550"/>
                  </a:lnTo>
                  <a:lnTo>
                    <a:pt x="1064700" y="715142"/>
                  </a:lnTo>
                  <a:lnTo>
                    <a:pt x="1081062" y="760462"/>
                  </a:lnTo>
                  <a:lnTo>
                    <a:pt x="1095620" y="806519"/>
                  </a:lnTo>
                  <a:lnTo>
                    <a:pt x="1108320" y="853324"/>
                  </a:lnTo>
                  <a:lnTo>
                    <a:pt x="1119110" y="900887"/>
                  </a:lnTo>
                  <a:lnTo>
                    <a:pt x="1127937" y="949215"/>
                  </a:lnTo>
                  <a:lnTo>
                    <a:pt x="1134749" y="998320"/>
                  </a:lnTo>
                  <a:lnTo>
                    <a:pt x="1139492" y="1048211"/>
                  </a:lnTo>
                  <a:lnTo>
                    <a:pt x="1142506" y="1099605"/>
                  </a:lnTo>
                  <a:lnTo>
                    <a:pt x="1143860" y="1150780"/>
                  </a:lnTo>
                  <a:lnTo>
                    <a:pt x="1143467" y="1201689"/>
                  </a:lnTo>
                  <a:lnTo>
                    <a:pt x="1141238" y="1252284"/>
                  </a:lnTo>
                  <a:lnTo>
                    <a:pt x="1137084" y="1302519"/>
                  </a:lnTo>
                  <a:lnTo>
                    <a:pt x="1130917" y="1352345"/>
                  </a:lnTo>
                  <a:lnTo>
                    <a:pt x="1122648" y="1401717"/>
                  </a:lnTo>
                  <a:lnTo>
                    <a:pt x="1112189" y="1450587"/>
                  </a:lnTo>
                  <a:lnTo>
                    <a:pt x="1099451" y="1498908"/>
                  </a:lnTo>
                  <a:lnTo>
                    <a:pt x="1084346" y="1546633"/>
                  </a:lnTo>
                  <a:lnTo>
                    <a:pt x="1066786" y="1593715"/>
                  </a:lnTo>
                  <a:lnTo>
                    <a:pt x="1046681" y="1640106"/>
                  </a:lnTo>
                  <a:lnTo>
                    <a:pt x="1023944" y="1685760"/>
                  </a:lnTo>
                  <a:lnTo>
                    <a:pt x="998486" y="1730630"/>
                  </a:lnTo>
                  <a:lnTo>
                    <a:pt x="970218" y="1774668"/>
                  </a:lnTo>
                  <a:lnTo>
                    <a:pt x="939052" y="1817827"/>
                  </a:lnTo>
                  <a:lnTo>
                    <a:pt x="906845" y="1857482"/>
                  </a:lnTo>
                  <a:lnTo>
                    <a:pt x="873001" y="1894548"/>
                  </a:lnTo>
                  <a:lnTo>
                    <a:pt x="837576" y="1929094"/>
                  </a:lnTo>
                  <a:lnTo>
                    <a:pt x="800628" y="1961187"/>
                  </a:lnTo>
                  <a:lnTo>
                    <a:pt x="762214" y="1990894"/>
                  </a:lnTo>
                  <a:lnTo>
                    <a:pt x="722394" y="2018284"/>
                  </a:lnTo>
                  <a:lnTo>
                    <a:pt x="681224" y="2043424"/>
                  </a:lnTo>
                  <a:lnTo>
                    <a:pt x="638762" y="2066382"/>
                  </a:lnTo>
                  <a:lnTo>
                    <a:pt x="595066" y="2087225"/>
                  </a:lnTo>
                  <a:lnTo>
                    <a:pt x="550194" y="2106021"/>
                  </a:lnTo>
                  <a:lnTo>
                    <a:pt x="504202" y="2122838"/>
                  </a:lnTo>
                  <a:lnTo>
                    <a:pt x="457150" y="2137743"/>
                  </a:lnTo>
                  <a:lnTo>
                    <a:pt x="409095" y="2150804"/>
                  </a:lnTo>
                  <a:lnTo>
                    <a:pt x="360094" y="2162088"/>
                  </a:lnTo>
                  <a:lnTo>
                    <a:pt x="313572" y="2170439"/>
                  </a:lnTo>
                  <a:lnTo>
                    <a:pt x="266566" y="2176567"/>
                  </a:lnTo>
                  <a:lnTo>
                    <a:pt x="219226" y="2181084"/>
                  </a:lnTo>
                  <a:lnTo>
                    <a:pt x="171698" y="2184601"/>
                  </a:lnTo>
                  <a:lnTo>
                    <a:pt x="76673" y="2191084"/>
                  </a:lnTo>
                  <a:lnTo>
                    <a:pt x="58157" y="2190877"/>
                  </a:lnTo>
                  <a:lnTo>
                    <a:pt x="39504" y="2188286"/>
                  </a:lnTo>
                  <a:lnTo>
                    <a:pt x="2032" y="2181325"/>
                  </a:lnTo>
                  <a:lnTo>
                    <a:pt x="0" y="2161171"/>
                  </a:lnTo>
                  <a:lnTo>
                    <a:pt x="48881" y="2142667"/>
                  </a:lnTo>
                  <a:lnTo>
                    <a:pt x="98307" y="2126197"/>
                  </a:lnTo>
                  <a:lnTo>
                    <a:pt x="163938" y="2119847"/>
                  </a:lnTo>
                  <a:lnTo>
                    <a:pt x="215763" y="2115149"/>
                  </a:lnTo>
                  <a:lnTo>
                    <a:pt x="265471" y="2107356"/>
                  </a:lnTo>
                  <a:lnTo>
                    <a:pt x="313091" y="2096526"/>
                  </a:lnTo>
                  <a:lnTo>
                    <a:pt x="358656" y="2082716"/>
                  </a:lnTo>
                  <a:lnTo>
                    <a:pt x="402197" y="2065984"/>
                  </a:lnTo>
                  <a:lnTo>
                    <a:pt x="443744" y="2046388"/>
                  </a:lnTo>
                  <a:lnTo>
                    <a:pt x="483329" y="2023985"/>
                  </a:lnTo>
                  <a:lnTo>
                    <a:pt x="520983" y="1998833"/>
                  </a:lnTo>
                  <a:lnTo>
                    <a:pt x="556738" y="1970989"/>
                  </a:lnTo>
                  <a:lnTo>
                    <a:pt x="590623" y="1940511"/>
                  </a:lnTo>
                  <a:lnTo>
                    <a:pt x="622672" y="1907456"/>
                  </a:lnTo>
                  <a:lnTo>
                    <a:pt x="652914" y="1871882"/>
                  </a:lnTo>
                  <a:lnTo>
                    <a:pt x="681381" y="1833846"/>
                  </a:lnTo>
                  <a:lnTo>
                    <a:pt x="708104" y="1793406"/>
                  </a:lnTo>
                  <a:lnTo>
                    <a:pt x="733114" y="1750620"/>
                  </a:lnTo>
                  <a:lnTo>
                    <a:pt x="756442" y="1705545"/>
                  </a:lnTo>
                  <a:lnTo>
                    <a:pt x="777835" y="1658238"/>
                  </a:lnTo>
                  <a:lnTo>
                    <a:pt x="796229" y="1610425"/>
                  </a:lnTo>
                  <a:lnTo>
                    <a:pt x="811711" y="1562137"/>
                  </a:lnTo>
                  <a:lnTo>
                    <a:pt x="824371" y="1513405"/>
                  </a:lnTo>
                  <a:lnTo>
                    <a:pt x="834296" y="1464259"/>
                  </a:lnTo>
                  <a:lnTo>
                    <a:pt x="841574" y="1414732"/>
                  </a:lnTo>
                  <a:lnTo>
                    <a:pt x="846293" y="1364853"/>
                  </a:lnTo>
                  <a:lnTo>
                    <a:pt x="848541" y="1314654"/>
                  </a:lnTo>
                  <a:lnTo>
                    <a:pt x="848406" y="1264166"/>
                  </a:lnTo>
                  <a:lnTo>
                    <a:pt x="845976" y="1213419"/>
                  </a:lnTo>
                  <a:lnTo>
                    <a:pt x="841339" y="1162446"/>
                  </a:lnTo>
                  <a:lnTo>
                    <a:pt x="834584" y="1111276"/>
                  </a:lnTo>
                  <a:lnTo>
                    <a:pt x="826128" y="1061691"/>
                  </a:lnTo>
                  <a:lnTo>
                    <a:pt x="815850" y="1012830"/>
                  </a:lnTo>
                  <a:lnTo>
                    <a:pt x="803774" y="964687"/>
                  </a:lnTo>
                  <a:lnTo>
                    <a:pt x="789926" y="917255"/>
                  </a:lnTo>
                  <a:lnTo>
                    <a:pt x="774330" y="870528"/>
                  </a:lnTo>
                  <a:lnTo>
                    <a:pt x="757011" y="824500"/>
                  </a:lnTo>
                  <a:lnTo>
                    <a:pt x="737996" y="779165"/>
                  </a:lnTo>
                  <a:lnTo>
                    <a:pt x="717308" y="734515"/>
                  </a:lnTo>
                  <a:lnTo>
                    <a:pt x="694973" y="690545"/>
                  </a:lnTo>
                  <a:lnTo>
                    <a:pt x="671015" y="647249"/>
                  </a:lnTo>
                  <a:lnTo>
                    <a:pt x="645461" y="604620"/>
                  </a:lnTo>
                  <a:lnTo>
                    <a:pt x="618335" y="562652"/>
                  </a:lnTo>
                  <a:lnTo>
                    <a:pt x="585348" y="515415"/>
                  </a:lnTo>
                  <a:lnTo>
                    <a:pt x="563098" y="494556"/>
                  </a:lnTo>
                  <a:lnTo>
                    <a:pt x="552203" y="489342"/>
                  </a:lnTo>
                  <a:lnTo>
                    <a:pt x="563004" y="545596"/>
                  </a:lnTo>
                  <a:lnTo>
                    <a:pt x="576568" y="656033"/>
                  </a:lnTo>
                  <a:lnTo>
                    <a:pt x="581737" y="702546"/>
                  </a:lnTo>
                  <a:lnTo>
                    <a:pt x="585908" y="749109"/>
                  </a:lnTo>
                  <a:lnTo>
                    <a:pt x="588514" y="795746"/>
                  </a:lnTo>
                  <a:lnTo>
                    <a:pt x="582137" y="843375"/>
                  </a:lnTo>
                  <a:lnTo>
                    <a:pt x="561220" y="884433"/>
                  </a:lnTo>
                  <a:lnTo>
                    <a:pt x="528354" y="917216"/>
                  </a:lnTo>
                  <a:lnTo>
                    <a:pt x="486132" y="940022"/>
                  </a:lnTo>
                  <a:lnTo>
                    <a:pt x="437143" y="951148"/>
                  </a:lnTo>
                  <a:lnTo>
                    <a:pt x="421332" y="955249"/>
                  </a:lnTo>
                  <a:lnTo>
                    <a:pt x="405642" y="963147"/>
                  </a:lnTo>
                  <a:lnTo>
                    <a:pt x="389646" y="972857"/>
                  </a:lnTo>
                  <a:lnTo>
                    <a:pt x="372917" y="982394"/>
                  </a:lnTo>
                  <a:lnTo>
                    <a:pt x="358825" y="973718"/>
                  </a:lnTo>
                  <a:lnTo>
                    <a:pt x="353001" y="960440"/>
                  </a:lnTo>
                  <a:lnTo>
                    <a:pt x="351689" y="944765"/>
                  </a:lnTo>
                  <a:lnTo>
                    <a:pt x="351128" y="928900"/>
                  </a:lnTo>
                  <a:lnTo>
                    <a:pt x="345480" y="878868"/>
                  </a:lnTo>
                  <a:lnTo>
                    <a:pt x="338111" y="829283"/>
                  </a:lnTo>
                  <a:lnTo>
                    <a:pt x="329114" y="780124"/>
                  </a:lnTo>
                  <a:lnTo>
                    <a:pt x="318584" y="731375"/>
                  </a:lnTo>
                  <a:lnTo>
                    <a:pt x="306615" y="683015"/>
                  </a:lnTo>
                  <a:lnTo>
                    <a:pt x="293301" y="635027"/>
                  </a:lnTo>
                  <a:lnTo>
                    <a:pt x="278735" y="587392"/>
                  </a:lnTo>
                  <a:lnTo>
                    <a:pt x="263012" y="540092"/>
                  </a:lnTo>
                  <a:lnTo>
                    <a:pt x="246226" y="493107"/>
                  </a:lnTo>
                  <a:lnTo>
                    <a:pt x="228469" y="446419"/>
                  </a:lnTo>
                  <a:lnTo>
                    <a:pt x="209837" y="400010"/>
                  </a:lnTo>
                  <a:lnTo>
                    <a:pt x="187797" y="352144"/>
                  </a:lnTo>
                  <a:lnTo>
                    <a:pt x="162622" y="305545"/>
                  </a:lnTo>
                  <a:lnTo>
                    <a:pt x="108856" y="213973"/>
                  </a:lnTo>
                  <a:lnTo>
                    <a:pt x="92743" y="184569"/>
                  </a:lnTo>
                  <a:lnTo>
                    <a:pt x="87253" y="163540"/>
                  </a:lnTo>
                  <a:lnTo>
                    <a:pt x="94136" y="143737"/>
                  </a:lnTo>
                  <a:close/>
                </a:path>
              </a:pathLst>
            </a:custGeom>
            <a:solidFill>
              <a:srgbClr val="C3D500"/>
            </a:solidFill>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364227" rIns="0" bIns="0" rtlCol="0">
            <a:spAutoFit/>
          </a:bodyPr>
          <a:lstStyle/>
          <a:p>
            <a:pPr marL="454659">
              <a:lnSpc>
                <a:spcPct val="100000"/>
              </a:lnSpc>
              <a:spcBef>
                <a:spcPts val="114"/>
              </a:spcBef>
            </a:pPr>
            <a:r>
              <a:rPr sz="6400" spc="1040"/>
              <a:t>Summary</a:t>
            </a:r>
            <a:r>
              <a:rPr sz="6400" spc="320"/>
              <a:t> </a:t>
            </a:r>
            <a:r>
              <a:rPr sz="6400" spc="840"/>
              <a:t>Example</a:t>
            </a:r>
            <a:endParaRPr sz="6400"/>
          </a:p>
        </p:txBody>
      </p:sp>
      <p:sp>
        <p:nvSpPr>
          <p:cNvPr id="9" name="object 9"/>
          <p:cNvSpPr txBox="1"/>
          <p:nvPr/>
        </p:nvSpPr>
        <p:spPr>
          <a:xfrm>
            <a:off x="1016000" y="8041203"/>
            <a:ext cx="15287625" cy="1397000"/>
          </a:xfrm>
          <a:prstGeom prst="rect">
            <a:avLst/>
          </a:prstGeom>
        </p:spPr>
        <p:txBody>
          <a:bodyPr vert="horz" wrap="square" lIns="0" tIns="12700" rIns="0" bIns="0" rtlCol="0">
            <a:spAutoFit/>
          </a:bodyPr>
          <a:lstStyle/>
          <a:p>
            <a:pPr marL="12700" marR="5080">
              <a:lnSpc>
                <a:spcPct val="115399"/>
              </a:lnSpc>
              <a:spcBef>
                <a:spcPts val="100"/>
              </a:spcBef>
            </a:pPr>
            <a:r>
              <a:rPr sz="2600" spc="-145">
                <a:solidFill>
                  <a:srgbClr val="FFFFFF"/>
                </a:solidFill>
                <a:latin typeface="Arial Black"/>
                <a:cs typeface="Arial Black"/>
              </a:rPr>
              <a:t>In</a:t>
            </a:r>
            <a:r>
              <a:rPr sz="2600" spc="-229">
                <a:solidFill>
                  <a:srgbClr val="FFFFFF"/>
                </a:solidFill>
                <a:latin typeface="Arial Black"/>
                <a:cs typeface="Arial Black"/>
              </a:rPr>
              <a:t> </a:t>
            </a:r>
            <a:r>
              <a:rPr sz="2600" spc="-130">
                <a:solidFill>
                  <a:srgbClr val="FFFFFF"/>
                </a:solidFill>
                <a:latin typeface="Arial Black"/>
                <a:cs typeface="Arial Black"/>
              </a:rPr>
              <a:t>addition</a:t>
            </a:r>
            <a:r>
              <a:rPr sz="2600" spc="-229">
                <a:solidFill>
                  <a:srgbClr val="FFFFFF"/>
                </a:solidFill>
                <a:latin typeface="Arial Black"/>
                <a:cs typeface="Arial Black"/>
              </a:rPr>
              <a:t> </a:t>
            </a:r>
            <a:r>
              <a:rPr sz="2600" spc="-105">
                <a:solidFill>
                  <a:srgbClr val="FFFFFF"/>
                </a:solidFill>
                <a:latin typeface="Arial Black"/>
                <a:cs typeface="Arial Black"/>
              </a:rPr>
              <a:t>to</a:t>
            </a:r>
            <a:r>
              <a:rPr sz="2600" spc="-229">
                <a:solidFill>
                  <a:srgbClr val="FFFFFF"/>
                </a:solidFill>
                <a:latin typeface="Arial Black"/>
                <a:cs typeface="Arial Black"/>
              </a:rPr>
              <a:t> </a:t>
            </a:r>
            <a:r>
              <a:rPr sz="2600" spc="-280">
                <a:solidFill>
                  <a:srgbClr val="FFFFFF"/>
                </a:solidFill>
                <a:latin typeface="Arial Black"/>
                <a:cs typeface="Arial Black"/>
              </a:rPr>
              <a:t>a</a:t>
            </a:r>
            <a:r>
              <a:rPr sz="2600" spc="-229">
                <a:solidFill>
                  <a:srgbClr val="FFFFFF"/>
                </a:solidFill>
                <a:latin typeface="Arial Black"/>
                <a:cs typeface="Arial Black"/>
              </a:rPr>
              <a:t> </a:t>
            </a:r>
            <a:r>
              <a:rPr sz="2600" spc="-175">
                <a:solidFill>
                  <a:srgbClr val="FFFFFF"/>
                </a:solidFill>
                <a:latin typeface="Arial Black"/>
                <a:cs typeface="Arial Black"/>
              </a:rPr>
              <a:t>summary,</a:t>
            </a:r>
            <a:r>
              <a:rPr sz="2600" spc="-229">
                <a:solidFill>
                  <a:srgbClr val="FFFFFF"/>
                </a:solidFill>
                <a:latin typeface="Arial Black"/>
                <a:cs typeface="Arial Black"/>
              </a:rPr>
              <a:t> </a:t>
            </a:r>
            <a:r>
              <a:rPr sz="2600" spc="-125">
                <a:solidFill>
                  <a:srgbClr val="FFFFFF"/>
                </a:solidFill>
                <a:latin typeface="Arial Black"/>
                <a:cs typeface="Arial Black"/>
              </a:rPr>
              <a:t>you</a:t>
            </a:r>
            <a:r>
              <a:rPr sz="2600" spc="-229">
                <a:solidFill>
                  <a:srgbClr val="FFFFFF"/>
                </a:solidFill>
                <a:latin typeface="Arial Black"/>
                <a:cs typeface="Arial Black"/>
              </a:rPr>
              <a:t> </a:t>
            </a:r>
            <a:r>
              <a:rPr sz="2600" spc="-195">
                <a:solidFill>
                  <a:srgbClr val="FFFFFF"/>
                </a:solidFill>
                <a:latin typeface="Arial Black"/>
                <a:cs typeface="Arial Black"/>
              </a:rPr>
              <a:t>may</a:t>
            </a:r>
            <a:r>
              <a:rPr sz="2600" spc="-229">
                <a:solidFill>
                  <a:srgbClr val="FFFFFF"/>
                </a:solidFill>
                <a:latin typeface="Arial Black"/>
                <a:cs typeface="Arial Black"/>
              </a:rPr>
              <a:t> </a:t>
            </a:r>
            <a:r>
              <a:rPr sz="2600" spc="-200">
                <a:solidFill>
                  <a:srgbClr val="FFFFFF"/>
                </a:solidFill>
                <a:latin typeface="Arial Black"/>
                <a:cs typeface="Arial Black"/>
              </a:rPr>
              <a:t>also</a:t>
            </a:r>
            <a:r>
              <a:rPr sz="2600" spc="-229">
                <a:solidFill>
                  <a:srgbClr val="FFFFFF"/>
                </a:solidFill>
                <a:latin typeface="Arial Black"/>
                <a:cs typeface="Arial Black"/>
              </a:rPr>
              <a:t> </a:t>
            </a:r>
            <a:r>
              <a:rPr sz="2600" spc="-225">
                <a:solidFill>
                  <a:srgbClr val="FFFFFF"/>
                </a:solidFill>
                <a:latin typeface="Arial Black"/>
                <a:cs typeface="Arial Black"/>
              </a:rPr>
              <a:t>use</a:t>
            </a:r>
            <a:r>
              <a:rPr sz="2600" spc="-229">
                <a:solidFill>
                  <a:srgbClr val="FFFFFF"/>
                </a:solidFill>
                <a:latin typeface="Arial Black"/>
                <a:cs typeface="Arial Black"/>
              </a:rPr>
              <a:t> </a:t>
            </a:r>
            <a:r>
              <a:rPr sz="2600" spc="-160">
                <a:solidFill>
                  <a:srgbClr val="FFFFFF"/>
                </a:solidFill>
                <a:latin typeface="Arial Black"/>
                <a:cs typeface="Arial Black"/>
              </a:rPr>
              <a:t>this</a:t>
            </a:r>
            <a:r>
              <a:rPr sz="2600" spc="-229">
                <a:solidFill>
                  <a:srgbClr val="FFFFFF"/>
                </a:solidFill>
                <a:latin typeface="Arial Black"/>
                <a:cs typeface="Arial Black"/>
              </a:rPr>
              <a:t> </a:t>
            </a:r>
            <a:r>
              <a:rPr sz="2600" spc="-180">
                <a:solidFill>
                  <a:srgbClr val="FFFFFF"/>
                </a:solidFill>
                <a:latin typeface="Arial Black"/>
                <a:cs typeface="Arial Black"/>
              </a:rPr>
              <a:t>section</a:t>
            </a:r>
            <a:r>
              <a:rPr sz="2600" spc="-229">
                <a:solidFill>
                  <a:srgbClr val="FFFFFF"/>
                </a:solidFill>
                <a:latin typeface="Arial Black"/>
                <a:cs typeface="Arial Black"/>
              </a:rPr>
              <a:t> </a:t>
            </a:r>
            <a:r>
              <a:rPr sz="2600" spc="-105">
                <a:solidFill>
                  <a:srgbClr val="FFFFFF"/>
                </a:solidFill>
                <a:latin typeface="Arial Black"/>
                <a:cs typeface="Arial Black"/>
              </a:rPr>
              <a:t>to</a:t>
            </a:r>
            <a:r>
              <a:rPr sz="2600" spc="-225">
                <a:solidFill>
                  <a:srgbClr val="FFFFFF"/>
                </a:solidFill>
                <a:latin typeface="Arial Black"/>
                <a:cs typeface="Arial Black"/>
              </a:rPr>
              <a:t> </a:t>
            </a:r>
            <a:r>
              <a:rPr sz="2600" spc="-145">
                <a:solidFill>
                  <a:srgbClr val="FFFFFF"/>
                </a:solidFill>
                <a:latin typeface="Arial Black"/>
                <a:cs typeface="Arial Black"/>
              </a:rPr>
              <a:t>list</a:t>
            </a:r>
            <a:r>
              <a:rPr sz="2600" spc="-229">
                <a:solidFill>
                  <a:srgbClr val="FFFFFF"/>
                </a:solidFill>
                <a:latin typeface="Arial Black"/>
                <a:cs typeface="Arial Black"/>
              </a:rPr>
              <a:t> </a:t>
            </a:r>
            <a:r>
              <a:rPr sz="2600" spc="-150">
                <a:solidFill>
                  <a:srgbClr val="FFFFFF"/>
                </a:solidFill>
                <a:latin typeface="Arial Black"/>
                <a:cs typeface="Arial Black"/>
              </a:rPr>
              <a:t>relevant</a:t>
            </a:r>
            <a:r>
              <a:rPr sz="2600" spc="-229">
                <a:solidFill>
                  <a:srgbClr val="FFFFFF"/>
                </a:solidFill>
                <a:latin typeface="Arial Black"/>
                <a:cs typeface="Arial Black"/>
              </a:rPr>
              <a:t> </a:t>
            </a:r>
            <a:r>
              <a:rPr sz="2600" spc="-210">
                <a:solidFill>
                  <a:srgbClr val="FFFFFF"/>
                </a:solidFill>
                <a:latin typeface="Arial Black"/>
                <a:cs typeface="Arial Black"/>
              </a:rPr>
              <a:t>skills</a:t>
            </a:r>
            <a:r>
              <a:rPr sz="2600" spc="-229">
                <a:solidFill>
                  <a:srgbClr val="FFFFFF"/>
                </a:solidFill>
                <a:latin typeface="Arial Black"/>
                <a:cs typeface="Arial Black"/>
              </a:rPr>
              <a:t> </a:t>
            </a:r>
            <a:r>
              <a:rPr sz="2600" spc="-160">
                <a:solidFill>
                  <a:srgbClr val="FFFFFF"/>
                </a:solidFill>
                <a:latin typeface="Arial Black"/>
                <a:cs typeface="Arial Black"/>
              </a:rPr>
              <a:t>and</a:t>
            </a:r>
            <a:r>
              <a:rPr sz="2600" spc="-229">
                <a:solidFill>
                  <a:srgbClr val="FFFFFF"/>
                </a:solidFill>
                <a:latin typeface="Arial Black"/>
                <a:cs typeface="Arial Black"/>
              </a:rPr>
              <a:t> </a:t>
            </a:r>
            <a:r>
              <a:rPr sz="2600" spc="-215">
                <a:solidFill>
                  <a:srgbClr val="FFFFFF"/>
                </a:solidFill>
                <a:latin typeface="Arial Black"/>
                <a:cs typeface="Arial Black"/>
              </a:rPr>
              <a:t>keywords</a:t>
            </a:r>
            <a:r>
              <a:rPr sz="2600" spc="-229">
                <a:solidFill>
                  <a:srgbClr val="FFFFFF"/>
                </a:solidFill>
                <a:latin typeface="Arial Black"/>
                <a:cs typeface="Arial Black"/>
              </a:rPr>
              <a:t> </a:t>
            </a:r>
            <a:r>
              <a:rPr sz="2600" spc="-20">
                <a:solidFill>
                  <a:srgbClr val="FFFFFF"/>
                </a:solidFill>
                <a:latin typeface="Arial Black"/>
                <a:cs typeface="Arial Black"/>
              </a:rPr>
              <a:t>that </a:t>
            </a:r>
            <a:r>
              <a:rPr sz="2600" spc="-180">
                <a:solidFill>
                  <a:srgbClr val="FFFFFF"/>
                </a:solidFill>
                <a:latin typeface="Arial Black"/>
                <a:cs typeface="Arial Black"/>
              </a:rPr>
              <a:t>align</a:t>
            </a:r>
            <a:r>
              <a:rPr sz="2600" spc="-220">
                <a:solidFill>
                  <a:srgbClr val="FFFFFF"/>
                </a:solidFill>
                <a:latin typeface="Arial Black"/>
                <a:cs typeface="Arial Black"/>
              </a:rPr>
              <a:t> </a:t>
            </a:r>
            <a:r>
              <a:rPr sz="2600" spc="-185">
                <a:solidFill>
                  <a:srgbClr val="FFFFFF"/>
                </a:solidFill>
                <a:latin typeface="Arial Black"/>
                <a:cs typeface="Arial Black"/>
              </a:rPr>
              <a:t>with</a:t>
            </a:r>
            <a:r>
              <a:rPr sz="2600" spc="-215">
                <a:solidFill>
                  <a:srgbClr val="FFFFFF"/>
                </a:solidFill>
                <a:latin typeface="Arial Black"/>
                <a:cs typeface="Arial Black"/>
              </a:rPr>
              <a:t> </a:t>
            </a:r>
            <a:r>
              <a:rPr sz="2600" spc="-229">
                <a:solidFill>
                  <a:srgbClr val="FFFFFF"/>
                </a:solidFill>
                <a:latin typeface="Arial Black"/>
                <a:cs typeface="Arial Black"/>
              </a:rPr>
              <a:t>what</a:t>
            </a:r>
            <a:r>
              <a:rPr sz="2600" spc="-220">
                <a:solidFill>
                  <a:srgbClr val="FFFFFF"/>
                </a:solidFill>
                <a:latin typeface="Arial Black"/>
                <a:cs typeface="Arial Black"/>
              </a:rPr>
              <a:t> </a:t>
            </a:r>
            <a:r>
              <a:rPr sz="2600" spc="-145">
                <a:solidFill>
                  <a:srgbClr val="FFFFFF"/>
                </a:solidFill>
                <a:latin typeface="Arial Black"/>
                <a:cs typeface="Arial Black"/>
              </a:rPr>
              <a:t>the</a:t>
            </a:r>
            <a:r>
              <a:rPr sz="2600" spc="-215">
                <a:solidFill>
                  <a:srgbClr val="FFFFFF"/>
                </a:solidFill>
                <a:latin typeface="Arial Black"/>
                <a:cs typeface="Arial Black"/>
              </a:rPr>
              <a:t> </a:t>
            </a:r>
            <a:r>
              <a:rPr sz="2600" spc="-140">
                <a:solidFill>
                  <a:srgbClr val="FFFFFF"/>
                </a:solidFill>
                <a:latin typeface="Arial Black"/>
                <a:cs typeface="Arial Black"/>
              </a:rPr>
              <a:t>employer</a:t>
            </a:r>
            <a:r>
              <a:rPr sz="2600" spc="-220">
                <a:solidFill>
                  <a:srgbClr val="FFFFFF"/>
                </a:solidFill>
                <a:latin typeface="Arial Black"/>
                <a:cs typeface="Arial Black"/>
              </a:rPr>
              <a:t> </a:t>
            </a:r>
            <a:r>
              <a:rPr sz="2600" spc="-215">
                <a:solidFill>
                  <a:srgbClr val="FFFFFF"/>
                </a:solidFill>
                <a:latin typeface="Arial Black"/>
                <a:cs typeface="Arial Black"/>
              </a:rPr>
              <a:t>is </a:t>
            </a:r>
            <a:r>
              <a:rPr sz="2600" spc="-180">
                <a:solidFill>
                  <a:srgbClr val="FFFFFF"/>
                </a:solidFill>
                <a:latin typeface="Arial Black"/>
                <a:cs typeface="Arial Black"/>
              </a:rPr>
              <a:t>looking</a:t>
            </a:r>
            <a:r>
              <a:rPr sz="2600" spc="-220">
                <a:solidFill>
                  <a:srgbClr val="FFFFFF"/>
                </a:solidFill>
                <a:latin typeface="Arial Black"/>
                <a:cs typeface="Arial Black"/>
              </a:rPr>
              <a:t> </a:t>
            </a:r>
            <a:r>
              <a:rPr sz="2600" spc="-95">
                <a:solidFill>
                  <a:srgbClr val="FFFFFF"/>
                </a:solidFill>
                <a:latin typeface="Arial Black"/>
                <a:cs typeface="Arial Black"/>
              </a:rPr>
              <a:t>for.</a:t>
            </a:r>
            <a:r>
              <a:rPr sz="2600" spc="-215">
                <a:solidFill>
                  <a:srgbClr val="FFFFFF"/>
                </a:solidFill>
                <a:latin typeface="Arial Black"/>
                <a:cs typeface="Arial Black"/>
              </a:rPr>
              <a:t> </a:t>
            </a:r>
            <a:r>
              <a:rPr sz="2600" spc="-250">
                <a:solidFill>
                  <a:srgbClr val="FFFFFF"/>
                </a:solidFill>
                <a:latin typeface="Arial Black"/>
                <a:cs typeface="Arial Black"/>
              </a:rPr>
              <a:t>These</a:t>
            </a:r>
            <a:r>
              <a:rPr sz="2600" spc="-220">
                <a:solidFill>
                  <a:srgbClr val="FFFFFF"/>
                </a:solidFill>
                <a:latin typeface="Arial Black"/>
                <a:cs typeface="Arial Black"/>
              </a:rPr>
              <a:t> </a:t>
            </a:r>
            <a:r>
              <a:rPr sz="2600" spc="-235">
                <a:solidFill>
                  <a:srgbClr val="FFFFFF"/>
                </a:solidFill>
                <a:latin typeface="Arial Black"/>
                <a:cs typeface="Arial Black"/>
              </a:rPr>
              <a:t>can</a:t>
            </a:r>
            <a:r>
              <a:rPr sz="2600" spc="-215">
                <a:solidFill>
                  <a:srgbClr val="FFFFFF"/>
                </a:solidFill>
                <a:latin typeface="Arial Black"/>
                <a:cs typeface="Arial Black"/>
              </a:rPr>
              <a:t> </a:t>
            </a:r>
            <a:r>
              <a:rPr sz="2600" spc="-160">
                <a:solidFill>
                  <a:srgbClr val="FFFFFF"/>
                </a:solidFill>
                <a:latin typeface="Arial Black"/>
                <a:cs typeface="Arial Black"/>
              </a:rPr>
              <a:t>be</a:t>
            </a:r>
            <a:r>
              <a:rPr sz="2600" spc="-215">
                <a:solidFill>
                  <a:srgbClr val="FFFFFF"/>
                </a:solidFill>
                <a:latin typeface="Arial Black"/>
                <a:cs typeface="Arial Black"/>
              </a:rPr>
              <a:t> </a:t>
            </a:r>
            <a:r>
              <a:rPr sz="2600" spc="-220">
                <a:solidFill>
                  <a:srgbClr val="FFFFFF"/>
                </a:solidFill>
                <a:latin typeface="Arial Black"/>
                <a:cs typeface="Arial Black"/>
              </a:rPr>
              <a:t>language </a:t>
            </a:r>
            <a:r>
              <a:rPr sz="2600" spc="-200">
                <a:solidFill>
                  <a:srgbClr val="FFFFFF"/>
                </a:solidFill>
                <a:latin typeface="Arial Black"/>
                <a:cs typeface="Arial Black"/>
              </a:rPr>
              <a:t>skills,</a:t>
            </a:r>
            <a:r>
              <a:rPr sz="2600" spc="-215">
                <a:solidFill>
                  <a:srgbClr val="FFFFFF"/>
                </a:solidFill>
                <a:latin typeface="Arial Black"/>
                <a:cs typeface="Arial Black"/>
              </a:rPr>
              <a:t> </a:t>
            </a:r>
            <a:r>
              <a:rPr sz="2600" spc="-185">
                <a:solidFill>
                  <a:srgbClr val="FFFFFF"/>
                </a:solidFill>
                <a:latin typeface="Arial Black"/>
                <a:cs typeface="Arial Black"/>
              </a:rPr>
              <a:t>technical</a:t>
            </a:r>
            <a:r>
              <a:rPr sz="2600" spc="-220">
                <a:solidFill>
                  <a:srgbClr val="FFFFFF"/>
                </a:solidFill>
                <a:latin typeface="Arial Black"/>
                <a:cs typeface="Arial Black"/>
              </a:rPr>
              <a:t> </a:t>
            </a:r>
            <a:r>
              <a:rPr sz="2600" spc="-10">
                <a:solidFill>
                  <a:srgbClr val="FFFFFF"/>
                </a:solidFill>
                <a:latin typeface="Arial Black"/>
                <a:cs typeface="Arial Black"/>
              </a:rPr>
              <a:t>skills, </a:t>
            </a:r>
            <a:r>
              <a:rPr sz="2600" spc="-130">
                <a:solidFill>
                  <a:srgbClr val="FFFFFF"/>
                </a:solidFill>
                <a:latin typeface="Arial Black"/>
                <a:cs typeface="Arial Black"/>
              </a:rPr>
              <a:t>industry</a:t>
            </a:r>
            <a:r>
              <a:rPr sz="2600" spc="-185">
                <a:solidFill>
                  <a:srgbClr val="FFFFFF"/>
                </a:solidFill>
                <a:latin typeface="Arial Black"/>
                <a:cs typeface="Arial Black"/>
              </a:rPr>
              <a:t> </a:t>
            </a:r>
            <a:r>
              <a:rPr sz="2600" spc="-220">
                <a:solidFill>
                  <a:srgbClr val="FFFFFF"/>
                </a:solidFill>
                <a:latin typeface="Arial Black"/>
                <a:cs typeface="Arial Black"/>
              </a:rPr>
              <a:t>knowledge</a:t>
            </a:r>
            <a:r>
              <a:rPr sz="2600" spc="-185">
                <a:solidFill>
                  <a:srgbClr val="FFFFFF"/>
                </a:solidFill>
                <a:latin typeface="Arial Black"/>
                <a:cs typeface="Arial Black"/>
              </a:rPr>
              <a:t> </a:t>
            </a:r>
            <a:r>
              <a:rPr sz="2600" spc="-100">
                <a:solidFill>
                  <a:srgbClr val="FFFFFF"/>
                </a:solidFill>
                <a:latin typeface="Arial Black"/>
                <a:cs typeface="Arial Black"/>
              </a:rPr>
              <a:t>or</a:t>
            </a:r>
            <a:r>
              <a:rPr sz="2600" spc="-180">
                <a:solidFill>
                  <a:srgbClr val="FFFFFF"/>
                </a:solidFill>
                <a:latin typeface="Arial Black"/>
                <a:cs typeface="Arial Black"/>
              </a:rPr>
              <a:t> </a:t>
            </a:r>
            <a:r>
              <a:rPr sz="2600" spc="-100">
                <a:solidFill>
                  <a:srgbClr val="FFFFFF"/>
                </a:solidFill>
                <a:latin typeface="Arial Black"/>
                <a:cs typeface="Arial Black"/>
              </a:rPr>
              <a:t>industry-</a:t>
            </a:r>
            <a:r>
              <a:rPr sz="2600" spc="-190">
                <a:solidFill>
                  <a:srgbClr val="FFFFFF"/>
                </a:solidFill>
                <a:latin typeface="Arial Black"/>
                <a:cs typeface="Arial Black"/>
              </a:rPr>
              <a:t>specific</a:t>
            </a:r>
            <a:r>
              <a:rPr sz="2600" spc="-185">
                <a:solidFill>
                  <a:srgbClr val="FFFFFF"/>
                </a:solidFill>
                <a:latin typeface="Arial Black"/>
                <a:cs typeface="Arial Black"/>
              </a:rPr>
              <a:t> </a:t>
            </a:r>
            <a:r>
              <a:rPr sz="2600" spc="-90">
                <a:solidFill>
                  <a:srgbClr val="FFFFFF"/>
                </a:solidFill>
                <a:latin typeface="Arial Black"/>
                <a:cs typeface="Arial Black"/>
              </a:rPr>
              <a:t>competencies</a:t>
            </a:r>
            <a:endParaRPr sz="2600">
              <a:latin typeface="Arial Black"/>
              <a:cs typeface="Arial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
            <a:ext cx="18288000" cy="1986280"/>
          </a:xfrm>
          <a:custGeom>
            <a:avLst/>
            <a:gdLst/>
            <a:ahLst/>
            <a:cxnLst/>
            <a:rect l="l" t="t" r="r" b="b"/>
            <a:pathLst>
              <a:path w="18288000" h="1986280">
                <a:moveTo>
                  <a:pt x="0" y="0"/>
                </a:moveTo>
                <a:lnTo>
                  <a:pt x="18288000" y="0"/>
                </a:lnTo>
                <a:lnTo>
                  <a:pt x="18288000" y="1985693"/>
                </a:lnTo>
                <a:lnTo>
                  <a:pt x="0" y="1985693"/>
                </a:lnTo>
                <a:lnTo>
                  <a:pt x="0" y="0"/>
                </a:lnTo>
                <a:close/>
              </a:path>
            </a:pathLst>
          </a:custGeom>
          <a:solidFill>
            <a:srgbClr val="00A84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64230" rIns="0" bIns="0" rtlCol="0">
            <a:spAutoFit/>
          </a:bodyPr>
          <a:lstStyle/>
          <a:p>
            <a:pPr marL="585470">
              <a:lnSpc>
                <a:spcPct val="100000"/>
              </a:lnSpc>
              <a:spcBef>
                <a:spcPts val="114"/>
              </a:spcBef>
            </a:pPr>
            <a:r>
              <a:rPr sz="6400" spc="670"/>
              <a:t>Education</a:t>
            </a:r>
            <a:endParaRPr sz="6400"/>
          </a:p>
        </p:txBody>
      </p:sp>
      <p:pic>
        <p:nvPicPr>
          <p:cNvPr id="4" name="object 4"/>
          <p:cNvPicPr/>
          <p:nvPr/>
        </p:nvPicPr>
        <p:blipFill>
          <a:blip r:embed="rId2" cstate="print"/>
          <a:stretch>
            <a:fillRect/>
          </a:stretch>
        </p:blipFill>
        <p:spPr>
          <a:xfrm>
            <a:off x="631124" y="2507003"/>
            <a:ext cx="114300" cy="114299"/>
          </a:xfrm>
          <a:prstGeom prst="rect">
            <a:avLst/>
          </a:prstGeom>
        </p:spPr>
      </p:pic>
      <p:pic>
        <p:nvPicPr>
          <p:cNvPr id="5" name="object 5"/>
          <p:cNvPicPr/>
          <p:nvPr/>
        </p:nvPicPr>
        <p:blipFill>
          <a:blip r:embed="rId2" cstate="print"/>
          <a:stretch>
            <a:fillRect/>
          </a:stretch>
        </p:blipFill>
        <p:spPr>
          <a:xfrm>
            <a:off x="631124" y="3821453"/>
            <a:ext cx="114300" cy="114299"/>
          </a:xfrm>
          <a:prstGeom prst="rect">
            <a:avLst/>
          </a:prstGeom>
        </p:spPr>
      </p:pic>
      <p:pic>
        <p:nvPicPr>
          <p:cNvPr id="6" name="object 6"/>
          <p:cNvPicPr/>
          <p:nvPr/>
        </p:nvPicPr>
        <p:blipFill>
          <a:blip r:embed="rId2" cstate="print"/>
          <a:stretch>
            <a:fillRect/>
          </a:stretch>
        </p:blipFill>
        <p:spPr>
          <a:xfrm>
            <a:off x="631124" y="4697753"/>
            <a:ext cx="114300" cy="114299"/>
          </a:xfrm>
          <a:prstGeom prst="rect">
            <a:avLst/>
          </a:prstGeom>
        </p:spPr>
      </p:pic>
      <p:pic>
        <p:nvPicPr>
          <p:cNvPr id="7" name="object 7"/>
          <p:cNvPicPr/>
          <p:nvPr/>
        </p:nvPicPr>
        <p:blipFill>
          <a:blip r:embed="rId2" cstate="print"/>
          <a:stretch>
            <a:fillRect/>
          </a:stretch>
        </p:blipFill>
        <p:spPr>
          <a:xfrm>
            <a:off x="631124" y="5574053"/>
            <a:ext cx="114300" cy="114299"/>
          </a:xfrm>
          <a:prstGeom prst="rect">
            <a:avLst/>
          </a:prstGeom>
        </p:spPr>
      </p:pic>
      <p:pic>
        <p:nvPicPr>
          <p:cNvPr id="8" name="object 8"/>
          <p:cNvPicPr/>
          <p:nvPr/>
        </p:nvPicPr>
        <p:blipFill>
          <a:blip r:embed="rId3" cstate="print"/>
          <a:stretch>
            <a:fillRect/>
          </a:stretch>
        </p:blipFill>
        <p:spPr>
          <a:xfrm>
            <a:off x="1159762" y="6445591"/>
            <a:ext cx="123825" cy="123824"/>
          </a:xfrm>
          <a:prstGeom prst="rect">
            <a:avLst/>
          </a:prstGeom>
        </p:spPr>
      </p:pic>
      <p:pic>
        <p:nvPicPr>
          <p:cNvPr id="9" name="object 9"/>
          <p:cNvPicPr/>
          <p:nvPr/>
        </p:nvPicPr>
        <p:blipFill>
          <a:blip r:embed="rId4" cstate="print"/>
          <a:stretch>
            <a:fillRect/>
          </a:stretch>
        </p:blipFill>
        <p:spPr>
          <a:xfrm>
            <a:off x="1159762" y="6883741"/>
            <a:ext cx="123825" cy="123824"/>
          </a:xfrm>
          <a:prstGeom prst="rect">
            <a:avLst/>
          </a:prstGeom>
        </p:spPr>
      </p:pic>
      <p:pic>
        <p:nvPicPr>
          <p:cNvPr id="10" name="object 10"/>
          <p:cNvPicPr/>
          <p:nvPr/>
        </p:nvPicPr>
        <p:blipFill>
          <a:blip r:embed="rId3" cstate="print"/>
          <a:stretch>
            <a:fillRect/>
          </a:stretch>
        </p:blipFill>
        <p:spPr>
          <a:xfrm>
            <a:off x="1159762" y="7321891"/>
            <a:ext cx="123825" cy="123824"/>
          </a:xfrm>
          <a:prstGeom prst="rect">
            <a:avLst/>
          </a:prstGeom>
        </p:spPr>
      </p:pic>
      <p:pic>
        <p:nvPicPr>
          <p:cNvPr id="11" name="object 11"/>
          <p:cNvPicPr/>
          <p:nvPr/>
        </p:nvPicPr>
        <p:blipFill>
          <a:blip r:embed="rId3" cstate="print"/>
          <a:stretch>
            <a:fillRect/>
          </a:stretch>
        </p:blipFill>
        <p:spPr>
          <a:xfrm>
            <a:off x="1159762" y="7760041"/>
            <a:ext cx="123825" cy="123824"/>
          </a:xfrm>
          <a:prstGeom prst="rect">
            <a:avLst/>
          </a:prstGeom>
        </p:spPr>
      </p:pic>
      <p:sp>
        <p:nvSpPr>
          <p:cNvPr id="12" name="object 12"/>
          <p:cNvSpPr txBox="1"/>
          <p:nvPr/>
        </p:nvSpPr>
        <p:spPr>
          <a:xfrm>
            <a:off x="906109" y="2281057"/>
            <a:ext cx="16326485" cy="7035800"/>
          </a:xfrm>
          <a:prstGeom prst="rect">
            <a:avLst/>
          </a:prstGeom>
        </p:spPr>
        <p:txBody>
          <a:bodyPr vert="horz" wrap="square" lIns="0" tIns="12065" rIns="0" bIns="0" rtlCol="0">
            <a:spAutoFit/>
          </a:bodyPr>
          <a:lstStyle/>
          <a:p>
            <a:pPr marL="12700" marR="973455">
              <a:lnSpc>
                <a:spcPct val="117300"/>
              </a:lnSpc>
              <a:spcBef>
                <a:spcPts val="95"/>
              </a:spcBef>
            </a:pPr>
            <a:r>
              <a:rPr sz="2450">
                <a:latin typeface="Lucida Sans"/>
                <a:cs typeface="Lucida Sans"/>
              </a:rPr>
              <a:t>If</a:t>
            </a:r>
            <a:r>
              <a:rPr sz="2450" spc="-55">
                <a:latin typeface="Lucida Sans"/>
                <a:cs typeface="Lucida Sans"/>
              </a:rPr>
              <a:t> </a:t>
            </a:r>
            <a:r>
              <a:rPr sz="2450">
                <a:latin typeface="Lucida Sans"/>
                <a:cs typeface="Lucida Sans"/>
              </a:rPr>
              <a:t>you</a:t>
            </a:r>
            <a:r>
              <a:rPr sz="2450" spc="-55">
                <a:latin typeface="Lucida Sans"/>
                <a:cs typeface="Lucida Sans"/>
              </a:rPr>
              <a:t> </a:t>
            </a:r>
            <a:r>
              <a:rPr sz="2450">
                <a:latin typeface="Lucida Sans"/>
                <a:cs typeface="Lucida Sans"/>
              </a:rPr>
              <a:t>are</a:t>
            </a:r>
            <a:r>
              <a:rPr sz="2450" spc="-55">
                <a:latin typeface="Lucida Sans"/>
                <a:cs typeface="Lucida Sans"/>
              </a:rPr>
              <a:t> </a:t>
            </a:r>
            <a:r>
              <a:rPr sz="2450">
                <a:latin typeface="Lucida Sans"/>
                <a:cs typeface="Lucida Sans"/>
              </a:rPr>
              <a:t>a</a:t>
            </a:r>
            <a:r>
              <a:rPr sz="2450" spc="-55">
                <a:latin typeface="Lucida Sans"/>
                <a:cs typeface="Lucida Sans"/>
              </a:rPr>
              <a:t> </a:t>
            </a:r>
            <a:r>
              <a:rPr sz="2450">
                <a:latin typeface="Lucida Sans"/>
                <a:cs typeface="Lucida Sans"/>
              </a:rPr>
              <a:t>current</a:t>
            </a:r>
            <a:r>
              <a:rPr sz="2450" spc="-55">
                <a:latin typeface="Lucida Sans"/>
                <a:cs typeface="Lucida Sans"/>
              </a:rPr>
              <a:t> </a:t>
            </a:r>
            <a:r>
              <a:rPr sz="2450">
                <a:latin typeface="Lucida Sans"/>
                <a:cs typeface="Lucida Sans"/>
              </a:rPr>
              <a:t>student</a:t>
            </a:r>
            <a:r>
              <a:rPr sz="2450" spc="-50">
                <a:latin typeface="Lucida Sans"/>
                <a:cs typeface="Lucida Sans"/>
              </a:rPr>
              <a:t> </a:t>
            </a:r>
            <a:r>
              <a:rPr sz="2450">
                <a:latin typeface="Lucida Sans"/>
                <a:cs typeface="Lucida Sans"/>
              </a:rPr>
              <a:t>or</a:t>
            </a:r>
            <a:r>
              <a:rPr sz="2450" spc="-55">
                <a:latin typeface="Lucida Sans"/>
                <a:cs typeface="Lucida Sans"/>
              </a:rPr>
              <a:t> </a:t>
            </a:r>
            <a:r>
              <a:rPr sz="2450" spc="55">
                <a:latin typeface="Lucida Sans"/>
                <a:cs typeface="Lucida Sans"/>
              </a:rPr>
              <a:t>recent</a:t>
            </a:r>
            <a:r>
              <a:rPr sz="2450" spc="-55">
                <a:latin typeface="Lucida Sans"/>
                <a:cs typeface="Lucida Sans"/>
              </a:rPr>
              <a:t> </a:t>
            </a:r>
            <a:r>
              <a:rPr sz="2450" spc="-10">
                <a:latin typeface="Lucida Sans"/>
                <a:cs typeface="Lucida Sans"/>
              </a:rPr>
              <a:t>graduate,</a:t>
            </a:r>
            <a:r>
              <a:rPr sz="2450" spc="-55">
                <a:latin typeface="Lucida Sans"/>
                <a:cs typeface="Lucida Sans"/>
              </a:rPr>
              <a:t> </a:t>
            </a:r>
            <a:r>
              <a:rPr sz="2450">
                <a:latin typeface="Lucida Sans"/>
                <a:cs typeface="Lucida Sans"/>
              </a:rPr>
              <a:t>your</a:t>
            </a:r>
            <a:r>
              <a:rPr sz="2450" spc="-55">
                <a:latin typeface="Lucida Sans"/>
                <a:cs typeface="Lucida Sans"/>
              </a:rPr>
              <a:t> </a:t>
            </a:r>
            <a:r>
              <a:rPr sz="2450">
                <a:latin typeface="Lucida Sans"/>
                <a:cs typeface="Lucida Sans"/>
              </a:rPr>
              <a:t>education</a:t>
            </a:r>
            <a:r>
              <a:rPr sz="2450" spc="-55">
                <a:latin typeface="Lucida Sans"/>
                <a:cs typeface="Lucida Sans"/>
              </a:rPr>
              <a:t> </a:t>
            </a:r>
            <a:r>
              <a:rPr sz="2450">
                <a:latin typeface="Lucida Sans"/>
                <a:cs typeface="Lucida Sans"/>
              </a:rPr>
              <a:t>should</a:t>
            </a:r>
            <a:r>
              <a:rPr sz="2450" spc="-50">
                <a:latin typeface="Lucida Sans"/>
                <a:cs typeface="Lucida Sans"/>
              </a:rPr>
              <a:t> </a:t>
            </a:r>
            <a:r>
              <a:rPr sz="2450">
                <a:latin typeface="Lucida Sans"/>
                <a:cs typeface="Lucida Sans"/>
              </a:rPr>
              <a:t>be</a:t>
            </a:r>
            <a:r>
              <a:rPr sz="2450" spc="-55">
                <a:latin typeface="Lucida Sans"/>
                <a:cs typeface="Lucida Sans"/>
              </a:rPr>
              <a:t> </a:t>
            </a:r>
            <a:r>
              <a:rPr sz="2450">
                <a:latin typeface="Lucida Sans"/>
                <a:cs typeface="Lucida Sans"/>
              </a:rPr>
              <a:t>listed</a:t>
            </a:r>
            <a:r>
              <a:rPr sz="2450" spc="-55">
                <a:latin typeface="Lucida Sans"/>
                <a:cs typeface="Lucida Sans"/>
              </a:rPr>
              <a:t> </a:t>
            </a:r>
            <a:r>
              <a:rPr sz="2450">
                <a:latin typeface="Lucida Sans"/>
                <a:cs typeface="Lucida Sans"/>
              </a:rPr>
              <a:t>toward</a:t>
            </a:r>
            <a:r>
              <a:rPr sz="2450" spc="-55">
                <a:latin typeface="Lucida Sans"/>
                <a:cs typeface="Lucida Sans"/>
              </a:rPr>
              <a:t> </a:t>
            </a:r>
            <a:r>
              <a:rPr sz="2450">
                <a:latin typeface="Lucida Sans"/>
                <a:cs typeface="Lucida Sans"/>
              </a:rPr>
              <a:t>the</a:t>
            </a:r>
            <a:r>
              <a:rPr sz="2450" spc="-55">
                <a:latin typeface="Lucida Sans"/>
                <a:cs typeface="Lucida Sans"/>
              </a:rPr>
              <a:t> </a:t>
            </a:r>
            <a:r>
              <a:rPr sz="2450" spc="55">
                <a:latin typeface="Lucida Sans"/>
                <a:cs typeface="Lucida Sans"/>
              </a:rPr>
              <a:t>top</a:t>
            </a:r>
            <a:r>
              <a:rPr sz="2450" spc="-55">
                <a:latin typeface="Lucida Sans"/>
                <a:cs typeface="Lucida Sans"/>
              </a:rPr>
              <a:t> </a:t>
            </a:r>
            <a:r>
              <a:rPr sz="2450">
                <a:latin typeface="Lucida Sans"/>
                <a:cs typeface="Lucida Sans"/>
              </a:rPr>
              <a:t>of</a:t>
            </a:r>
            <a:r>
              <a:rPr sz="2450" spc="-50">
                <a:latin typeface="Lucida Sans"/>
                <a:cs typeface="Lucida Sans"/>
              </a:rPr>
              <a:t> </a:t>
            </a:r>
            <a:r>
              <a:rPr sz="2450" spc="-25">
                <a:latin typeface="Lucida Sans"/>
                <a:cs typeface="Lucida Sans"/>
              </a:rPr>
              <a:t>the </a:t>
            </a:r>
            <a:r>
              <a:rPr sz="2450" spc="-10">
                <a:latin typeface="Lucida Sans"/>
                <a:cs typeface="Lucida Sans"/>
              </a:rPr>
              <a:t>resume.</a:t>
            </a:r>
            <a:endParaRPr sz="2450">
              <a:latin typeface="Lucida Sans"/>
              <a:cs typeface="Lucida Sans"/>
            </a:endParaRPr>
          </a:p>
          <a:p>
            <a:pPr marL="12700" marR="2468245">
              <a:lnSpc>
                <a:spcPct val="234700"/>
              </a:lnSpc>
            </a:pPr>
            <a:r>
              <a:rPr sz="2450">
                <a:latin typeface="Lucida Sans"/>
                <a:cs typeface="Lucida Sans"/>
              </a:rPr>
              <a:t>If</a:t>
            </a:r>
            <a:r>
              <a:rPr sz="2450" spc="-95">
                <a:latin typeface="Lucida Sans"/>
                <a:cs typeface="Lucida Sans"/>
              </a:rPr>
              <a:t> </a:t>
            </a:r>
            <a:r>
              <a:rPr sz="2450">
                <a:latin typeface="Lucida Sans"/>
                <a:cs typeface="Lucida Sans"/>
              </a:rPr>
              <a:t>you</a:t>
            </a:r>
            <a:r>
              <a:rPr sz="2450" spc="-90">
                <a:latin typeface="Lucida Sans"/>
                <a:cs typeface="Lucida Sans"/>
              </a:rPr>
              <a:t> </a:t>
            </a:r>
            <a:r>
              <a:rPr sz="2450">
                <a:latin typeface="Lucida Sans"/>
                <a:cs typeface="Lucida Sans"/>
              </a:rPr>
              <a:t>are</a:t>
            </a:r>
            <a:r>
              <a:rPr sz="2450" spc="-90">
                <a:latin typeface="Lucida Sans"/>
                <a:cs typeface="Lucida Sans"/>
              </a:rPr>
              <a:t> </a:t>
            </a:r>
            <a:r>
              <a:rPr sz="2450">
                <a:latin typeface="Lucida Sans"/>
                <a:cs typeface="Lucida Sans"/>
              </a:rPr>
              <a:t>a</a:t>
            </a:r>
            <a:r>
              <a:rPr sz="2450" spc="-90">
                <a:latin typeface="Lucida Sans"/>
                <a:cs typeface="Lucida Sans"/>
              </a:rPr>
              <a:t> </a:t>
            </a:r>
            <a:r>
              <a:rPr sz="2450" spc="-10">
                <a:latin typeface="Lucida Sans"/>
                <a:cs typeface="Lucida Sans"/>
              </a:rPr>
              <a:t>freshman,</a:t>
            </a:r>
            <a:r>
              <a:rPr sz="2450" spc="-90">
                <a:latin typeface="Lucida Sans"/>
                <a:cs typeface="Lucida Sans"/>
              </a:rPr>
              <a:t> </a:t>
            </a:r>
            <a:r>
              <a:rPr sz="2450">
                <a:latin typeface="Lucida Sans"/>
                <a:cs typeface="Lucida Sans"/>
              </a:rPr>
              <a:t>you</a:t>
            </a:r>
            <a:r>
              <a:rPr sz="2450" spc="-90">
                <a:latin typeface="Lucida Sans"/>
                <a:cs typeface="Lucida Sans"/>
              </a:rPr>
              <a:t> </a:t>
            </a:r>
            <a:r>
              <a:rPr sz="2450">
                <a:latin typeface="Lucida Sans"/>
                <a:cs typeface="Lucida Sans"/>
              </a:rPr>
              <a:t>can</a:t>
            </a:r>
            <a:r>
              <a:rPr sz="2450" spc="-90">
                <a:latin typeface="Lucida Sans"/>
                <a:cs typeface="Lucida Sans"/>
              </a:rPr>
              <a:t> </a:t>
            </a:r>
            <a:r>
              <a:rPr sz="2450">
                <a:latin typeface="Lucida Sans"/>
                <a:cs typeface="Lucida Sans"/>
              </a:rPr>
              <a:t>list</a:t>
            </a:r>
            <a:r>
              <a:rPr sz="2450" spc="-90">
                <a:latin typeface="Lucida Sans"/>
                <a:cs typeface="Lucida Sans"/>
              </a:rPr>
              <a:t> </a:t>
            </a:r>
            <a:r>
              <a:rPr sz="2450" spc="-60">
                <a:latin typeface="Lucida Sans"/>
                <a:cs typeface="Lucida Sans"/>
              </a:rPr>
              <a:t>high</a:t>
            </a:r>
            <a:r>
              <a:rPr sz="2450" spc="-90">
                <a:latin typeface="Lucida Sans"/>
                <a:cs typeface="Lucida Sans"/>
              </a:rPr>
              <a:t> </a:t>
            </a:r>
            <a:r>
              <a:rPr sz="2450">
                <a:latin typeface="Lucida Sans"/>
                <a:cs typeface="Lucida Sans"/>
              </a:rPr>
              <a:t>school.</a:t>
            </a:r>
            <a:r>
              <a:rPr sz="2450" spc="-90">
                <a:latin typeface="Lucida Sans"/>
                <a:cs typeface="Lucida Sans"/>
              </a:rPr>
              <a:t> </a:t>
            </a:r>
            <a:r>
              <a:rPr sz="2450">
                <a:latin typeface="Lucida Sans"/>
                <a:cs typeface="Lucida Sans"/>
              </a:rPr>
              <a:t>If</a:t>
            </a:r>
            <a:r>
              <a:rPr sz="2450" spc="-90">
                <a:latin typeface="Lucida Sans"/>
                <a:cs typeface="Lucida Sans"/>
              </a:rPr>
              <a:t> </a:t>
            </a:r>
            <a:r>
              <a:rPr sz="2450">
                <a:latin typeface="Lucida Sans"/>
                <a:cs typeface="Lucida Sans"/>
              </a:rPr>
              <a:t>you</a:t>
            </a:r>
            <a:r>
              <a:rPr sz="2450" spc="-90">
                <a:latin typeface="Lucida Sans"/>
                <a:cs typeface="Lucida Sans"/>
              </a:rPr>
              <a:t> </a:t>
            </a:r>
            <a:r>
              <a:rPr sz="2450">
                <a:latin typeface="Lucida Sans"/>
                <a:cs typeface="Lucida Sans"/>
              </a:rPr>
              <a:t>are</a:t>
            </a:r>
            <a:r>
              <a:rPr sz="2450" spc="-90">
                <a:latin typeface="Lucida Sans"/>
                <a:cs typeface="Lucida Sans"/>
              </a:rPr>
              <a:t> </a:t>
            </a:r>
            <a:r>
              <a:rPr sz="2450">
                <a:latin typeface="Lucida Sans"/>
                <a:cs typeface="Lucida Sans"/>
              </a:rPr>
              <a:t>a</a:t>
            </a:r>
            <a:r>
              <a:rPr sz="2450" spc="-90">
                <a:latin typeface="Lucida Sans"/>
                <a:cs typeface="Lucida Sans"/>
              </a:rPr>
              <a:t> </a:t>
            </a:r>
            <a:r>
              <a:rPr sz="2450" spc="-30">
                <a:latin typeface="Lucida Sans"/>
                <a:cs typeface="Lucida Sans"/>
              </a:rPr>
              <a:t>sophomore+,</a:t>
            </a:r>
            <a:r>
              <a:rPr sz="2450" spc="-90">
                <a:latin typeface="Lucida Sans"/>
                <a:cs typeface="Lucida Sans"/>
              </a:rPr>
              <a:t> </a:t>
            </a:r>
            <a:r>
              <a:rPr sz="2450">
                <a:latin typeface="Lucida Sans"/>
                <a:cs typeface="Lucida Sans"/>
              </a:rPr>
              <a:t>remove</a:t>
            </a:r>
            <a:r>
              <a:rPr sz="2450" spc="-90">
                <a:latin typeface="Lucida Sans"/>
                <a:cs typeface="Lucida Sans"/>
              </a:rPr>
              <a:t> </a:t>
            </a:r>
            <a:r>
              <a:rPr sz="2450" spc="-60">
                <a:latin typeface="Lucida Sans"/>
                <a:cs typeface="Lucida Sans"/>
              </a:rPr>
              <a:t>high</a:t>
            </a:r>
            <a:r>
              <a:rPr sz="2450" spc="-90">
                <a:latin typeface="Lucida Sans"/>
                <a:cs typeface="Lucida Sans"/>
              </a:rPr>
              <a:t> </a:t>
            </a:r>
            <a:r>
              <a:rPr sz="2450" spc="-10">
                <a:latin typeface="Lucida Sans"/>
                <a:cs typeface="Lucida Sans"/>
              </a:rPr>
              <a:t>school </a:t>
            </a:r>
            <a:r>
              <a:rPr sz="2450">
                <a:latin typeface="Lucida Sans"/>
                <a:cs typeface="Lucida Sans"/>
              </a:rPr>
              <a:t>Do</a:t>
            </a:r>
            <a:r>
              <a:rPr sz="2450" spc="-75">
                <a:latin typeface="Lucida Sans"/>
                <a:cs typeface="Lucida Sans"/>
              </a:rPr>
              <a:t> </a:t>
            </a:r>
            <a:r>
              <a:rPr sz="2450">
                <a:latin typeface="Lucida Sans"/>
                <a:cs typeface="Lucida Sans"/>
              </a:rPr>
              <a:t>not</a:t>
            </a:r>
            <a:r>
              <a:rPr sz="2450" spc="-75">
                <a:latin typeface="Lucida Sans"/>
                <a:cs typeface="Lucida Sans"/>
              </a:rPr>
              <a:t> </a:t>
            </a:r>
            <a:r>
              <a:rPr sz="2450">
                <a:latin typeface="Lucida Sans"/>
                <a:cs typeface="Lucida Sans"/>
              </a:rPr>
              <a:t>include</a:t>
            </a:r>
            <a:r>
              <a:rPr sz="2450" spc="-75">
                <a:latin typeface="Lucida Sans"/>
                <a:cs typeface="Lucida Sans"/>
              </a:rPr>
              <a:t> </a:t>
            </a:r>
            <a:r>
              <a:rPr sz="2450">
                <a:latin typeface="Lucida Sans"/>
                <a:cs typeface="Lucida Sans"/>
              </a:rPr>
              <a:t>incomplete</a:t>
            </a:r>
            <a:r>
              <a:rPr sz="2450" spc="-75">
                <a:latin typeface="Lucida Sans"/>
                <a:cs typeface="Lucida Sans"/>
              </a:rPr>
              <a:t> </a:t>
            </a:r>
            <a:r>
              <a:rPr sz="2450">
                <a:latin typeface="Lucida Sans"/>
                <a:cs typeface="Lucida Sans"/>
              </a:rPr>
              <a:t>degrees</a:t>
            </a:r>
            <a:r>
              <a:rPr sz="2450" spc="-75">
                <a:latin typeface="Lucida Sans"/>
                <a:cs typeface="Lucida Sans"/>
              </a:rPr>
              <a:t> </a:t>
            </a:r>
            <a:r>
              <a:rPr sz="2450">
                <a:latin typeface="Lucida Sans"/>
                <a:cs typeface="Lucida Sans"/>
              </a:rPr>
              <a:t>or</a:t>
            </a:r>
            <a:r>
              <a:rPr sz="2450" spc="-75">
                <a:latin typeface="Lucida Sans"/>
                <a:cs typeface="Lucida Sans"/>
              </a:rPr>
              <a:t> </a:t>
            </a:r>
            <a:r>
              <a:rPr sz="2450">
                <a:latin typeface="Lucida Sans"/>
                <a:cs typeface="Lucida Sans"/>
              </a:rPr>
              <a:t>transfer</a:t>
            </a:r>
            <a:r>
              <a:rPr sz="2450" spc="-75">
                <a:latin typeface="Lucida Sans"/>
                <a:cs typeface="Lucida Sans"/>
              </a:rPr>
              <a:t> </a:t>
            </a:r>
            <a:r>
              <a:rPr sz="2450">
                <a:latin typeface="Lucida Sans"/>
                <a:cs typeface="Lucida Sans"/>
              </a:rPr>
              <a:t>institutions</a:t>
            </a:r>
            <a:r>
              <a:rPr sz="2450" spc="-75">
                <a:latin typeface="Lucida Sans"/>
                <a:cs typeface="Lucida Sans"/>
              </a:rPr>
              <a:t> </a:t>
            </a:r>
            <a:r>
              <a:rPr sz="2450" spc="-35">
                <a:latin typeface="Lucida Sans"/>
                <a:cs typeface="Lucida Sans"/>
              </a:rPr>
              <a:t>in</a:t>
            </a:r>
            <a:r>
              <a:rPr sz="2450" spc="-75">
                <a:latin typeface="Lucida Sans"/>
                <a:cs typeface="Lucida Sans"/>
              </a:rPr>
              <a:t> </a:t>
            </a:r>
            <a:r>
              <a:rPr sz="2450">
                <a:latin typeface="Lucida Sans"/>
                <a:cs typeface="Lucida Sans"/>
              </a:rPr>
              <a:t>this</a:t>
            </a:r>
            <a:r>
              <a:rPr sz="2450" spc="-70">
                <a:latin typeface="Lucida Sans"/>
                <a:cs typeface="Lucida Sans"/>
              </a:rPr>
              <a:t> </a:t>
            </a:r>
            <a:r>
              <a:rPr sz="2450" spc="-10">
                <a:latin typeface="Lucida Sans"/>
                <a:cs typeface="Lucida Sans"/>
              </a:rPr>
              <a:t>section</a:t>
            </a:r>
            <a:endParaRPr sz="2450">
              <a:latin typeface="Lucida Sans"/>
              <a:cs typeface="Lucida Sans"/>
            </a:endParaRPr>
          </a:p>
          <a:p>
            <a:pPr>
              <a:lnSpc>
                <a:spcPct val="100000"/>
              </a:lnSpc>
              <a:spcBef>
                <a:spcPts val="565"/>
              </a:spcBef>
            </a:pPr>
            <a:endParaRPr sz="2450">
              <a:latin typeface="Lucida Sans"/>
              <a:cs typeface="Lucida Sans"/>
            </a:endParaRPr>
          </a:p>
          <a:p>
            <a:pPr marL="12700" marR="815340">
              <a:lnSpc>
                <a:spcPct val="117300"/>
              </a:lnSpc>
            </a:pPr>
            <a:r>
              <a:rPr sz="2450">
                <a:latin typeface="Lucida Sans"/>
                <a:cs typeface="Lucida Sans"/>
              </a:rPr>
              <a:t>Education</a:t>
            </a:r>
            <a:r>
              <a:rPr sz="2450" spc="-70">
                <a:latin typeface="Lucida Sans"/>
                <a:cs typeface="Lucida Sans"/>
              </a:rPr>
              <a:t> </a:t>
            </a:r>
            <a:r>
              <a:rPr sz="2450">
                <a:latin typeface="Lucida Sans"/>
                <a:cs typeface="Lucida Sans"/>
              </a:rPr>
              <a:t>should</a:t>
            </a:r>
            <a:r>
              <a:rPr sz="2450" spc="-70">
                <a:latin typeface="Lucida Sans"/>
                <a:cs typeface="Lucida Sans"/>
              </a:rPr>
              <a:t> </a:t>
            </a:r>
            <a:r>
              <a:rPr sz="2450">
                <a:latin typeface="Lucida Sans"/>
                <a:cs typeface="Lucida Sans"/>
              </a:rPr>
              <a:t>be</a:t>
            </a:r>
            <a:r>
              <a:rPr sz="2450" spc="-70">
                <a:latin typeface="Lucida Sans"/>
                <a:cs typeface="Lucida Sans"/>
              </a:rPr>
              <a:t> </a:t>
            </a:r>
            <a:r>
              <a:rPr sz="2450">
                <a:latin typeface="Lucida Sans"/>
                <a:cs typeface="Lucida Sans"/>
              </a:rPr>
              <a:t>listed</a:t>
            </a:r>
            <a:r>
              <a:rPr sz="2450" spc="-70">
                <a:latin typeface="Lucida Sans"/>
                <a:cs typeface="Lucida Sans"/>
              </a:rPr>
              <a:t> </a:t>
            </a:r>
            <a:r>
              <a:rPr sz="2450" spc="-35">
                <a:latin typeface="Lucida Sans"/>
                <a:cs typeface="Lucida Sans"/>
              </a:rPr>
              <a:t>in</a:t>
            </a:r>
            <a:r>
              <a:rPr sz="2450" spc="-70">
                <a:latin typeface="Lucida Sans"/>
                <a:cs typeface="Lucida Sans"/>
              </a:rPr>
              <a:t> </a:t>
            </a:r>
            <a:r>
              <a:rPr sz="2450" spc="45">
                <a:latin typeface="Lucida Sans"/>
                <a:cs typeface="Lucida Sans"/>
              </a:rPr>
              <a:t>reverse</a:t>
            </a:r>
            <a:r>
              <a:rPr sz="2450" spc="-65">
                <a:latin typeface="Lucida Sans"/>
                <a:cs typeface="Lucida Sans"/>
              </a:rPr>
              <a:t> </a:t>
            </a:r>
            <a:r>
              <a:rPr sz="2450">
                <a:latin typeface="Lucida Sans"/>
                <a:cs typeface="Lucida Sans"/>
              </a:rPr>
              <a:t>chronological</a:t>
            </a:r>
            <a:r>
              <a:rPr sz="2450" spc="-70">
                <a:latin typeface="Lucida Sans"/>
                <a:cs typeface="Lucida Sans"/>
              </a:rPr>
              <a:t> </a:t>
            </a:r>
            <a:r>
              <a:rPr sz="2450">
                <a:latin typeface="Lucida Sans"/>
                <a:cs typeface="Lucida Sans"/>
              </a:rPr>
              <a:t>order</a:t>
            </a:r>
            <a:r>
              <a:rPr sz="2450" spc="-70">
                <a:latin typeface="Lucida Sans"/>
                <a:cs typeface="Lucida Sans"/>
              </a:rPr>
              <a:t> </a:t>
            </a:r>
            <a:r>
              <a:rPr sz="2450">
                <a:latin typeface="Lucida Sans"/>
                <a:cs typeface="Lucida Sans"/>
              </a:rPr>
              <a:t>(current/most</a:t>
            </a:r>
            <a:r>
              <a:rPr sz="2450" spc="-70">
                <a:latin typeface="Lucida Sans"/>
                <a:cs typeface="Lucida Sans"/>
              </a:rPr>
              <a:t> </a:t>
            </a:r>
            <a:r>
              <a:rPr sz="2450" spc="55">
                <a:latin typeface="Lucida Sans"/>
                <a:cs typeface="Lucida Sans"/>
              </a:rPr>
              <a:t>recent</a:t>
            </a:r>
            <a:r>
              <a:rPr sz="2450" spc="-70">
                <a:latin typeface="Lucida Sans"/>
                <a:cs typeface="Lucida Sans"/>
              </a:rPr>
              <a:t> </a:t>
            </a:r>
            <a:r>
              <a:rPr sz="2450" spc="60">
                <a:latin typeface="Lucida Sans"/>
                <a:cs typeface="Lucida Sans"/>
              </a:rPr>
              <a:t>at</a:t>
            </a:r>
            <a:r>
              <a:rPr sz="2450" spc="-70">
                <a:latin typeface="Lucida Sans"/>
                <a:cs typeface="Lucida Sans"/>
              </a:rPr>
              <a:t> </a:t>
            </a:r>
            <a:r>
              <a:rPr sz="2450">
                <a:latin typeface="Lucida Sans"/>
                <a:cs typeface="Lucida Sans"/>
              </a:rPr>
              <a:t>top)</a:t>
            </a:r>
            <a:r>
              <a:rPr sz="2450" spc="-65">
                <a:latin typeface="Lucida Sans"/>
                <a:cs typeface="Lucida Sans"/>
              </a:rPr>
              <a:t> </a:t>
            </a:r>
            <a:r>
              <a:rPr sz="2450">
                <a:latin typeface="Lucida Sans"/>
                <a:cs typeface="Lucida Sans"/>
              </a:rPr>
              <a:t>and</a:t>
            </a:r>
            <a:r>
              <a:rPr sz="2450" spc="-70">
                <a:latin typeface="Lucida Sans"/>
                <a:cs typeface="Lucida Sans"/>
              </a:rPr>
              <a:t> </a:t>
            </a:r>
            <a:r>
              <a:rPr sz="2450">
                <a:latin typeface="Lucida Sans"/>
                <a:cs typeface="Lucida Sans"/>
              </a:rPr>
              <a:t>contain</a:t>
            </a:r>
            <a:r>
              <a:rPr sz="2450" spc="-70">
                <a:latin typeface="Lucida Sans"/>
                <a:cs typeface="Lucida Sans"/>
              </a:rPr>
              <a:t> </a:t>
            </a:r>
            <a:r>
              <a:rPr sz="2450" spc="-25">
                <a:latin typeface="Lucida Sans"/>
                <a:cs typeface="Lucida Sans"/>
              </a:rPr>
              <a:t>the </a:t>
            </a:r>
            <a:r>
              <a:rPr sz="2450" spc="-10">
                <a:latin typeface="Lucida Sans"/>
                <a:cs typeface="Lucida Sans"/>
              </a:rPr>
              <a:t>following:</a:t>
            </a:r>
            <a:endParaRPr sz="2450">
              <a:latin typeface="Lucida Sans"/>
              <a:cs typeface="Lucida Sans"/>
            </a:endParaRPr>
          </a:p>
          <a:p>
            <a:pPr marL="548005" marR="5688965">
              <a:lnSpc>
                <a:spcPct val="117300"/>
              </a:lnSpc>
            </a:pPr>
            <a:r>
              <a:rPr sz="2450">
                <a:latin typeface="Lucida Sans"/>
                <a:cs typeface="Lucida Sans"/>
              </a:rPr>
              <a:t>Full</a:t>
            </a:r>
            <a:r>
              <a:rPr sz="2450" spc="-35">
                <a:latin typeface="Lucida Sans"/>
                <a:cs typeface="Lucida Sans"/>
              </a:rPr>
              <a:t> </a:t>
            </a:r>
            <a:r>
              <a:rPr sz="2450">
                <a:latin typeface="Lucida Sans"/>
                <a:cs typeface="Lucida Sans"/>
              </a:rPr>
              <a:t>and</a:t>
            </a:r>
            <a:r>
              <a:rPr sz="2450" spc="-30">
                <a:latin typeface="Lucida Sans"/>
                <a:cs typeface="Lucida Sans"/>
              </a:rPr>
              <a:t> </a:t>
            </a:r>
            <a:r>
              <a:rPr sz="2450">
                <a:latin typeface="Lucida Sans"/>
                <a:cs typeface="Lucida Sans"/>
              </a:rPr>
              <a:t>proper</a:t>
            </a:r>
            <a:r>
              <a:rPr sz="2450" spc="-30">
                <a:latin typeface="Lucida Sans"/>
                <a:cs typeface="Lucida Sans"/>
              </a:rPr>
              <a:t> </a:t>
            </a:r>
            <a:r>
              <a:rPr sz="2450">
                <a:latin typeface="Lucida Sans"/>
                <a:cs typeface="Lucida Sans"/>
              </a:rPr>
              <a:t>name</a:t>
            </a:r>
            <a:r>
              <a:rPr sz="2450" spc="-35">
                <a:latin typeface="Lucida Sans"/>
                <a:cs typeface="Lucida Sans"/>
              </a:rPr>
              <a:t> </a:t>
            </a:r>
            <a:r>
              <a:rPr sz="2450">
                <a:latin typeface="Lucida Sans"/>
                <a:cs typeface="Lucida Sans"/>
              </a:rPr>
              <a:t>of</a:t>
            </a:r>
            <a:r>
              <a:rPr sz="2450" spc="-30">
                <a:latin typeface="Lucida Sans"/>
                <a:cs typeface="Lucida Sans"/>
              </a:rPr>
              <a:t> </a:t>
            </a:r>
            <a:r>
              <a:rPr sz="2450">
                <a:latin typeface="Lucida Sans"/>
                <a:cs typeface="Lucida Sans"/>
              </a:rPr>
              <a:t>completed</a:t>
            </a:r>
            <a:r>
              <a:rPr sz="2450" spc="-30">
                <a:latin typeface="Lucida Sans"/>
                <a:cs typeface="Lucida Sans"/>
              </a:rPr>
              <a:t> </a:t>
            </a:r>
            <a:r>
              <a:rPr sz="2450">
                <a:latin typeface="Lucida Sans"/>
                <a:cs typeface="Lucida Sans"/>
              </a:rPr>
              <a:t>degree(s)-</a:t>
            </a:r>
            <a:r>
              <a:rPr sz="2450" spc="-35">
                <a:latin typeface="Lucida Sans"/>
                <a:cs typeface="Lucida Sans"/>
              </a:rPr>
              <a:t> </a:t>
            </a:r>
            <a:r>
              <a:rPr sz="2450">
                <a:latin typeface="Lucida Sans"/>
                <a:cs typeface="Lucida Sans"/>
              </a:rPr>
              <a:t>Avoid</a:t>
            </a:r>
            <a:r>
              <a:rPr sz="2450" spc="-30">
                <a:latin typeface="Lucida Sans"/>
                <a:cs typeface="Lucida Sans"/>
              </a:rPr>
              <a:t> </a:t>
            </a:r>
            <a:r>
              <a:rPr sz="2450" spc="-10">
                <a:latin typeface="Lucida Sans"/>
                <a:cs typeface="Lucida Sans"/>
              </a:rPr>
              <a:t>abbreviations </a:t>
            </a:r>
            <a:r>
              <a:rPr sz="2450">
                <a:latin typeface="Lucida Sans"/>
                <a:cs typeface="Lucida Sans"/>
              </a:rPr>
              <a:t>Name</a:t>
            </a:r>
            <a:r>
              <a:rPr sz="2450" spc="-55">
                <a:latin typeface="Lucida Sans"/>
                <a:cs typeface="Lucida Sans"/>
              </a:rPr>
              <a:t> </a:t>
            </a:r>
            <a:r>
              <a:rPr sz="2450">
                <a:latin typeface="Lucida Sans"/>
                <a:cs typeface="Lucida Sans"/>
              </a:rPr>
              <a:t>and</a:t>
            </a:r>
            <a:r>
              <a:rPr sz="2450" spc="-50">
                <a:latin typeface="Lucida Sans"/>
                <a:cs typeface="Lucida Sans"/>
              </a:rPr>
              <a:t> </a:t>
            </a:r>
            <a:r>
              <a:rPr sz="2450">
                <a:latin typeface="Lucida Sans"/>
                <a:cs typeface="Lucida Sans"/>
              </a:rPr>
              <a:t>location</a:t>
            </a:r>
            <a:r>
              <a:rPr sz="2450" spc="-50">
                <a:latin typeface="Lucida Sans"/>
                <a:cs typeface="Lucida Sans"/>
              </a:rPr>
              <a:t> </a:t>
            </a:r>
            <a:r>
              <a:rPr sz="2450">
                <a:latin typeface="Lucida Sans"/>
                <a:cs typeface="Lucida Sans"/>
              </a:rPr>
              <a:t>of</a:t>
            </a:r>
            <a:r>
              <a:rPr sz="2450" spc="-50">
                <a:latin typeface="Lucida Sans"/>
                <a:cs typeface="Lucida Sans"/>
              </a:rPr>
              <a:t> </a:t>
            </a:r>
            <a:r>
              <a:rPr sz="2450" spc="-10">
                <a:latin typeface="Lucida Sans"/>
                <a:cs typeface="Lucida Sans"/>
              </a:rPr>
              <a:t>institution</a:t>
            </a:r>
            <a:endParaRPr sz="2450">
              <a:latin typeface="Lucida Sans"/>
              <a:cs typeface="Lucida Sans"/>
            </a:endParaRPr>
          </a:p>
          <a:p>
            <a:pPr marL="548005" marR="11579860">
              <a:lnSpc>
                <a:spcPct val="117300"/>
              </a:lnSpc>
            </a:pPr>
            <a:r>
              <a:rPr sz="2450">
                <a:latin typeface="Lucida Sans"/>
                <a:cs typeface="Lucida Sans"/>
              </a:rPr>
              <a:t>City</a:t>
            </a:r>
            <a:r>
              <a:rPr sz="2450" spc="-85">
                <a:latin typeface="Lucida Sans"/>
                <a:cs typeface="Lucida Sans"/>
              </a:rPr>
              <a:t> </a:t>
            </a:r>
            <a:r>
              <a:rPr sz="2450">
                <a:latin typeface="Lucida Sans"/>
                <a:cs typeface="Lucida Sans"/>
              </a:rPr>
              <a:t>and</a:t>
            </a:r>
            <a:r>
              <a:rPr sz="2450" spc="-85">
                <a:latin typeface="Lucida Sans"/>
                <a:cs typeface="Lucida Sans"/>
              </a:rPr>
              <a:t> </a:t>
            </a:r>
            <a:r>
              <a:rPr sz="2450" spc="85">
                <a:latin typeface="Lucida Sans"/>
                <a:cs typeface="Lucida Sans"/>
              </a:rPr>
              <a:t>State</a:t>
            </a:r>
            <a:r>
              <a:rPr sz="2450" spc="-85">
                <a:latin typeface="Lucida Sans"/>
                <a:cs typeface="Lucida Sans"/>
              </a:rPr>
              <a:t> </a:t>
            </a:r>
            <a:r>
              <a:rPr sz="2450">
                <a:latin typeface="Lucida Sans"/>
                <a:cs typeface="Lucida Sans"/>
              </a:rPr>
              <a:t>of</a:t>
            </a:r>
            <a:r>
              <a:rPr sz="2450" spc="-80">
                <a:latin typeface="Lucida Sans"/>
                <a:cs typeface="Lucida Sans"/>
              </a:rPr>
              <a:t> </a:t>
            </a:r>
            <a:r>
              <a:rPr sz="2450" spc="-10">
                <a:latin typeface="Lucida Sans"/>
                <a:cs typeface="Lucida Sans"/>
              </a:rPr>
              <a:t>institution </a:t>
            </a:r>
            <a:r>
              <a:rPr sz="2450">
                <a:latin typeface="Lucida Sans"/>
                <a:cs typeface="Lucida Sans"/>
              </a:rPr>
              <a:t>Graduation</a:t>
            </a:r>
            <a:r>
              <a:rPr sz="2450" spc="-55">
                <a:latin typeface="Lucida Sans"/>
                <a:cs typeface="Lucida Sans"/>
              </a:rPr>
              <a:t> </a:t>
            </a:r>
            <a:r>
              <a:rPr sz="2450">
                <a:latin typeface="Lucida Sans"/>
                <a:cs typeface="Lucida Sans"/>
              </a:rPr>
              <a:t>month</a:t>
            </a:r>
            <a:r>
              <a:rPr sz="2450" spc="-55">
                <a:latin typeface="Lucida Sans"/>
                <a:cs typeface="Lucida Sans"/>
              </a:rPr>
              <a:t> </a:t>
            </a:r>
            <a:r>
              <a:rPr sz="2450">
                <a:latin typeface="Lucida Sans"/>
                <a:cs typeface="Lucida Sans"/>
              </a:rPr>
              <a:t>and</a:t>
            </a:r>
            <a:r>
              <a:rPr sz="2450" spc="-55">
                <a:latin typeface="Lucida Sans"/>
                <a:cs typeface="Lucida Sans"/>
              </a:rPr>
              <a:t> </a:t>
            </a:r>
            <a:r>
              <a:rPr sz="2450" spc="35">
                <a:latin typeface="Lucida Sans"/>
                <a:cs typeface="Lucida Sans"/>
              </a:rPr>
              <a:t>year</a:t>
            </a:r>
            <a:endParaRPr sz="2450">
              <a:latin typeface="Lucida Sans"/>
              <a:cs typeface="Lucida Sans"/>
            </a:endParaRPr>
          </a:p>
          <a:p>
            <a:pPr>
              <a:lnSpc>
                <a:spcPct val="100000"/>
              </a:lnSpc>
              <a:spcBef>
                <a:spcPts val="565"/>
              </a:spcBef>
            </a:pPr>
            <a:endParaRPr sz="2450">
              <a:latin typeface="Lucida Sans"/>
              <a:cs typeface="Lucida Sans"/>
            </a:endParaRPr>
          </a:p>
          <a:p>
            <a:pPr marL="12700" marR="5080">
              <a:lnSpc>
                <a:spcPct val="117300"/>
              </a:lnSpc>
              <a:spcBef>
                <a:spcPts val="5"/>
              </a:spcBef>
            </a:pPr>
            <a:r>
              <a:rPr sz="2450">
                <a:latin typeface="Lucida Sans"/>
                <a:cs typeface="Lucida Sans"/>
              </a:rPr>
              <a:t>You</a:t>
            </a:r>
            <a:r>
              <a:rPr sz="2450" spc="-85">
                <a:latin typeface="Lucida Sans"/>
                <a:cs typeface="Lucida Sans"/>
              </a:rPr>
              <a:t> </a:t>
            </a:r>
            <a:r>
              <a:rPr sz="2450">
                <a:latin typeface="Lucida Sans"/>
                <a:cs typeface="Lucida Sans"/>
              </a:rPr>
              <a:t>can</a:t>
            </a:r>
            <a:r>
              <a:rPr sz="2450" spc="-85">
                <a:latin typeface="Lucida Sans"/>
                <a:cs typeface="Lucida Sans"/>
              </a:rPr>
              <a:t> </a:t>
            </a:r>
            <a:r>
              <a:rPr sz="2450">
                <a:latin typeface="Lucida Sans"/>
                <a:cs typeface="Lucida Sans"/>
              </a:rPr>
              <a:t>also</a:t>
            </a:r>
            <a:r>
              <a:rPr sz="2450" spc="-85">
                <a:latin typeface="Lucida Sans"/>
                <a:cs typeface="Lucida Sans"/>
              </a:rPr>
              <a:t> </a:t>
            </a:r>
            <a:r>
              <a:rPr sz="2450">
                <a:latin typeface="Lucida Sans"/>
                <a:cs typeface="Lucida Sans"/>
              </a:rPr>
              <a:t>use</a:t>
            </a:r>
            <a:r>
              <a:rPr sz="2450" spc="-85">
                <a:latin typeface="Lucida Sans"/>
                <a:cs typeface="Lucida Sans"/>
              </a:rPr>
              <a:t> </a:t>
            </a:r>
            <a:r>
              <a:rPr sz="2450">
                <a:latin typeface="Lucida Sans"/>
                <a:cs typeface="Lucida Sans"/>
              </a:rPr>
              <a:t>this</a:t>
            </a:r>
            <a:r>
              <a:rPr sz="2450" spc="-85">
                <a:latin typeface="Lucida Sans"/>
                <a:cs typeface="Lucida Sans"/>
              </a:rPr>
              <a:t> </a:t>
            </a:r>
            <a:r>
              <a:rPr sz="2450">
                <a:latin typeface="Lucida Sans"/>
                <a:cs typeface="Lucida Sans"/>
              </a:rPr>
              <a:t>section</a:t>
            </a:r>
            <a:r>
              <a:rPr sz="2450" spc="-85">
                <a:latin typeface="Lucida Sans"/>
                <a:cs typeface="Lucida Sans"/>
              </a:rPr>
              <a:t> </a:t>
            </a:r>
            <a:r>
              <a:rPr sz="2450" spc="60">
                <a:latin typeface="Lucida Sans"/>
                <a:cs typeface="Lucida Sans"/>
              </a:rPr>
              <a:t>to</a:t>
            </a:r>
            <a:r>
              <a:rPr sz="2450" spc="-85">
                <a:latin typeface="Lucida Sans"/>
                <a:cs typeface="Lucida Sans"/>
              </a:rPr>
              <a:t> </a:t>
            </a:r>
            <a:r>
              <a:rPr sz="2450">
                <a:latin typeface="Lucida Sans"/>
                <a:cs typeface="Lucida Sans"/>
              </a:rPr>
              <a:t>list</a:t>
            </a:r>
            <a:r>
              <a:rPr sz="2450" spc="-85">
                <a:latin typeface="Lucida Sans"/>
                <a:cs typeface="Lucida Sans"/>
              </a:rPr>
              <a:t> </a:t>
            </a:r>
            <a:r>
              <a:rPr sz="2450">
                <a:latin typeface="Lucida Sans"/>
                <a:cs typeface="Lucida Sans"/>
              </a:rPr>
              <a:t>any</a:t>
            </a:r>
            <a:r>
              <a:rPr sz="2450" spc="-85">
                <a:latin typeface="Lucida Sans"/>
                <a:cs typeface="Lucida Sans"/>
              </a:rPr>
              <a:t> </a:t>
            </a:r>
            <a:r>
              <a:rPr sz="2450" spc="-35">
                <a:latin typeface="Lucida Sans"/>
                <a:cs typeface="Lucida Sans"/>
              </a:rPr>
              <a:t>minors,</a:t>
            </a:r>
            <a:r>
              <a:rPr sz="2450" spc="-85">
                <a:latin typeface="Lucida Sans"/>
                <a:cs typeface="Lucida Sans"/>
              </a:rPr>
              <a:t> </a:t>
            </a:r>
            <a:r>
              <a:rPr sz="2450">
                <a:latin typeface="Lucida Sans"/>
                <a:cs typeface="Lucida Sans"/>
              </a:rPr>
              <a:t>concentrations</a:t>
            </a:r>
            <a:r>
              <a:rPr sz="2450" spc="-85">
                <a:latin typeface="Lucida Sans"/>
                <a:cs typeface="Lucida Sans"/>
              </a:rPr>
              <a:t> </a:t>
            </a:r>
            <a:r>
              <a:rPr sz="2450" spc="-30">
                <a:latin typeface="Lucida Sans"/>
                <a:cs typeface="Lucida Sans"/>
              </a:rPr>
              <a:t>and/or</a:t>
            </a:r>
            <a:r>
              <a:rPr sz="2450" spc="-85">
                <a:latin typeface="Lucida Sans"/>
                <a:cs typeface="Lucida Sans"/>
              </a:rPr>
              <a:t> </a:t>
            </a:r>
            <a:r>
              <a:rPr sz="2450">
                <a:latin typeface="Lucida Sans"/>
                <a:cs typeface="Lucida Sans"/>
              </a:rPr>
              <a:t>academic</a:t>
            </a:r>
            <a:r>
              <a:rPr sz="2450" spc="-85">
                <a:latin typeface="Lucida Sans"/>
                <a:cs typeface="Lucida Sans"/>
              </a:rPr>
              <a:t> </a:t>
            </a:r>
            <a:r>
              <a:rPr sz="2450">
                <a:latin typeface="Lucida Sans"/>
                <a:cs typeface="Lucida Sans"/>
              </a:rPr>
              <a:t>honors</a:t>
            </a:r>
            <a:r>
              <a:rPr sz="2450" spc="-85">
                <a:latin typeface="Lucida Sans"/>
                <a:cs typeface="Lucida Sans"/>
              </a:rPr>
              <a:t> </a:t>
            </a:r>
            <a:r>
              <a:rPr sz="2450">
                <a:latin typeface="Lucida Sans"/>
                <a:cs typeface="Lucida Sans"/>
              </a:rPr>
              <a:t>such</a:t>
            </a:r>
            <a:r>
              <a:rPr sz="2450" spc="-85">
                <a:latin typeface="Lucida Sans"/>
                <a:cs typeface="Lucida Sans"/>
              </a:rPr>
              <a:t> </a:t>
            </a:r>
            <a:r>
              <a:rPr sz="2450">
                <a:latin typeface="Lucida Sans"/>
                <a:cs typeface="Lucida Sans"/>
              </a:rPr>
              <a:t>as</a:t>
            </a:r>
            <a:r>
              <a:rPr sz="2450" spc="-85">
                <a:latin typeface="Lucida Sans"/>
                <a:cs typeface="Lucida Sans"/>
              </a:rPr>
              <a:t> </a:t>
            </a:r>
            <a:r>
              <a:rPr sz="2450" spc="-10">
                <a:latin typeface="Lucida Sans"/>
                <a:cs typeface="Lucida Sans"/>
              </a:rPr>
              <a:t>Dean’s</a:t>
            </a:r>
            <a:r>
              <a:rPr sz="2450" spc="-85">
                <a:latin typeface="Lucida Sans"/>
                <a:cs typeface="Lucida Sans"/>
              </a:rPr>
              <a:t> </a:t>
            </a:r>
            <a:r>
              <a:rPr sz="2450" spc="-20">
                <a:latin typeface="Lucida Sans"/>
                <a:cs typeface="Lucida Sans"/>
              </a:rPr>
              <a:t>List, </a:t>
            </a:r>
            <a:r>
              <a:rPr sz="2450">
                <a:latin typeface="Lucida Sans"/>
                <a:cs typeface="Lucida Sans"/>
              </a:rPr>
              <a:t>President’s</a:t>
            </a:r>
            <a:r>
              <a:rPr sz="2450" spc="-50">
                <a:latin typeface="Lucida Sans"/>
                <a:cs typeface="Lucida Sans"/>
              </a:rPr>
              <a:t> </a:t>
            </a:r>
            <a:r>
              <a:rPr sz="2450" spc="-10">
                <a:latin typeface="Lucida Sans"/>
                <a:cs typeface="Lucida Sans"/>
              </a:rPr>
              <a:t>List,</a:t>
            </a:r>
            <a:r>
              <a:rPr sz="2450" spc="-50">
                <a:latin typeface="Lucida Sans"/>
                <a:cs typeface="Lucida Sans"/>
              </a:rPr>
              <a:t> </a:t>
            </a:r>
            <a:r>
              <a:rPr sz="2450">
                <a:latin typeface="Lucida Sans"/>
                <a:cs typeface="Lucida Sans"/>
              </a:rPr>
              <a:t>Honors</a:t>
            </a:r>
            <a:r>
              <a:rPr sz="2450" spc="-45">
                <a:latin typeface="Lucida Sans"/>
                <a:cs typeface="Lucida Sans"/>
              </a:rPr>
              <a:t> </a:t>
            </a:r>
            <a:r>
              <a:rPr sz="2450">
                <a:latin typeface="Lucida Sans"/>
                <a:cs typeface="Lucida Sans"/>
              </a:rPr>
              <a:t>Student,</a:t>
            </a:r>
            <a:r>
              <a:rPr sz="2450" spc="-50">
                <a:latin typeface="Lucida Sans"/>
                <a:cs typeface="Lucida Sans"/>
              </a:rPr>
              <a:t> </a:t>
            </a:r>
            <a:r>
              <a:rPr sz="2450">
                <a:latin typeface="Lucida Sans"/>
                <a:cs typeface="Lucida Sans"/>
              </a:rPr>
              <a:t>Suma</a:t>
            </a:r>
            <a:r>
              <a:rPr sz="2450" spc="-45">
                <a:latin typeface="Lucida Sans"/>
                <a:cs typeface="Lucida Sans"/>
              </a:rPr>
              <a:t> </a:t>
            </a:r>
            <a:r>
              <a:rPr sz="2450">
                <a:latin typeface="Lucida Sans"/>
                <a:cs typeface="Lucida Sans"/>
              </a:rPr>
              <a:t>Cum</a:t>
            </a:r>
            <a:r>
              <a:rPr sz="2450" spc="-50">
                <a:latin typeface="Lucida Sans"/>
                <a:cs typeface="Lucida Sans"/>
              </a:rPr>
              <a:t> </a:t>
            </a:r>
            <a:r>
              <a:rPr sz="2450">
                <a:latin typeface="Lucida Sans"/>
                <a:cs typeface="Lucida Sans"/>
              </a:rPr>
              <a:t>Laude,</a:t>
            </a:r>
            <a:r>
              <a:rPr sz="2450" spc="-45">
                <a:latin typeface="Lucida Sans"/>
                <a:cs typeface="Lucida Sans"/>
              </a:rPr>
              <a:t> </a:t>
            </a:r>
            <a:r>
              <a:rPr sz="2450">
                <a:latin typeface="Lucida Sans"/>
                <a:cs typeface="Lucida Sans"/>
              </a:rPr>
              <a:t>GPA,</a:t>
            </a:r>
            <a:r>
              <a:rPr sz="2450" spc="-50">
                <a:latin typeface="Lucida Sans"/>
                <a:cs typeface="Lucida Sans"/>
              </a:rPr>
              <a:t> </a:t>
            </a:r>
            <a:r>
              <a:rPr sz="2450" spc="-20">
                <a:latin typeface="Lucida Sans"/>
                <a:cs typeface="Lucida Sans"/>
              </a:rPr>
              <a:t>etc.</a:t>
            </a:r>
            <a:endParaRPr sz="2450">
              <a:latin typeface="Lucida Sans"/>
              <a:cs typeface="Lucida Sans"/>
            </a:endParaRPr>
          </a:p>
        </p:txBody>
      </p:sp>
      <p:pic>
        <p:nvPicPr>
          <p:cNvPr id="13" name="object 13"/>
          <p:cNvPicPr/>
          <p:nvPr/>
        </p:nvPicPr>
        <p:blipFill>
          <a:blip r:embed="rId2" cstate="print"/>
          <a:stretch>
            <a:fillRect/>
          </a:stretch>
        </p:blipFill>
        <p:spPr>
          <a:xfrm>
            <a:off x="631124" y="8641103"/>
            <a:ext cx="114300" cy="11429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986280"/>
          </a:xfrm>
          <a:custGeom>
            <a:avLst/>
            <a:gdLst/>
            <a:ahLst/>
            <a:cxnLst/>
            <a:rect l="l" t="t" r="r" b="b"/>
            <a:pathLst>
              <a:path w="18288000" h="1986280">
                <a:moveTo>
                  <a:pt x="0" y="0"/>
                </a:moveTo>
                <a:lnTo>
                  <a:pt x="18288000" y="0"/>
                </a:lnTo>
                <a:lnTo>
                  <a:pt x="18288000" y="1985693"/>
                </a:lnTo>
                <a:lnTo>
                  <a:pt x="0" y="1985693"/>
                </a:lnTo>
                <a:lnTo>
                  <a:pt x="0" y="0"/>
                </a:lnTo>
                <a:close/>
              </a:path>
            </a:pathLst>
          </a:custGeom>
          <a:solidFill>
            <a:srgbClr val="00A84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64228" rIns="0" bIns="0" rtlCol="0">
            <a:spAutoFit/>
          </a:bodyPr>
          <a:lstStyle/>
          <a:p>
            <a:pPr marL="382905">
              <a:lnSpc>
                <a:spcPct val="100000"/>
              </a:lnSpc>
              <a:spcBef>
                <a:spcPts val="114"/>
              </a:spcBef>
            </a:pPr>
            <a:r>
              <a:rPr sz="6400" spc="680"/>
              <a:t>Education</a:t>
            </a:r>
            <a:r>
              <a:rPr sz="6400" spc="305"/>
              <a:t> </a:t>
            </a:r>
            <a:r>
              <a:rPr sz="6400" spc="840"/>
              <a:t>Example</a:t>
            </a:r>
            <a:endParaRPr sz="6400"/>
          </a:p>
        </p:txBody>
      </p:sp>
      <p:grpSp>
        <p:nvGrpSpPr>
          <p:cNvPr id="4" name="object 4"/>
          <p:cNvGrpSpPr/>
          <p:nvPr/>
        </p:nvGrpSpPr>
        <p:grpSpPr>
          <a:xfrm>
            <a:off x="645571" y="2912508"/>
            <a:ext cx="17116425" cy="5229225"/>
            <a:chOff x="645571" y="2912508"/>
            <a:chExt cx="17116425" cy="5229225"/>
          </a:xfrm>
        </p:grpSpPr>
        <p:sp>
          <p:nvSpPr>
            <p:cNvPr id="5" name="object 5"/>
            <p:cNvSpPr/>
            <p:nvPr/>
          </p:nvSpPr>
          <p:spPr>
            <a:xfrm>
              <a:off x="683642" y="2950580"/>
              <a:ext cx="17040225" cy="5153025"/>
            </a:xfrm>
            <a:custGeom>
              <a:avLst/>
              <a:gdLst/>
              <a:ahLst/>
              <a:cxnLst/>
              <a:rect l="l" t="t" r="r" b="b"/>
              <a:pathLst>
                <a:path w="17040225" h="5153025">
                  <a:moveTo>
                    <a:pt x="0" y="0"/>
                  </a:moveTo>
                  <a:lnTo>
                    <a:pt x="17040111" y="0"/>
                  </a:lnTo>
                  <a:lnTo>
                    <a:pt x="17040111" y="5153025"/>
                  </a:lnTo>
                  <a:lnTo>
                    <a:pt x="0" y="5153025"/>
                  </a:lnTo>
                  <a:lnTo>
                    <a:pt x="0" y="0"/>
                  </a:lnTo>
                </a:path>
              </a:pathLst>
            </a:custGeom>
            <a:ln w="76143">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1471999" y="5444755"/>
              <a:ext cx="123825" cy="123824"/>
            </a:xfrm>
            <a:prstGeom prst="rect">
              <a:avLst/>
            </a:prstGeom>
          </p:spPr>
        </p:pic>
      </p:grpSp>
      <p:sp>
        <p:nvSpPr>
          <p:cNvPr id="7" name="object 7"/>
          <p:cNvSpPr txBox="1"/>
          <p:nvPr/>
        </p:nvSpPr>
        <p:spPr>
          <a:xfrm>
            <a:off x="1183075" y="3331126"/>
            <a:ext cx="15998825" cy="443865"/>
          </a:xfrm>
          <a:prstGeom prst="rect">
            <a:avLst/>
          </a:prstGeom>
        </p:spPr>
        <p:txBody>
          <a:bodyPr vert="horz" wrap="square" lIns="0" tIns="11430" rIns="0" bIns="0" rtlCol="0">
            <a:spAutoFit/>
          </a:bodyPr>
          <a:lstStyle/>
          <a:p>
            <a:pPr marL="12700">
              <a:lnSpc>
                <a:spcPct val="100000"/>
              </a:lnSpc>
              <a:spcBef>
                <a:spcPts val="90"/>
              </a:spcBef>
              <a:tabLst>
                <a:tab pos="15985490" algn="l"/>
              </a:tabLst>
            </a:pPr>
            <a:r>
              <a:rPr sz="2750" u="heavy" spc="-10">
                <a:uFill>
                  <a:solidFill>
                    <a:srgbClr val="000000"/>
                  </a:solidFill>
                </a:uFill>
                <a:latin typeface="Arial Black"/>
                <a:cs typeface="Arial Black"/>
              </a:rPr>
              <a:t>EDUCATION</a:t>
            </a:r>
            <a:r>
              <a:rPr sz="2750" u="heavy">
                <a:uFill>
                  <a:solidFill>
                    <a:srgbClr val="000000"/>
                  </a:solidFill>
                </a:uFill>
                <a:latin typeface="Arial Black"/>
                <a:cs typeface="Arial Black"/>
              </a:rPr>
              <a:t>	</a:t>
            </a:r>
            <a:endParaRPr sz="2750">
              <a:latin typeface="Arial Black"/>
              <a:cs typeface="Arial Black"/>
            </a:endParaRPr>
          </a:p>
        </p:txBody>
      </p:sp>
      <p:sp>
        <p:nvSpPr>
          <p:cNvPr id="8" name="object 8"/>
          <p:cNvSpPr txBox="1"/>
          <p:nvPr/>
        </p:nvSpPr>
        <p:spPr>
          <a:xfrm>
            <a:off x="14332039" y="3749121"/>
            <a:ext cx="1668145" cy="996950"/>
          </a:xfrm>
          <a:prstGeom prst="rect">
            <a:avLst/>
          </a:prstGeom>
        </p:spPr>
        <p:txBody>
          <a:bodyPr vert="horz" wrap="square" lIns="0" tIns="79375" rIns="0" bIns="0" rtlCol="0">
            <a:spAutoFit/>
          </a:bodyPr>
          <a:lstStyle/>
          <a:p>
            <a:pPr marL="12700">
              <a:lnSpc>
                <a:spcPct val="100000"/>
              </a:lnSpc>
              <a:spcBef>
                <a:spcPts val="625"/>
              </a:spcBef>
            </a:pPr>
            <a:r>
              <a:rPr sz="2750" spc="-170">
                <a:latin typeface="Arial Black"/>
                <a:cs typeface="Arial Black"/>
              </a:rPr>
              <a:t>May</a:t>
            </a:r>
            <a:r>
              <a:rPr sz="2750" spc="-250">
                <a:latin typeface="Arial Black"/>
                <a:cs typeface="Arial Black"/>
              </a:rPr>
              <a:t> </a:t>
            </a:r>
            <a:r>
              <a:rPr sz="2750" spc="-165">
                <a:latin typeface="Arial Black"/>
                <a:cs typeface="Arial Black"/>
              </a:rPr>
              <a:t>2025</a:t>
            </a:r>
            <a:endParaRPr sz="2750">
              <a:latin typeface="Arial Black"/>
              <a:cs typeface="Arial Black"/>
            </a:endParaRPr>
          </a:p>
          <a:p>
            <a:pPr marL="76835">
              <a:lnSpc>
                <a:spcPct val="100000"/>
              </a:lnSpc>
              <a:spcBef>
                <a:spcPts val="525"/>
              </a:spcBef>
            </a:pPr>
            <a:r>
              <a:rPr sz="2750" spc="150">
                <a:latin typeface="Arial"/>
                <a:cs typeface="Arial"/>
              </a:rPr>
              <a:t>4.0</a:t>
            </a:r>
            <a:r>
              <a:rPr sz="2750" spc="-85">
                <a:latin typeface="Arial"/>
                <a:cs typeface="Arial"/>
              </a:rPr>
              <a:t> </a:t>
            </a:r>
            <a:r>
              <a:rPr sz="2750" spc="-25">
                <a:latin typeface="Arial"/>
                <a:cs typeface="Arial"/>
              </a:rPr>
              <a:t>GPA</a:t>
            </a:r>
            <a:endParaRPr sz="2750">
              <a:latin typeface="Arial"/>
              <a:cs typeface="Arial"/>
            </a:endParaRPr>
          </a:p>
        </p:txBody>
      </p:sp>
      <p:sp>
        <p:nvSpPr>
          <p:cNvPr id="9" name="object 9"/>
          <p:cNvSpPr txBox="1"/>
          <p:nvPr/>
        </p:nvSpPr>
        <p:spPr>
          <a:xfrm>
            <a:off x="1183075" y="3749121"/>
            <a:ext cx="6391910" cy="1968500"/>
          </a:xfrm>
          <a:prstGeom prst="rect">
            <a:avLst/>
          </a:prstGeom>
        </p:spPr>
        <p:txBody>
          <a:bodyPr vert="horz" wrap="square" lIns="0" tIns="79375" rIns="0" bIns="0" rtlCol="0">
            <a:spAutoFit/>
          </a:bodyPr>
          <a:lstStyle/>
          <a:p>
            <a:pPr marL="12700">
              <a:lnSpc>
                <a:spcPct val="100000"/>
              </a:lnSpc>
              <a:spcBef>
                <a:spcPts val="625"/>
              </a:spcBef>
            </a:pPr>
            <a:r>
              <a:rPr sz="2750" spc="-195">
                <a:latin typeface="Arial Black"/>
                <a:cs typeface="Arial Black"/>
              </a:rPr>
              <a:t>Bachelor</a:t>
            </a:r>
            <a:r>
              <a:rPr sz="2750" spc="-240">
                <a:latin typeface="Arial Black"/>
                <a:cs typeface="Arial Black"/>
              </a:rPr>
              <a:t> </a:t>
            </a:r>
            <a:r>
              <a:rPr sz="2750" spc="-80">
                <a:latin typeface="Arial Black"/>
                <a:cs typeface="Arial Black"/>
              </a:rPr>
              <a:t>of</a:t>
            </a:r>
            <a:r>
              <a:rPr sz="2750" spc="-240">
                <a:latin typeface="Arial Black"/>
                <a:cs typeface="Arial Black"/>
              </a:rPr>
              <a:t> Science, </a:t>
            </a:r>
            <a:r>
              <a:rPr sz="2750" spc="-75">
                <a:latin typeface="Arial Black"/>
                <a:cs typeface="Arial Black"/>
              </a:rPr>
              <a:t>Psychology</a:t>
            </a:r>
            <a:endParaRPr sz="2750">
              <a:latin typeface="Arial Black"/>
              <a:cs typeface="Arial Black"/>
            </a:endParaRPr>
          </a:p>
          <a:p>
            <a:pPr marL="12700">
              <a:lnSpc>
                <a:spcPct val="100000"/>
              </a:lnSpc>
              <a:spcBef>
                <a:spcPts val="525"/>
              </a:spcBef>
            </a:pPr>
            <a:r>
              <a:rPr sz="2750" spc="130">
                <a:latin typeface="Arial"/>
                <a:cs typeface="Arial"/>
              </a:rPr>
              <a:t>Minor,</a:t>
            </a:r>
            <a:r>
              <a:rPr sz="2750" spc="-80">
                <a:latin typeface="Arial"/>
                <a:cs typeface="Arial"/>
              </a:rPr>
              <a:t> </a:t>
            </a:r>
            <a:r>
              <a:rPr sz="2750" spc="90">
                <a:latin typeface="Arial"/>
                <a:cs typeface="Arial"/>
              </a:rPr>
              <a:t>Sociology</a:t>
            </a:r>
            <a:endParaRPr sz="2750">
              <a:latin typeface="Arial"/>
              <a:cs typeface="Arial"/>
            </a:endParaRPr>
          </a:p>
          <a:p>
            <a:pPr marL="12700">
              <a:lnSpc>
                <a:spcPct val="100000"/>
              </a:lnSpc>
              <a:spcBef>
                <a:spcPts val="525"/>
              </a:spcBef>
            </a:pPr>
            <a:r>
              <a:rPr sz="2750" i="1">
                <a:latin typeface="Lucida Sans"/>
                <a:cs typeface="Lucida Sans"/>
              </a:rPr>
              <a:t>University</a:t>
            </a:r>
            <a:r>
              <a:rPr sz="2750" i="1" spc="-145">
                <a:latin typeface="Lucida Sans"/>
                <a:cs typeface="Lucida Sans"/>
              </a:rPr>
              <a:t> </a:t>
            </a:r>
            <a:r>
              <a:rPr sz="2750" i="1" spc="60">
                <a:latin typeface="Lucida Sans"/>
                <a:cs typeface="Lucida Sans"/>
              </a:rPr>
              <a:t>of</a:t>
            </a:r>
            <a:r>
              <a:rPr sz="2750" i="1" spc="-140">
                <a:latin typeface="Lucida Sans"/>
                <a:cs typeface="Lucida Sans"/>
              </a:rPr>
              <a:t> </a:t>
            </a:r>
            <a:r>
              <a:rPr sz="2750" i="1">
                <a:latin typeface="Lucida Sans"/>
                <a:cs typeface="Lucida Sans"/>
              </a:rPr>
              <a:t>North</a:t>
            </a:r>
            <a:r>
              <a:rPr sz="2750" i="1" spc="-140">
                <a:latin typeface="Lucida Sans"/>
                <a:cs typeface="Lucida Sans"/>
              </a:rPr>
              <a:t> </a:t>
            </a:r>
            <a:r>
              <a:rPr sz="2750" i="1">
                <a:latin typeface="Lucida Sans"/>
                <a:cs typeface="Lucida Sans"/>
              </a:rPr>
              <a:t>Texas-</a:t>
            </a:r>
            <a:r>
              <a:rPr sz="2750" i="1" spc="-140">
                <a:latin typeface="Lucida Sans"/>
                <a:cs typeface="Lucida Sans"/>
              </a:rPr>
              <a:t> </a:t>
            </a:r>
            <a:r>
              <a:rPr sz="2750" i="1">
                <a:latin typeface="Lucida Sans"/>
                <a:cs typeface="Lucida Sans"/>
              </a:rPr>
              <a:t>Denton,</a:t>
            </a:r>
            <a:r>
              <a:rPr sz="2750" i="1" spc="-140">
                <a:latin typeface="Lucida Sans"/>
                <a:cs typeface="Lucida Sans"/>
              </a:rPr>
              <a:t> </a:t>
            </a:r>
            <a:r>
              <a:rPr sz="2750" i="1" spc="-25">
                <a:latin typeface="Lucida Sans"/>
                <a:cs typeface="Lucida Sans"/>
              </a:rPr>
              <a:t>TX</a:t>
            </a:r>
            <a:endParaRPr sz="2750">
              <a:latin typeface="Lucida Sans"/>
              <a:cs typeface="Lucida Sans"/>
            </a:endParaRPr>
          </a:p>
          <a:p>
            <a:pPr marL="604520">
              <a:lnSpc>
                <a:spcPct val="100000"/>
              </a:lnSpc>
              <a:spcBef>
                <a:spcPts val="525"/>
              </a:spcBef>
            </a:pPr>
            <a:r>
              <a:rPr sz="2750" spc="55">
                <a:latin typeface="Arial"/>
                <a:cs typeface="Arial"/>
              </a:rPr>
              <a:t>Dean’s</a:t>
            </a:r>
            <a:r>
              <a:rPr sz="2750" spc="-85">
                <a:latin typeface="Arial"/>
                <a:cs typeface="Arial"/>
              </a:rPr>
              <a:t> </a:t>
            </a:r>
            <a:r>
              <a:rPr sz="2750" spc="80">
                <a:latin typeface="Arial"/>
                <a:cs typeface="Arial"/>
              </a:rPr>
              <a:t>List:</a:t>
            </a:r>
            <a:r>
              <a:rPr sz="2750" spc="-85">
                <a:latin typeface="Arial"/>
                <a:cs typeface="Arial"/>
              </a:rPr>
              <a:t> </a:t>
            </a:r>
            <a:r>
              <a:rPr sz="2750" spc="55">
                <a:latin typeface="Arial"/>
                <a:cs typeface="Arial"/>
              </a:rPr>
              <a:t>Fall</a:t>
            </a:r>
            <a:r>
              <a:rPr sz="2750" spc="-80">
                <a:latin typeface="Arial"/>
                <a:cs typeface="Arial"/>
              </a:rPr>
              <a:t> </a:t>
            </a:r>
            <a:r>
              <a:rPr sz="2750" spc="70">
                <a:latin typeface="Arial"/>
                <a:cs typeface="Arial"/>
              </a:rPr>
              <a:t>2022</a:t>
            </a:r>
            <a:r>
              <a:rPr sz="2750" spc="-85">
                <a:latin typeface="Arial"/>
                <a:cs typeface="Arial"/>
              </a:rPr>
              <a:t> </a:t>
            </a:r>
            <a:r>
              <a:rPr sz="2750" spc="85">
                <a:latin typeface="Arial"/>
                <a:cs typeface="Arial"/>
              </a:rPr>
              <a:t>|</a:t>
            </a:r>
            <a:r>
              <a:rPr sz="2750" spc="-80">
                <a:latin typeface="Arial"/>
                <a:cs typeface="Arial"/>
              </a:rPr>
              <a:t> </a:t>
            </a:r>
            <a:r>
              <a:rPr sz="2750" spc="85">
                <a:latin typeface="Arial"/>
                <a:cs typeface="Arial"/>
              </a:rPr>
              <a:t>Spring</a:t>
            </a:r>
            <a:r>
              <a:rPr sz="2750" spc="-85">
                <a:latin typeface="Arial"/>
                <a:cs typeface="Arial"/>
              </a:rPr>
              <a:t> </a:t>
            </a:r>
            <a:r>
              <a:rPr sz="2750" spc="75">
                <a:latin typeface="Arial"/>
                <a:cs typeface="Arial"/>
              </a:rPr>
              <a:t>2023</a:t>
            </a:r>
            <a:endParaRPr sz="2750">
              <a:latin typeface="Arial"/>
              <a:cs typeface="Arial"/>
            </a:endParaRPr>
          </a:p>
        </p:txBody>
      </p:sp>
      <p:sp>
        <p:nvSpPr>
          <p:cNvPr id="10" name="object 10"/>
          <p:cNvSpPr txBox="1"/>
          <p:nvPr/>
        </p:nvSpPr>
        <p:spPr>
          <a:xfrm>
            <a:off x="14348857" y="6177996"/>
            <a:ext cx="1680845" cy="996950"/>
          </a:xfrm>
          <a:prstGeom prst="rect">
            <a:avLst/>
          </a:prstGeom>
        </p:spPr>
        <p:txBody>
          <a:bodyPr vert="horz" wrap="square" lIns="0" tIns="79375" rIns="0" bIns="0" rtlCol="0">
            <a:spAutoFit/>
          </a:bodyPr>
          <a:lstStyle/>
          <a:p>
            <a:pPr marL="20320">
              <a:lnSpc>
                <a:spcPct val="100000"/>
              </a:lnSpc>
              <a:spcBef>
                <a:spcPts val="625"/>
              </a:spcBef>
            </a:pPr>
            <a:r>
              <a:rPr sz="2750" spc="-225">
                <a:latin typeface="Arial Black"/>
                <a:cs typeface="Arial Black"/>
              </a:rPr>
              <a:t>Aug.</a:t>
            </a:r>
            <a:r>
              <a:rPr sz="2750" spc="-250">
                <a:latin typeface="Arial Black"/>
                <a:cs typeface="Arial Black"/>
              </a:rPr>
              <a:t> </a:t>
            </a:r>
            <a:r>
              <a:rPr sz="2750" spc="-210">
                <a:latin typeface="Arial Black"/>
                <a:cs typeface="Arial Black"/>
              </a:rPr>
              <a:t>2021</a:t>
            </a:r>
            <a:endParaRPr sz="2750">
              <a:latin typeface="Arial Black"/>
              <a:cs typeface="Arial Black"/>
            </a:endParaRPr>
          </a:p>
          <a:p>
            <a:pPr marL="12700">
              <a:lnSpc>
                <a:spcPct val="100000"/>
              </a:lnSpc>
              <a:spcBef>
                <a:spcPts val="525"/>
              </a:spcBef>
            </a:pPr>
            <a:r>
              <a:rPr sz="2750">
                <a:latin typeface="Arial"/>
                <a:cs typeface="Arial"/>
              </a:rPr>
              <a:t>3.75</a:t>
            </a:r>
            <a:r>
              <a:rPr sz="2750" spc="-190">
                <a:latin typeface="Arial"/>
                <a:cs typeface="Arial"/>
              </a:rPr>
              <a:t> </a:t>
            </a:r>
            <a:r>
              <a:rPr sz="2750" spc="-25">
                <a:latin typeface="Arial"/>
                <a:cs typeface="Arial"/>
              </a:rPr>
              <a:t>GPA</a:t>
            </a:r>
            <a:endParaRPr sz="2750">
              <a:latin typeface="Arial"/>
              <a:cs typeface="Arial"/>
            </a:endParaRPr>
          </a:p>
        </p:txBody>
      </p:sp>
      <p:sp>
        <p:nvSpPr>
          <p:cNvPr id="11" name="object 11"/>
          <p:cNvSpPr txBox="1"/>
          <p:nvPr/>
        </p:nvSpPr>
        <p:spPr>
          <a:xfrm>
            <a:off x="1183075" y="6177996"/>
            <a:ext cx="9257030" cy="1482725"/>
          </a:xfrm>
          <a:prstGeom prst="rect">
            <a:avLst/>
          </a:prstGeom>
        </p:spPr>
        <p:txBody>
          <a:bodyPr vert="horz" wrap="square" lIns="0" tIns="79375" rIns="0" bIns="0" rtlCol="0">
            <a:spAutoFit/>
          </a:bodyPr>
          <a:lstStyle/>
          <a:p>
            <a:pPr marL="12700">
              <a:lnSpc>
                <a:spcPct val="100000"/>
              </a:lnSpc>
              <a:spcBef>
                <a:spcPts val="625"/>
              </a:spcBef>
            </a:pPr>
            <a:r>
              <a:rPr sz="2750" spc="-240">
                <a:latin typeface="Arial Black"/>
                <a:cs typeface="Arial Black"/>
              </a:rPr>
              <a:t>Associate</a:t>
            </a:r>
            <a:r>
              <a:rPr sz="2750" spc="-250">
                <a:latin typeface="Arial Black"/>
                <a:cs typeface="Arial Black"/>
              </a:rPr>
              <a:t> </a:t>
            </a:r>
            <a:r>
              <a:rPr sz="2750" spc="-80">
                <a:latin typeface="Arial Black"/>
                <a:cs typeface="Arial Black"/>
              </a:rPr>
              <a:t>of</a:t>
            </a:r>
            <a:r>
              <a:rPr sz="2750" spc="-245">
                <a:latin typeface="Arial Black"/>
                <a:cs typeface="Arial Black"/>
              </a:rPr>
              <a:t> </a:t>
            </a:r>
            <a:r>
              <a:rPr sz="2750" spc="-135">
                <a:latin typeface="Arial Black"/>
                <a:cs typeface="Arial Black"/>
              </a:rPr>
              <a:t>Applied</a:t>
            </a:r>
            <a:r>
              <a:rPr sz="2750" spc="-245">
                <a:latin typeface="Arial Black"/>
                <a:cs typeface="Arial Black"/>
              </a:rPr>
              <a:t> </a:t>
            </a:r>
            <a:r>
              <a:rPr sz="2750" spc="-240">
                <a:latin typeface="Arial Black"/>
                <a:cs typeface="Arial Black"/>
              </a:rPr>
              <a:t>Science,</a:t>
            </a:r>
            <a:r>
              <a:rPr sz="2750" spc="-245">
                <a:latin typeface="Arial Black"/>
                <a:cs typeface="Arial Black"/>
              </a:rPr>
              <a:t> </a:t>
            </a:r>
            <a:r>
              <a:rPr sz="2750" spc="-229">
                <a:latin typeface="Arial Black"/>
                <a:cs typeface="Arial Black"/>
              </a:rPr>
              <a:t>Business</a:t>
            </a:r>
            <a:r>
              <a:rPr sz="2750" spc="-245">
                <a:latin typeface="Arial Black"/>
                <a:cs typeface="Arial Black"/>
              </a:rPr>
              <a:t> </a:t>
            </a:r>
            <a:r>
              <a:rPr sz="2750" spc="-114">
                <a:latin typeface="Arial Black"/>
                <a:cs typeface="Arial Black"/>
              </a:rPr>
              <a:t>Administration</a:t>
            </a:r>
            <a:endParaRPr sz="2750">
              <a:latin typeface="Arial Black"/>
              <a:cs typeface="Arial Black"/>
            </a:endParaRPr>
          </a:p>
          <a:p>
            <a:pPr marL="12700">
              <a:lnSpc>
                <a:spcPct val="100000"/>
              </a:lnSpc>
              <a:spcBef>
                <a:spcPts val="525"/>
              </a:spcBef>
            </a:pPr>
            <a:r>
              <a:rPr sz="2750" spc="135">
                <a:latin typeface="Arial"/>
                <a:cs typeface="Arial"/>
              </a:rPr>
              <a:t>Concentration,</a:t>
            </a:r>
            <a:r>
              <a:rPr sz="2750" spc="-85">
                <a:latin typeface="Arial"/>
                <a:cs typeface="Arial"/>
              </a:rPr>
              <a:t> </a:t>
            </a:r>
            <a:r>
              <a:rPr sz="2750" spc="100">
                <a:latin typeface="Arial"/>
                <a:cs typeface="Arial"/>
              </a:rPr>
              <a:t>Management</a:t>
            </a:r>
            <a:endParaRPr sz="2750">
              <a:latin typeface="Arial"/>
              <a:cs typeface="Arial"/>
            </a:endParaRPr>
          </a:p>
          <a:p>
            <a:pPr marL="12700">
              <a:lnSpc>
                <a:spcPct val="100000"/>
              </a:lnSpc>
              <a:spcBef>
                <a:spcPts val="525"/>
              </a:spcBef>
            </a:pPr>
            <a:r>
              <a:rPr sz="2750" i="1" spc="-45">
                <a:latin typeface="Lucida Sans"/>
                <a:cs typeface="Lucida Sans"/>
              </a:rPr>
              <a:t>Tarrant</a:t>
            </a:r>
            <a:r>
              <a:rPr sz="2750" i="1" spc="-130">
                <a:latin typeface="Lucida Sans"/>
                <a:cs typeface="Lucida Sans"/>
              </a:rPr>
              <a:t> </a:t>
            </a:r>
            <a:r>
              <a:rPr sz="2750" i="1">
                <a:latin typeface="Lucida Sans"/>
                <a:cs typeface="Lucida Sans"/>
              </a:rPr>
              <a:t>County</a:t>
            </a:r>
            <a:r>
              <a:rPr sz="2750" i="1" spc="-130">
                <a:latin typeface="Lucida Sans"/>
                <a:cs typeface="Lucida Sans"/>
              </a:rPr>
              <a:t> </a:t>
            </a:r>
            <a:r>
              <a:rPr sz="2750" i="1" spc="45">
                <a:latin typeface="Lucida Sans"/>
                <a:cs typeface="Lucida Sans"/>
              </a:rPr>
              <a:t>College-</a:t>
            </a:r>
            <a:r>
              <a:rPr sz="2750" i="1" spc="-130">
                <a:latin typeface="Lucida Sans"/>
                <a:cs typeface="Lucida Sans"/>
              </a:rPr>
              <a:t> </a:t>
            </a:r>
            <a:r>
              <a:rPr sz="2750" i="1">
                <a:latin typeface="Lucida Sans"/>
                <a:cs typeface="Lucida Sans"/>
              </a:rPr>
              <a:t>Fort</a:t>
            </a:r>
            <a:r>
              <a:rPr sz="2750" i="1" spc="-130">
                <a:latin typeface="Lucida Sans"/>
                <a:cs typeface="Lucida Sans"/>
              </a:rPr>
              <a:t> </a:t>
            </a:r>
            <a:r>
              <a:rPr sz="2750" i="1" spc="-20">
                <a:latin typeface="Lucida Sans"/>
                <a:cs typeface="Lucida Sans"/>
              </a:rPr>
              <a:t>Worth,</a:t>
            </a:r>
            <a:r>
              <a:rPr sz="2750" i="1" spc="-130">
                <a:latin typeface="Lucida Sans"/>
                <a:cs typeface="Lucida Sans"/>
              </a:rPr>
              <a:t> </a:t>
            </a:r>
            <a:r>
              <a:rPr sz="2750" i="1" spc="-35">
                <a:latin typeface="Lucida Sans"/>
                <a:cs typeface="Lucida Sans"/>
              </a:rPr>
              <a:t>TX</a:t>
            </a:r>
            <a:endParaRPr sz="2750">
              <a:latin typeface="Lucida Sans"/>
              <a:cs typeface="Lucida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986280"/>
          </a:xfrm>
          <a:custGeom>
            <a:avLst/>
            <a:gdLst/>
            <a:ahLst/>
            <a:cxnLst/>
            <a:rect l="l" t="t" r="r" b="b"/>
            <a:pathLst>
              <a:path w="18288000" h="1986280">
                <a:moveTo>
                  <a:pt x="0" y="0"/>
                </a:moveTo>
                <a:lnTo>
                  <a:pt x="18288000" y="0"/>
                </a:lnTo>
                <a:lnTo>
                  <a:pt x="18288000" y="1985693"/>
                </a:lnTo>
                <a:lnTo>
                  <a:pt x="0" y="1985693"/>
                </a:lnTo>
                <a:lnTo>
                  <a:pt x="0" y="0"/>
                </a:lnTo>
                <a:close/>
              </a:path>
            </a:pathLst>
          </a:custGeom>
          <a:solidFill>
            <a:srgbClr val="4F9D2E"/>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64228" rIns="0" bIns="0" rtlCol="0">
            <a:spAutoFit/>
          </a:bodyPr>
          <a:lstStyle/>
          <a:p>
            <a:pPr marL="354965">
              <a:lnSpc>
                <a:spcPct val="100000"/>
              </a:lnSpc>
              <a:spcBef>
                <a:spcPts val="114"/>
              </a:spcBef>
            </a:pPr>
            <a:r>
              <a:rPr sz="6400" spc="695"/>
              <a:t>Experience</a:t>
            </a:r>
            <a:endParaRPr sz="6400"/>
          </a:p>
        </p:txBody>
      </p:sp>
      <p:pic>
        <p:nvPicPr>
          <p:cNvPr id="4" name="object 4"/>
          <p:cNvPicPr/>
          <p:nvPr/>
        </p:nvPicPr>
        <p:blipFill>
          <a:blip r:embed="rId2" cstate="print"/>
          <a:stretch>
            <a:fillRect/>
          </a:stretch>
        </p:blipFill>
        <p:spPr>
          <a:xfrm>
            <a:off x="765580" y="2373605"/>
            <a:ext cx="104775" cy="104774"/>
          </a:xfrm>
          <a:prstGeom prst="rect">
            <a:avLst/>
          </a:prstGeom>
        </p:spPr>
      </p:pic>
      <p:pic>
        <p:nvPicPr>
          <p:cNvPr id="5" name="object 5"/>
          <p:cNvPicPr/>
          <p:nvPr/>
        </p:nvPicPr>
        <p:blipFill>
          <a:blip r:embed="rId3" cstate="print"/>
          <a:stretch>
            <a:fillRect/>
          </a:stretch>
        </p:blipFill>
        <p:spPr>
          <a:xfrm>
            <a:off x="1256117" y="2768892"/>
            <a:ext cx="114300" cy="114299"/>
          </a:xfrm>
          <a:prstGeom prst="rect">
            <a:avLst/>
          </a:prstGeom>
        </p:spPr>
      </p:pic>
      <p:pic>
        <p:nvPicPr>
          <p:cNvPr id="6" name="object 6"/>
          <p:cNvPicPr/>
          <p:nvPr/>
        </p:nvPicPr>
        <p:blipFill>
          <a:blip r:embed="rId2" cstate="print"/>
          <a:stretch>
            <a:fillRect/>
          </a:stretch>
        </p:blipFill>
        <p:spPr>
          <a:xfrm>
            <a:off x="765580" y="3973805"/>
            <a:ext cx="104775" cy="104774"/>
          </a:xfrm>
          <a:prstGeom prst="rect">
            <a:avLst/>
          </a:prstGeom>
        </p:spPr>
      </p:pic>
      <p:pic>
        <p:nvPicPr>
          <p:cNvPr id="7" name="object 7"/>
          <p:cNvPicPr/>
          <p:nvPr/>
        </p:nvPicPr>
        <p:blipFill>
          <a:blip r:embed="rId4" cstate="print"/>
          <a:stretch>
            <a:fillRect/>
          </a:stretch>
        </p:blipFill>
        <p:spPr>
          <a:xfrm>
            <a:off x="1256117" y="4369092"/>
            <a:ext cx="114300" cy="114299"/>
          </a:xfrm>
          <a:prstGeom prst="rect">
            <a:avLst/>
          </a:prstGeom>
        </p:spPr>
      </p:pic>
      <p:pic>
        <p:nvPicPr>
          <p:cNvPr id="8" name="object 8"/>
          <p:cNvPicPr/>
          <p:nvPr/>
        </p:nvPicPr>
        <p:blipFill>
          <a:blip r:embed="rId5" cstate="print"/>
          <a:stretch>
            <a:fillRect/>
          </a:stretch>
        </p:blipFill>
        <p:spPr>
          <a:xfrm>
            <a:off x="1256117" y="4769142"/>
            <a:ext cx="114300" cy="114299"/>
          </a:xfrm>
          <a:prstGeom prst="rect">
            <a:avLst/>
          </a:prstGeom>
        </p:spPr>
      </p:pic>
      <p:pic>
        <p:nvPicPr>
          <p:cNvPr id="9" name="object 9"/>
          <p:cNvPicPr/>
          <p:nvPr/>
        </p:nvPicPr>
        <p:blipFill>
          <a:blip r:embed="rId6" cstate="print"/>
          <a:stretch>
            <a:fillRect/>
          </a:stretch>
        </p:blipFill>
        <p:spPr>
          <a:xfrm>
            <a:off x="1256117" y="5169192"/>
            <a:ext cx="114300" cy="114299"/>
          </a:xfrm>
          <a:prstGeom prst="rect">
            <a:avLst/>
          </a:prstGeom>
        </p:spPr>
      </p:pic>
      <p:pic>
        <p:nvPicPr>
          <p:cNvPr id="10" name="object 10"/>
          <p:cNvPicPr/>
          <p:nvPr/>
        </p:nvPicPr>
        <p:blipFill>
          <a:blip r:embed="rId4" cstate="print"/>
          <a:stretch>
            <a:fillRect/>
          </a:stretch>
        </p:blipFill>
        <p:spPr>
          <a:xfrm>
            <a:off x="1256117" y="5569242"/>
            <a:ext cx="114300" cy="114299"/>
          </a:xfrm>
          <a:prstGeom prst="rect">
            <a:avLst/>
          </a:prstGeom>
        </p:spPr>
      </p:pic>
      <p:pic>
        <p:nvPicPr>
          <p:cNvPr id="11" name="object 11"/>
          <p:cNvPicPr/>
          <p:nvPr/>
        </p:nvPicPr>
        <p:blipFill>
          <a:blip r:embed="rId6" cstate="print"/>
          <a:stretch>
            <a:fillRect/>
          </a:stretch>
        </p:blipFill>
        <p:spPr>
          <a:xfrm>
            <a:off x="1256117" y="5969292"/>
            <a:ext cx="114300" cy="114299"/>
          </a:xfrm>
          <a:prstGeom prst="rect">
            <a:avLst/>
          </a:prstGeom>
        </p:spPr>
      </p:pic>
      <p:sp>
        <p:nvSpPr>
          <p:cNvPr id="12" name="object 12"/>
          <p:cNvSpPr txBox="1"/>
          <p:nvPr/>
        </p:nvSpPr>
        <p:spPr>
          <a:xfrm>
            <a:off x="1030295" y="2181187"/>
            <a:ext cx="16618585" cy="7626350"/>
          </a:xfrm>
          <a:prstGeom prst="rect">
            <a:avLst/>
          </a:prstGeom>
        </p:spPr>
        <p:txBody>
          <a:bodyPr vert="horz" wrap="square" lIns="0" tIns="62230" rIns="0" bIns="0" rtlCol="0">
            <a:spAutoFit/>
          </a:bodyPr>
          <a:lstStyle/>
          <a:p>
            <a:pPr marL="12700">
              <a:lnSpc>
                <a:spcPct val="100000"/>
              </a:lnSpc>
              <a:spcBef>
                <a:spcPts val="490"/>
              </a:spcBef>
            </a:pPr>
            <a:r>
              <a:rPr sz="2300">
                <a:latin typeface="Arial"/>
                <a:cs typeface="Arial"/>
              </a:rPr>
              <a:t>Use</a:t>
            </a:r>
            <a:r>
              <a:rPr sz="2300" spc="-65">
                <a:latin typeface="Arial"/>
                <a:cs typeface="Arial"/>
              </a:rPr>
              <a:t> </a:t>
            </a:r>
            <a:r>
              <a:rPr sz="2300" spc="125">
                <a:latin typeface="Arial"/>
                <a:cs typeface="Arial"/>
              </a:rPr>
              <a:t>this</a:t>
            </a:r>
            <a:r>
              <a:rPr sz="2300" spc="-65">
                <a:latin typeface="Arial"/>
                <a:cs typeface="Arial"/>
              </a:rPr>
              <a:t> </a:t>
            </a:r>
            <a:r>
              <a:rPr sz="2300" spc="110">
                <a:latin typeface="Arial"/>
                <a:cs typeface="Arial"/>
              </a:rPr>
              <a:t>section</a:t>
            </a:r>
            <a:r>
              <a:rPr sz="2300" spc="-60">
                <a:latin typeface="Arial"/>
                <a:cs typeface="Arial"/>
              </a:rPr>
              <a:t> </a:t>
            </a:r>
            <a:r>
              <a:rPr sz="2300" spc="215">
                <a:latin typeface="Arial"/>
                <a:cs typeface="Arial"/>
              </a:rPr>
              <a:t>to</a:t>
            </a:r>
            <a:r>
              <a:rPr sz="2300" spc="-65">
                <a:latin typeface="Arial"/>
                <a:cs typeface="Arial"/>
              </a:rPr>
              <a:t> </a:t>
            </a:r>
            <a:r>
              <a:rPr sz="2300" spc="130">
                <a:latin typeface="Arial"/>
                <a:cs typeface="Arial"/>
              </a:rPr>
              <a:t>list</a:t>
            </a:r>
            <a:r>
              <a:rPr sz="2300" spc="-60">
                <a:latin typeface="Arial"/>
                <a:cs typeface="Arial"/>
              </a:rPr>
              <a:t> </a:t>
            </a:r>
            <a:r>
              <a:rPr sz="2300" spc="145">
                <a:latin typeface="Arial"/>
                <a:cs typeface="Arial"/>
              </a:rPr>
              <a:t>your</a:t>
            </a:r>
            <a:r>
              <a:rPr sz="2300" spc="-65">
                <a:latin typeface="Arial"/>
                <a:cs typeface="Arial"/>
              </a:rPr>
              <a:t> </a:t>
            </a:r>
            <a:r>
              <a:rPr sz="2300" spc="114">
                <a:latin typeface="Arial"/>
                <a:cs typeface="Arial"/>
              </a:rPr>
              <a:t>past</a:t>
            </a:r>
            <a:r>
              <a:rPr sz="2300" spc="-60">
                <a:latin typeface="Arial"/>
                <a:cs typeface="Arial"/>
              </a:rPr>
              <a:t> </a:t>
            </a:r>
            <a:r>
              <a:rPr sz="2300" spc="110">
                <a:latin typeface="Arial"/>
                <a:cs typeface="Arial"/>
              </a:rPr>
              <a:t>work</a:t>
            </a:r>
            <a:r>
              <a:rPr sz="2300" spc="-65">
                <a:latin typeface="Arial"/>
                <a:cs typeface="Arial"/>
              </a:rPr>
              <a:t> </a:t>
            </a:r>
            <a:r>
              <a:rPr sz="2300" spc="75">
                <a:latin typeface="Arial"/>
                <a:cs typeface="Arial"/>
              </a:rPr>
              <a:t>experiences</a:t>
            </a:r>
            <a:r>
              <a:rPr sz="2300" spc="-60">
                <a:latin typeface="Arial"/>
                <a:cs typeface="Arial"/>
              </a:rPr>
              <a:t> </a:t>
            </a:r>
            <a:r>
              <a:rPr sz="2300" spc="114">
                <a:latin typeface="Arial"/>
                <a:cs typeface="Arial"/>
              </a:rPr>
              <a:t>in</a:t>
            </a:r>
            <a:r>
              <a:rPr sz="2300" spc="-65">
                <a:latin typeface="Arial"/>
                <a:cs typeface="Arial"/>
              </a:rPr>
              <a:t> </a:t>
            </a:r>
            <a:r>
              <a:rPr sz="2300" spc="85">
                <a:latin typeface="Arial"/>
                <a:cs typeface="Arial"/>
              </a:rPr>
              <a:t>reverse</a:t>
            </a:r>
            <a:r>
              <a:rPr sz="2300" spc="-60">
                <a:latin typeface="Arial"/>
                <a:cs typeface="Arial"/>
              </a:rPr>
              <a:t> </a:t>
            </a:r>
            <a:r>
              <a:rPr sz="2300" spc="110">
                <a:latin typeface="Arial"/>
                <a:cs typeface="Arial"/>
              </a:rPr>
              <a:t>chronological</a:t>
            </a:r>
            <a:r>
              <a:rPr sz="2300" spc="-65">
                <a:latin typeface="Arial"/>
                <a:cs typeface="Arial"/>
              </a:rPr>
              <a:t> </a:t>
            </a:r>
            <a:r>
              <a:rPr sz="2300" spc="135">
                <a:latin typeface="Arial"/>
                <a:cs typeface="Arial"/>
              </a:rPr>
              <a:t>order</a:t>
            </a:r>
            <a:endParaRPr sz="2300">
              <a:latin typeface="Arial"/>
              <a:cs typeface="Arial"/>
            </a:endParaRPr>
          </a:p>
          <a:p>
            <a:pPr marL="509270" marR="1693545">
              <a:lnSpc>
                <a:spcPct val="114100"/>
              </a:lnSpc>
            </a:pPr>
            <a:r>
              <a:rPr sz="2300" spc="140">
                <a:latin typeface="Arial"/>
                <a:cs typeface="Arial"/>
              </a:rPr>
              <a:t>If</a:t>
            </a:r>
            <a:r>
              <a:rPr sz="2300" spc="-70">
                <a:latin typeface="Arial"/>
                <a:cs typeface="Arial"/>
              </a:rPr>
              <a:t> </a:t>
            </a:r>
            <a:r>
              <a:rPr sz="2300" spc="135">
                <a:latin typeface="Arial"/>
                <a:cs typeface="Arial"/>
              </a:rPr>
              <a:t>you</a:t>
            </a:r>
            <a:r>
              <a:rPr sz="2300" spc="-65">
                <a:latin typeface="Arial"/>
                <a:cs typeface="Arial"/>
              </a:rPr>
              <a:t> </a:t>
            </a:r>
            <a:r>
              <a:rPr sz="2300" spc="165">
                <a:latin typeface="Arial"/>
                <a:cs typeface="Arial"/>
              </a:rPr>
              <a:t>do</a:t>
            </a:r>
            <a:r>
              <a:rPr sz="2300" spc="-65">
                <a:latin typeface="Arial"/>
                <a:cs typeface="Arial"/>
              </a:rPr>
              <a:t> </a:t>
            </a:r>
            <a:r>
              <a:rPr sz="2300" spc="190">
                <a:latin typeface="Arial"/>
                <a:cs typeface="Arial"/>
              </a:rPr>
              <a:t>not</a:t>
            </a:r>
            <a:r>
              <a:rPr sz="2300" spc="-70">
                <a:latin typeface="Arial"/>
                <a:cs typeface="Arial"/>
              </a:rPr>
              <a:t> </a:t>
            </a:r>
            <a:r>
              <a:rPr sz="2300" spc="80">
                <a:latin typeface="Arial"/>
                <a:cs typeface="Arial"/>
              </a:rPr>
              <a:t>have</a:t>
            </a:r>
            <a:r>
              <a:rPr sz="2300" spc="-65">
                <a:latin typeface="Arial"/>
                <a:cs typeface="Arial"/>
              </a:rPr>
              <a:t> </a:t>
            </a:r>
            <a:r>
              <a:rPr sz="2300" spc="110">
                <a:latin typeface="Arial"/>
                <a:cs typeface="Arial"/>
              </a:rPr>
              <a:t>work</a:t>
            </a:r>
            <a:r>
              <a:rPr sz="2300" spc="-65">
                <a:latin typeface="Arial"/>
                <a:cs typeface="Arial"/>
              </a:rPr>
              <a:t> </a:t>
            </a:r>
            <a:r>
              <a:rPr sz="2300" spc="70">
                <a:latin typeface="Arial"/>
                <a:cs typeface="Arial"/>
              </a:rPr>
              <a:t>experience,</a:t>
            </a:r>
            <a:r>
              <a:rPr sz="2300" spc="-70">
                <a:latin typeface="Arial"/>
                <a:cs typeface="Arial"/>
              </a:rPr>
              <a:t> </a:t>
            </a:r>
            <a:r>
              <a:rPr sz="2300" spc="110">
                <a:latin typeface="Arial"/>
                <a:cs typeface="Arial"/>
              </a:rPr>
              <a:t>consider</a:t>
            </a:r>
            <a:r>
              <a:rPr sz="2300" spc="-65">
                <a:latin typeface="Arial"/>
                <a:cs typeface="Arial"/>
              </a:rPr>
              <a:t> </a:t>
            </a:r>
            <a:r>
              <a:rPr sz="2300" spc="60">
                <a:latin typeface="Arial"/>
                <a:cs typeface="Arial"/>
              </a:rPr>
              <a:t>using</a:t>
            </a:r>
            <a:r>
              <a:rPr sz="2300" spc="-65">
                <a:latin typeface="Arial"/>
                <a:cs typeface="Arial"/>
              </a:rPr>
              <a:t> </a:t>
            </a:r>
            <a:r>
              <a:rPr sz="2300" spc="125">
                <a:latin typeface="Arial"/>
                <a:cs typeface="Arial"/>
              </a:rPr>
              <a:t>this</a:t>
            </a:r>
            <a:r>
              <a:rPr sz="2300" spc="-70">
                <a:latin typeface="Arial"/>
                <a:cs typeface="Arial"/>
              </a:rPr>
              <a:t> </a:t>
            </a:r>
            <a:r>
              <a:rPr sz="2300" spc="110">
                <a:latin typeface="Arial"/>
                <a:cs typeface="Arial"/>
              </a:rPr>
              <a:t>section</a:t>
            </a:r>
            <a:r>
              <a:rPr sz="2300" spc="-65">
                <a:latin typeface="Arial"/>
                <a:cs typeface="Arial"/>
              </a:rPr>
              <a:t> </a:t>
            </a:r>
            <a:r>
              <a:rPr sz="2300" spc="215">
                <a:latin typeface="Arial"/>
                <a:cs typeface="Arial"/>
              </a:rPr>
              <a:t>to</a:t>
            </a:r>
            <a:r>
              <a:rPr sz="2300" spc="-65">
                <a:latin typeface="Arial"/>
                <a:cs typeface="Arial"/>
              </a:rPr>
              <a:t> </a:t>
            </a:r>
            <a:r>
              <a:rPr sz="2300" spc="110">
                <a:latin typeface="Arial"/>
                <a:cs typeface="Arial"/>
              </a:rPr>
              <a:t>elaborate</a:t>
            </a:r>
            <a:r>
              <a:rPr sz="2300" spc="-70">
                <a:latin typeface="Arial"/>
                <a:cs typeface="Arial"/>
              </a:rPr>
              <a:t> </a:t>
            </a:r>
            <a:r>
              <a:rPr sz="2300" spc="135">
                <a:latin typeface="Arial"/>
                <a:cs typeface="Arial"/>
              </a:rPr>
              <a:t>on</a:t>
            </a:r>
            <a:r>
              <a:rPr sz="2300" spc="-65">
                <a:latin typeface="Arial"/>
                <a:cs typeface="Arial"/>
              </a:rPr>
              <a:t> </a:t>
            </a:r>
            <a:r>
              <a:rPr sz="2300" spc="145">
                <a:latin typeface="Arial"/>
                <a:cs typeface="Arial"/>
              </a:rPr>
              <a:t>your</a:t>
            </a:r>
            <a:r>
              <a:rPr sz="2300" spc="-65">
                <a:latin typeface="Arial"/>
                <a:cs typeface="Arial"/>
              </a:rPr>
              <a:t> </a:t>
            </a:r>
            <a:r>
              <a:rPr sz="2300" spc="100">
                <a:latin typeface="Arial"/>
                <a:cs typeface="Arial"/>
              </a:rPr>
              <a:t>leadership</a:t>
            </a:r>
            <a:r>
              <a:rPr sz="2300" spc="-70">
                <a:latin typeface="Arial"/>
                <a:cs typeface="Arial"/>
              </a:rPr>
              <a:t> </a:t>
            </a:r>
            <a:r>
              <a:rPr sz="2300" spc="95">
                <a:latin typeface="Arial"/>
                <a:cs typeface="Arial"/>
              </a:rPr>
              <a:t>roles</a:t>
            </a:r>
            <a:r>
              <a:rPr sz="2300" spc="-65">
                <a:latin typeface="Arial"/>
                <a:cs typeface="Arial"/>
              </a:rPr>
              <a:t> </a:t>
            </a:r>
            <a:r>
              <a:rPr sz="2300" spc="90">
                <a:latin typeface="Arial"/>
                <a:cs typeface="Arial"/>
              </a:rPr>
              <a:t>in </a:t>
            </a:r>
            <a:r>
              <a:rPr sz="2300" spc="80">
                <a:latin typeface="Arial"/>
                <a:cs typeface="Arial"/>
              </a:rPr>
              <a:t>organizations</a:t>
            </a:r>
            <a:r>
              <a:rPr sz="2300" spc="-55">
                <a:latin typeface="Arial"/>
                <a:cs typeface="Arial"/>
              </a:rPr>
              <a:t> </a:t>
            </a:r>
            <a:r>
              <a:rPr sz="2300" spc="160">
                <a:latin typeface="Arial"/>
                <a:cs typeface="Arial"/>
              </a:rPr>
              <a:t>or</a:t>
            </a:r>
            <a:r>
              <a:rPr sz="2300" spc="-50">
                <a:latin typeface="Arial"/>
                <a:cs typeface="Arial"/>
              </a:rPr>
              <a:t> </a:t>
            </a:r>
            <a:r>
              <a:rPr sz="2300" spc="135">
                <a:latin typeface="Arial"/>
                <a:cs typeface="Arial"/>
              </a:rPr>
              <a:t>volunteer</a:t>
            </a:r>
            <a:r>
              <a:rPr sz="2300" spc="-50">
                <a:latin typeface="Arial"/>
                <a:cs typeface="Arial"/>
              </a:rPr>
              <a:t> </a:t>
            </a:r>
            <a:r>
              <a:rPr sz="2300" spc="65">
                <a:latin typeface="Arial"/>
                <a:cs typeface="Arial"/>
              </a:rPr>
              <a:t>experiences</a:t>
            </a:r>
            <a:endParaRPr sz="2300">
              <a:latin typeface="Arial"/>
              <a:cs typeface="Arial"/>
            </a:endParaRPr>
          </a:p>
          <a:p>
            <a:pPr>
              <a:lnSpc>
                <a:spcPct val="100000"/>
              </a:lnSpc>
              <a:spcBef>
                <a:spcPts val="505"/>
              </a:spcBef>
            </a:pPr>
            <a:endParaRPr sz="2300">
              <a:latin typeface="Arial"/>
              <a:cs typeface="Arial"/>
            </a:endParaRPr>
          </a:p>
          <a:p>
            <a:pPr marL="509270" marR="9316085" indent="-497205">
              <a:lnSpc>
                <a:spcPct val="114100"/>
              </a:lnSpc>
            </a:pPr>
            <a:r>
              <a:rPr sz="2300">
                <a:latin typeface="Arial"/>
                <a:cs typeface="Arial"/>
              </a:rPr>
              <a:t>Each</a:t>
            </a:r>
            <a:r>
              <a:rPr sz="2300" spc="-55">
                <a:latin typeface="Arial"/>
                <a:cs typeface="Arial"/>
              </a:rPr>
              <a:t> </a:t>
            </a:r>
            <a:r>
              <a:rPr sz="2300" spc="85">
                <a:latin typeface="Arial"/>
                <a:cs typeface="Arial"/>
              </a:rPr>
              <a:t>experience</a:t>
            </a:r>
            <a:r>
              <a:rPr sz="2300" spc="-55">
                <a:latin typeface="Arial"/>
                <a:cs typeface="Arial"/>
              </a:rPr>
              <a:t> </a:t>
            </a:r>
            <a:r>
              <a:rPr sz="2300" spc="125">
                <a:latin typeface="Arial"/>
                <a:cs typeface="Arial"/>
              </a:rPr>
              <a:t>listed</a:t>
            </a:r>
            <a:r>
              <a:rPr sz="2300" spc="-55">
                <a:latin typeface="Arial"/>
                <a:cs typeface="Arial"/>
              </a:rPr>
              <a:t> </a:t>
            </a:r>
            <a:r>
              <a:rPr sz="2300" spc="120">
                <a:latin typeface="Arial"/>
                <a:cs typeface="Arial"/>
              </a:rPr>
              <a:t>should</a:t>
            </a:r>
            <a:r>
              <a:rPr sz="2300" spc="-55">
                <a:latin typeface="Arial"/>
                <a:cs typeface="Arial"/>
              </a:rPr>
              <a:t> </a:t>
            </a:r>
            <a:r>
              <a:rPr sz="2300" spc="120">
                <a:latin typeface="Arial"/>
                <a:cs typeface="Arial"/>
              </a:rPr>
              <a:t>include</a:t>
            </a:r>
            <a:r>
              <a:rPr sz="2300" spc="-55">
                <a:latin typeface="Arial"/>
                <a:cs typeface="Arial"/>
              </a:rPr>
              <a:t> </a:t>
            </a:r>
            <a:r>
              <a:rPr sz="2300" spc="155">
                <a:latin typeface="Arial"/>
                <a:cs typeface="Arial"/>
              </a:rPr>
              <a:t>the</a:t>
            </a:r>
            <a:r>
              <a:rPr sz="2300" spc="-55">
                <a:latin typeface="Arial"/>
                <a:cs typeface="Arial"/>
              </a:rPr>
              <a:t> </a:t>
            </a:r>
            <a:r>
              <a:rPr sz="2300" spc="100">
                <a:latin typeface="Arial"/>
                <a:cs typeface="Arial"/>
              </a:rPr>
              <a:t>following: </a:t>
            </a:r>
            <a:r>
              <a:rPr sz="2300" spc="90">
                <a:latin typeface="Arial"/>
                <a:cs typeface="Arial"/>
              </a:rPr>
              <a:t>Position</a:t>
            </a:r>
            <a:endParaRPr sz="2300">
              <a:latin typeface="Arial"/>
              <a:cs typeface="Arial"/>
            </a:endParaRPr>
          </a:p>
          <a:p>
            <a:pPr marL="509270">
              <a:lnSpc>
                <a:spcPct val="100000"/>
              </a:lnSpc>
              <a:spcBef>
                <a:spcPts val="390"/>
              </a:spcBef>
            </a:pPr>
            <a:r>
              <a:rPr sz="2300" spc="70">
                <a:latin typeface="Arial"/>
                <a:cs typeface="Arial"/>
              </a:rPr>
              <a:t>Name</a:t>
            </a:r>
            <a:r>
              <a:rPr sz="2300" spc="-70">
                <a:latin typeface="Arial"/>
                <a:cs typeface="Arial"/>
              </a:rPr>
              <a:t> </a:t>
            </a:r>
            <a:r>
              <a:rPr sz="2300" spc="185">
                <a:latin typeface="Arial"/>
                <a:cs typeface="Arial"/>
              </a:rPr>
              <a:t>of</a:t>
            </a:r>
            <a:r>
              <a:rPr sz="2300" spc="-65">
                <a:latin typeface="Arial"/>
                <a:cs typeface="Arial"/>
              </a:rPr>
              <a:t> </a:t>
            </a:r>
            <a:r>
              <a:rPr sz="2300" spc="90">
                <a:latin typeface="Arial"/>
                <a:cs typeface="Arial"/>
              </a:rPr>
              <a:t>Company</a:t>
            </a:r>
            <a:endParaRPr sz="2300">
              <a:latin typeface="Arial"/>
              <a:cs typeface="Arial"/>
            </a:endParaRPr>
          </a:p>
          <a:p>
            <a:pPr marL="509270">
              <a:lnSpc>
                <a:spcPct val="100000"/>
              </a:lnSpc>
              <a:spcBef>
                <a:spcPts val="390"/>
              </a:spcBef>
            </a:pPr>
            <a:r>
              <a:rPr sz="2300" spc="114">
                <a:latin typeface="Arial"/>
                <a:cs typeface="Arial"/>
              </a:rPr>
              <a:t>City</a:t>
            </a:r>
            <a:r>
              <a:rPr sz="2300" spc="-75">
                <a:latin typeface="Arial"/>
                <a:cs typeface="Arial"/>
              </a:rPr>
              <a:t> </a:t>
            </a:r>
            <a:r>
              <a:rPr sz="2300" spc="110">
                <a:latin typeface="Arial"/>
                <a:cs typeface="Arial"/>
              </a:rPr>
              <a:t>and</a:t>
            </a:r>
            <a:r>
              <a:rPr sz="2300" spc="-75">
                <a:latin typeface="Arial"/>
                <a:cs typeface="Arial"/>
              </a:rPr>
              <a:t> </a:t>
            </a:r>
            <a:r>
              <a:rPr sz="2300" spc="95">
                <a:latin typeface="Arial"/>
                <a:cs typeface="Arial"/>
              </a:rPr>
              <a:t>State</a:t>
            </a:r>
            <a:r>
              <a:rPr sz="2300" spc="-75">
                <a:latin typeface="Arial"/>
                <a:cs typeface="Arial"/>
              </a:rPr>
              <a:t> </a:t>
            </a:r>
            <a:r>
              <a:rPr sz="2300" spc="185">
                <a:latin typeface="Arial"/>
                <a:cs typeface="Arial"/>
              </a:rPr>
              <a:t>of</a:t>
            </a:r>
            <a:r>
              <a:rPr sz="2300" spc="-75">
                <a:latin typeface="Arial"/>
                <a:cs typeface="Arial"/>
              </a:rPr>
              <a:t> </a:t>
            </a:r>
            <a:r>
              <a:rPr sz="2300" spc="90">
                <a:latin typeface="Arial"/>
                <a:cs typeface="Arial"/>
              </a:rPr>
              <a:t>Company</a:t>
            </a:r>
            <a:endParaRPr sz="2300">
              <a:latin typeface="Arial"/>
              <a:cs typeface="Arial"/>
            </a:endParaRPr>
          </a:p>
          <a:p>
            <a:pPr marL="509270">
              <a:lnSpc>
                <a:spcPct val="100000"/>
              </a:lnSpc>
              <a:spcBef>
                <a:spcPts val="390"/>
              </a:spcBef>
            </a:pPr>
            <a:r>
              <a:rPr sz="2300" spc="135">
                <a:latin typeface="Arial"/>
                <a:cs typeface="Arial"/>
              </a:rPr>
              <a:t>Months</a:t>
            </a:r>
            <a:r>
              <a:rPr sz="2300" spc="-65">
                <a:latin typeface="Arial"/>
                <a:cs typeface="Arial"/>
              </a:rPr>
              <a:t> </a:t>
            </a:r>
            <a:r>
              <a:rPr sz="2300" spc="110">
                <a:latin typeface="Arial"/>
                <a:cs typeface="Arial"/>
              </a:rPr>
              <a:t>and</a:t>
            </a:r>
            <a:r>
              <a:rPr sz="2300" spc="-60">
                <a:latin typeface="Arial"/>
                <a:cs typeface="Arial"/>
              </a:rPr>
              <a:t> </a:t>
            </a:r>
            <a:r>
              <a:rPr sz="2300" spc="65">
                <a:latin typeface="Arial"/>
                <a:cs typeface="Arial"/>
              </a:rPr>
              <a:t>years</a:t>
            </a:r>
            <a:r>
              <a:rPr sz="2300" spc="-65">
                <a:latin typeface="Arial"/>
                <a:cs typeface="Arial"/>
              </a:rPr>
              <a:t> </a:t>
            </a:r>
            <a:r>
              <a:rPr sz="2300" spc="110">
                <a:latin typeface="Arial"/>
                <a:cs typeface="Arial"/>
              </a:rPr>
              <a:t>worked</a:t>
            </a:r>
            <a:r>
              <a:rPr sz="2300" spc="-60">
                <a:latin typeface="Arial"/>
                <a:cs typeface="Arial"/>
              </a:rPr>
              <a:t> </a:t>
            </a:r>
            <a:r>
              <a:rPr sz="2300" spc="50">
                <a:latin typeface="Arial"/>
                <a:cs typeface="Arial"/>
              </a:rPr>
              <a:t>(Sept.</a:t>
            </a:r>
            <a:r>
              <a:rPr sz="2300" spc="-60">
                <a:latin typeface="Arial"/>
                <a:cs typeface="Arial"/>
              </a:rPr>
              <a:t> </a:t>
            </a:r>
            <a:r>
              <a:rPr sz="2300" spc="155">
                <a:latin typeface="Arial"/>
                <a:cs typeface="Arial"/>
              </a:rPr>
              <a:t>2020</a:t>
            </a:r>
            <a:r>
              <a:rPr sz="2300" spc="-65">
                <a:latin typeface="Arial"/>
                <a:cs typeface="Arial"/>
              </a:rPr>
              <a:t> </a:t>
            </a:r>
            <a:r>
              <a:rPr sz="2300">
                <a:latin typeface="Arial"/>
                <a:cs typeface="Arial"/>
              </a:rPr>
              <a:t>–</a:t>
            </a:r>
            <a:r>
              <a:rPr sz="2300" spc="-60">
                <a:latin typeface="Arial"/>
                <a:cs typeface="Arial"/>
              </a:rPr>
              <a:t> </a:t>
            </a:r>
            <a:r>
              <a:rPr sz="2300" spc="60">
                <a:latin typeface="Arial"/>
                <a:cs typeface="Arial"/>
              </a:rPr>
              <a:t>Present)</a:t>
            </a:r>
            <a:endParaRPr sz="2300">
              <a:latin typeface="Arial"/>
              <a:cs typeface="Arial"/>
            </a:endParaRPr>
          </a:p>
          <a:p>
            <a:pPr marL="509270">
              <a:lnSpc>
                <a:spcPct val="100000"/>
              </a:lnSpc>
              <a:spcBef>
                <a:spcPts val="390"/>
              </a:spcBef>
            </a:pPr>
            <a:r>
              <a:rPr sz="2300" spc="55">
                <a:latin typeface="Arial"/>
                <a:cs typeface="Arial"/>
              </a:rPr>
              <a:t>Skill-</a:t>
            </a:r>
            <a:r>
              <a:rPr sz="2300" spc="135">
                <a:latin typeface="Arial"/>
                <a:cs typeface="Arial"/>
              </a:rPr>
              <a:t>oriented</a:t>
            </a:r>
            <a:r>
              <a:rPr sz="2300" spc="-65">
                <a:latin typeface="Arial"/>
                <a:cs typeface="Arial"/>
              </a:rPr>
              <a:t> </a:t>
            </a:r>
            <a:r>
              <a:rPr sz="2300" spc="155">
                <a:latin typeface="Arial"/>
                <a:cs typeface="Arial"/>
              </a:rPr>
              <a:t>bullet</a:t>
            </a:r>
            <a:r>
              <a:rPr sz="2300" spc="-65">
                <a:latin typeface="Arial"/>
                <a:cs typeface="Arial"/>
              </a:rPr>
              <a:t> </a:t>
            </a:r>
            <a:r>
              <a:rPr sz="2300" spc="135">
                <a:latin typeface="Arial"/>
                <a:cs typeface="Arial"/>
              </a:rPr>
              <a:t>points</a:t>
            </a:r>
            <a:r>
              <a:rPr sz="2300" spc="-65">
                <a:latin typeface="Arial"/>
                <a:cs typeface="Arial"/>
              </a:rPr>
              <a:t> </a:t>
            </a:r>
            <a:r>
              <a:rPr sz="2300" spc="180">
                <a:latin typeface="Arial"/>
                <a:cs typeface="Arial"/>
              </a:rPr>
              <a:t>that</a:t>
            </a:r>
            <a:r>
              <a:rPr sz="2300" spc="-65">
                <a:latin typeface="Arial"/>
                <a:cs typeface="Arial"/>
              </a:rPr>
              <a:t> </a:t>
            </a:r>
            <a:r>
              <a:rPr sz="2300" spc="105">
                <a:latin typeface="Arial"/>
                <a:cs typeface="Arial"/>
              </a:rPr>
              <a:t>describe</a:t>
            </a:r>
            <a:r>
              <a:rPr sz="2300" spc="-65">
                <a:latin typeface="Arial"/>
                <a:cs typeface="Arial"/>
              </a:rPr>
              <a:t> </a:t>
            </a:r>
            <a:r>
              <a:rPr sz="2300" spc="135">
                <a:latin typeface="Arial"/>
                <a:cs typeface="Arial"/>
              </a:rPr>
              <a:t>what</a:t>
            </a:r>
            <a:r>
              <a:rPr sz="2300" spc="-60">
                <a:latin typeface="Arial"/>
                <a:cs typeface="Arial"/>
              </a:rPr>
              <a:t> </a:t>
            </a:r>
            <a:r>
              <a:rPr sz="2300" spc="135">
                <a:latin typeface="Arial"/>
                <a:cs typeface="Arial"/>
              </a:rPr>
              <a:t>you</a:t>
            </a:r>
            <a:r>
              <a:rPr sz="2300" spc="-65">
                <a:latin typeface="Arial"/>
                <a:cs typeface="Arial"/>
              </a:rPr>
              <a:t> </a:t>
            </a:r>
            <a:r>
              <a:rPr sz="2300" spc="165">
                <a:latin typeface="Arial"/>
                <a:cs typeface="Arial"/>
              </a:rPr>
              <a:t>did</a:t>
            </a:r>
            <a:r>
              <a:rPr sz="2300" spc="-65">
                <a:latin typeface="Arial"/>
                <a:cs typeface="Arial"/>
              </a:rPr>
              <a:t> </a:t>
            </a:r>
            <a:r>
              <a:rPr sz="2300" spc="110">
                <a:latin typeface="Arial"/>
                <a:cs typeface="Arial"/>
              </a:rPr>
              <a:t>and</a:t>
            </a:r>
            <a:r>
              <a:rPr sz="2300" spc="-65">
                <a:latin typeface="Arial"/>
                <a:cs typeface="Arial"/>
              </a:rPr>
              <a:t> </a:t>
            </a:r>
            <a:r>
              <a:rPr sz="2300" spc="135">
                <a:latin typeface="Arial"/>
                <a:cs typeface="Arial"/>
              </a:rPr>
              <a:t>what</a:t>
            </a:r>
            <a:r>
              <a:rPr sz="2300" spc="-65">
                <a:latin typeface="Arial"/>
                <a:cs typeface="Arial"/>
              </a:rPr>
              <a:t> </a:t>
            </a:r>
            <a:r>
              <a:rPr sz="2300" spc="60">
                <a:latin typeface="Arial"/>
                <a:cs typeface="Arial"/>
              </a:rPr>
              <a:t>skills</a:t>
            </a:r>
            <a:r>
              <a:rPr sz="2300" spc="-65">
                <a:latin typeface="Arial"/>
                <a:cs typeface="Arial"/>
              </a:rPr>
              <a:t> </a:t>
            </a:r>
            <a:r>
              <a:rPr sz="2300" spc="135">
                <a:latin typeface="Arial"/>
                <a:cs typeface="Arial"/>
              </a:rPr>
              <a:t>you</a:t>
            </a:r>
            <a:r>
              <a:rPr sz="2300" spc="-60">
                <a:latin typeface="Arial"/>
                <a:cs typeface="Arial"/>
              </a:rPr>
              <a:t> </a:t>
            </a:r>
            <a:r>
              <a:rPr sz="2300" spc="130">
                <a:latin typeface="Arial"/>
                <a:cs typeface="Arial"/>
              </a:rPr>
              <a:t>employed</a:t>
            </a:r>
            <a:r>
              <a:rPr sz="2300" spc="-65">
                <a:latin typeface="Arial"/>
                <a:cs typeface="Arial"/>
              </a:rPr>
              <a:t> </a:t>
            </a:r>
            <a:r>
              <a:rPr sz="2300" spc="105">
                <a:latin typeface="Arial"/>
                <a:cs typeface="Arial"/>
              </a:rPr>
              <a:t>while</a:t>
            </a:r>
            <a:r>
              <a:rPr sz="2300" spc="-65">
                <a:latin typeface="Arial"/>
                <a:cs typeface="Arial"/>
              </a:rPr>
              <a:t> </a:t>
            </a:r>
            <a:r>
              <a:rPr sz="2300" spc="105">
                <a:latin typeface="Arial"/>
                <a:cs typeface="Arial"/>
              </a:rPr>
              <a:t>doing</a:t>
            </a:r>
            <a:r>
              <a:rPr sz="2300" spc="-65">
                <a:latin typeface="Arial"/>
                <a:cs typeface="Arial"/>
              </a:rPr>
              <a:t> </a:t>
            </a:r>
            <a:r>
              <a:rPr sz="2300" spc="170">
                <a:latin typeface="Arial"/>
                <a:cs typeface="Arial"/>
              </a:rPr>
              <a:t>it</a:t>
            </a:r>
            <a:endParaRPr sz="2300">
              <a:latin typeface="Arial"/>
              <a:cs typeface="Arial"/>
            </a:endParaRPr>
          </a:p>
          <a:p>
            <a:pPr marL="12700" marR="5080">
              <a:lnSpc>
                <a:spcPts val="6300"/>
              </a:lnSpc>
              <a:spcBef>
                <a:spcPts val="800"/>
              </a:spcBef>
            </a:pPr>
            <a:r>
              <a:rPr sz="2300">
                <a:latin typeface="Arial"/>
                <a:cs typeface="Arial"/>
              </a:rPr>
              <a:t>You</a:t>
            </a:r>
            <a:r>
              <a:rPr sz="2300" spc="-55">
                <a:latin typeface="Arial"/>
                <a:cs typeface="Arial"/>
              </a:rPr>
              <a:t> </a:t>
            </a:r>
            <a:r>
              <a:rPr sz="2300" spc="85">
                <a:latin typeface="Arial"/>
                <a:cs typeface="Arial"/>
              </a:rPr>
              <a:t>can</a:t>
            </a:r>
            <a:r>
              <a:rPr sz="2300" spc="-50">
                <a:latin typeface="Arial"/>
                <a:cs typeface="Arial"/>
              </a:rPr>
              <a:t> </a:t>
            </a:r>
            <a:r>
              <a:rPr sz="2300" spc="65">
                <a:latin typeface="Arial"/>
                <a:cs typeface="Arial"/>
              </a:rPr>
              <a:t>also</a:t>
            </a:r>
            <a:r>
              <a:rPr sz="2300" spc="-50">
                <a:latin typeface="Arial"/>
                <a:cs typeface="Arial"/>
              </a:rPr>
              <a:t> </a:t>
            </a:r>
            <a:r>
              <a:rPr sz="2300">
                <a:latin typeface="Arial"/>
                <a:cs typeface="Arial"/>
              </a:rPr>
              <a:t>use</a:t>
            </a:r>
            <a:r>
              <a:rPr sz="2300" spc="-55">
                <a:latin typeface="Arial"/>
                <a:cs typeface="Arial"/>
              </a:rPr>
              <a:t> </a:t>
            </a:r>
            <a:r>
              <a:rPr sz="2300" spc="95">
                <a:latin typeface="Arial"/>
                <a:cs typeface="Arial"/>
              </a:rPr>
              <a:t>these</a:t>
            </a:r>
            <a:r>
              <a:rPr sz="2300" spc="-50">
                <a:latin typeface="Arial"/>
                <a:cs typeface="Arial"/>
              </a:rPr>
              <a:t> </a:t>
            </a:r>
            <a:r>
              <a:rPr sz="2300" spc="155">
                <a:latin typeface="Arial"/>
                <a:cs typeface="Arial"/>
              </a:rPr>
              <a:t>bullet</a:t>
            </a:r>
            <a:r>
              <a:rPr sz="2300" spc="-50">
                <a:latin typeface="Arial"/>
                <a:cs typeface="Arial"/>
              </a:rPr>
              <a:t> </a:t>
            </a:r>
            <a:r>
              <a:rPr sz="2300" spc="135">
                <a:latin typeface="Arial"/>
                <a:cs typeface="Arial"/>
              </a:rPr>
              <a:t>points</a:t>
            </a:r>
            <a:r>
              <a:rPr sz="2300" spc="-55">
                <a:latin typeface="Arial"/>
                <a:cs typeface="Arial"/>
              </a:rPr>
              <a:t> </a:t>
            </a:r>
            <a:r>
              <a:rPr sz="2300" spc="215">
                <a:latin typeface="Arial"/>
                <a:cs typeface="Arial"/>
              </a:rPr>
              <a:t>to</a:t>
            </a:r>
            <a:r>
              <a:rPr sz="2300" spc="-50">
                <a:latin typeface="Arial"/>
                <a:cs typeface="Arial"/>
              </a:rPr>
              <a:t> </a:t>
            </a:r>
            <a:r>
              <a:rPr sz="2300" spc="110">
                <a:latin typeface="Arial"/>
                <a:cs typeface="Arial"/>
              </a:rPr>
              <a:t>talk</a:t>
            </a:r>
            <a:r>
              <a:rPr sz="2300" spc="-50">
                <a:latin typeface="Arial"/>
                <a:cs typeface="Arial"/>
              </a:rPr>
              <a:t> </a:t>
            </a:r>
            <a:r>
              <a:rPr sz="2300" spc="145">
                <a:latin typeface="Arial"/>
                <a:cs typeface="Arial"/>
              </a:rPr>
              <a:t>about</a:t>
            </a:r>
            <a:r>
              <a:rPr sz="2300" spc="-55">
                <a:latin typeface="Arial"/>
                <a:cs typeface="Arial"/>
              </a:rPr>
              <a:t> </a:t>
            </a:r>
            <a:r>
              <a:rPr sz="2300" spc="130">
                <a:latin typeface="Arial"/>
                <a:cs typeface="Arial"/>
              </a:rPr>
              <a:t>promotions,</a:t>
            </a:r>
            <a:r>
              <a:rPr sz="2300" spc="-50">
                <a:latin typeface="Arial"/>
                <a:cs typeface="Arial"/>
              </a:rPr>
              <a:t> </a:t>
            </a:r>
            <a:r>
              <a:rPr sz="2300" spc="85">
                <a:latin typeface="Arial"/>
                <a:cs typeface="Arial"/>
              </a:rPr>
              <a:t>achievements,</a:t>
            </a:r>
            <a:r>
              <a:rPr sz="2300" spc="-50">
                <a:latin typeface="Arial"/>
                <a:cs typeface="Arial"/>
              </a:rPr>
              <a:t> </a:t>
            </a:r>
            <a:r>
              <a:rPr sz="2300" spc="160">
                <a:latin typeface="Arial"/>
                <a:cs typeface="Arial"/>
              </a:rPr>
              <a:t>or</a:t>
            </a:r>
            <a:r>
              <a:rPr sz="2300" spc="-50">
                <a:latin typeface="Arial"/>
                <a:cs typeface="Arial"/>
              </a:rPr>
              <a:t> </a:t>
            </a:r>
            <a:r>
              <a:rPr sz="2300" spc="155">
                <a:latin typeface="Arial"/>
                <a:cs typeface="Arial"/>
              </a:rPr>
              <a:t>other</a:t>
            </a:r>
            <a:r>
              <a:rPr sz="2300" spc="-55">
                <a:latin typeface="Arial"/>
                <a:cs typeface="Arial"/>
              </a:rPr>
              <a:t> </a:t>
            </a:r>
            <a:r>
              <a:rPr sz="2300" spc="130">
                <a:latin typeface="Arial"/>
                <a:cs typeface="Arial"/>
              </a:rPr>
              <a:t>notable</a:t>
            </a:r>
            <a:r>
              <a:rPr sz="2300" spc="-50">
                <a:latin typeface="Arial"/>
                <a:cs typeface="Arial"/>
              </a:rPr>
              <a:t> </a:t>
            </a:r>
            <a:r>
              <a:rPr sz="2300" spc="145">
                <a:latin typeface="Arial"/>
                <a:cs typeface="Arial"/>
              </a:rPr>
              <a:t>contributions</a:t>
            </a:r>
            <a:r>
              <a:rPr sz="2300" spc="-50">
                <a:latin typeface="Arial"/>
                <a:cs typeface="Arial"/>
              </a:rPr>
              <a:t> </a:t>
            </a:r>
            <a:r>
              <a:rPr sz="2300" spc="215">
                <a:latin typeface="Arial"/>
                <a:cs typeface="Arial"/>
              </a:rPr>
              <a:t>to</a:t>
            </a:r>
            <a:r>
              <a:rPr sz="2300" spc="-55">
                <a:latin typeface="Arial"/>
                <a:cs typeface="Arial"/>
              </a:rPr>
              <a:t> </a:t>
            </a:r>
            <a:r>
              <a:rPr sz="2300" spc="155">
                <a:latin typeface="Arial"/>
                <a:cs typeface="Arial"/>
              </a:rPr>
              <a:t>the</a:t>
            </a:r>
            <a:r>
              <a:rPr sz="2300" spc="-50">
                <a:latin typeface="Arial"/>
                <a:cs typeface="Arial"/>
              </a:rPr>
              <a:t> </a:t>
            </a:r>
            <a:r>
              <a:rPr sz="2300" spc="110">
                <a:latin typeface="Arial"/>
                <a:cs typeface="Arial"/>
              </a:rPr>
              <a:t>job </a:t>
            </a:r>
            <a:r>
              <a:rPr sz="2300" spc="114">
                <a:latin typeface="Arial"/>
                <a:cs typeface="Arial"/>
              </a:rPr>
              <a:t>Avoid</a:t>
            </a:r>
            <a:r>
              <a:rPr sz="2300" spc="-70">
                <a:latin typeface="Arial"/>
                <a:cs typeface="Arial"/>
              </a:rPr>
              <a:t> </a:t>
            </a:r>
            <a:r>
              <a:rPr sz="2300" spc="120">
                <a:latin typeface="Arial"/>
                <a:cs typeface="Arial"/>
              </a:rPr>
              <a:t>just</a:t>
            </a:r>
            <a:r>
              <a:rPr sz="2300" spc="-70">
                <a:latin typeface="Arial"/>
                <a:cs typeface="Arial"/>
              </a:rPr>
              <a:t> </a:t>
            </a:r>
            <a:r>
              <a:rPr sz="2300" spc="105">
                <a:latin typeface="Arial"/>
                <a:cs typeface="Arial"/>
              </a:rPr>
              <a:t>listing</a:t>
            </a:r>
            <a:r>
              <a:rPr sz="2300" spc="-70">
                <a:latin typeface="Arial"/>
                <a:cs typeface="Arial"/>
              </a:rPr>
              <a:t> </a:t>
            </a:r>
            <a:r>
              <a:rPr sz="2300" spc="145">
                <a:latin typeface="Arial"/>
                <a:cs typeface="Arial"/>
              </a:rPr>
              <a:t>your</a:t>
            </a:r>
            <a:r>
              <a:rPr sz="2300" spc="-70">
                <a:latin typeface="Arial"/>
                <a:cs typeface="Arial"/>
              </a:rPr>
              <a:t> </a:t>
            </a:r>
            <a:r>
              <a:rPr sz="2300" spc="114">
                <a:latin typeface="Arial"/>
                <a:cs typeface="Arial"/>
              </a:rPr>
              <a:t>duties-</a:t>
            </a:r>
            <a:r>
              <a:rPr sz="2300" spc="-70">
                <a:latin typeface="Arial"/>
                <a:cs typeface="Arial"/>
              </a:rPr>
              <a:t> </a:t>
            </a:r>
            <a:r>
              <a:rPr sz="2300" spc="95">
                <a:latin typeface="Arial"/>
                <a:cs typeface="Arial"/>
              </a:rPr>
              <a:t>these</a:t>
            </a:r>
            <a:r>
              <a:rPr sz="2300" spc="-75">
                <a:latin typeface="Arial"/>
                <a:cs typeface="Arial"/>
              </a:rPr>
              <a:t> </a:t>
            </a:r>
            <a:r>
              <a:rPr sz="2300" spc="120">
                <a:latin typeface="Arial"/>
                <a:cs typeface="Arial"/>
              </a:rPr>
              <a:t>aren’t</a:t>
            </a:r>
            <a:r>
              <a:rPr sz="2300" spc="-70">
                <a:latin typeface="Arial"/>
                <a:cs typeface="Arial"/>
              </a:rPr>
              <a:t> </a:t>
            </a:r>
            <a:r>
              <a:rPr sz="2300">
                <a:latin typeface="Arial"/>
                <a:cs typeface="Arial"/>
              </a:rPr>
              <a:t>as</a:t>
            </a:r>
            <a:r>
              <a:rPr sz="2300" spc="-70">
                <a:latin typeface="Arial"/>
                <a:cs typeface="Arial"/>
              </a:rPr>
              <a:t> </a:t>
            </a:r>
            <a:r>
              <a:rPr sz="2300" spc="114">
                <a:latin typeface="Arial"/>
                <a:cs typeface="Arial"/>
              </a:rPr>
              <a:t>transferable</a:t>
            </a:r>
            <a:r>
              <a:rPr sz="2300" spc="-70">
                <a:latin typeface="Arial"/>
                <a:cs typeface="Arial"/>
              </a:rPr>
              <a:t> </a:t>
            </a:r>
            <a:r>
              <a:rPr sz="2300">
                <a:latin typeface="Arial"/>
                <a:cs typeface="Arial"/>
              </a:rPr>
              <a:t>as</a:t>
            </a:r>
            <a:r>
              <a:rPr sz="2300" spc="-70">
                <a:latin typeface="Arial"/>
                <a:cs typeface="Arial"/>
              </a:rPr>
              <a:t> </a:t>
            </a:r>
            <a:r>
              <a:rPr sz="2300" spc="155">
                <a:latin typeface="Arial"/>
                <a:cs typeface="Arial"/>
              </a:rPr>
              <a:t>the</a:t>
            </a:r>
            <a:r>
              <a:rPr sz="2300" spc="-70">
                <a:latin typeface="Arial"/>
                <a:cs typeface="Arial"/>
              </a:rPr>
              <a:t> </a:t>
            </a:r>
            <a:r>
              <a:rPr sz="2300" spc="60">
                <a:latin typeface="Arial"/>
                <a:cs typeface="Arial"/>
              </a:rPr>
              <a:t>skills</a:t>
            </a:r>
            <a:r>
              <a:rPr sz="2300" spc="-70">
                <a:latin typeface="Arial"/>
                <a:cs typeface="Arial"/>
              </a:rPr>
              <a:t> </a:t>
            </a:r>
            <a:r>
              <a:rPr sz="2300" spc="135">
                <a:latin typeface="Arial"/>
                <a:cs typeface="Arial"/>
              </a:rPr>
              <a:t>you</a:t>
            </a:r>
            <a:r>
              <a:rPr sz="2300" spc="-70">
                <a:latin typeface="Arial"/>
                <a:cs typeface="Arial"/>
              </a:rPr>
              <a:t> </a:t>
            </a:r>
            <a:r>
              <a:rPr sz="2300" spc="130">
                <a:latin typeface="Arial"/>
                <a:cs typeface="Arial"/>
              </a:rPr>
              <a:t>employed</a:t>
            </a:r>
            <a:r>
              <a:rPr sz="2300" spc="-70">
                <a:latin typeface="Arial"/>
                <a:cs typeface="Arial"/>
              </a:rPr>
              <a:t> </a:t>
            </a:r>
            <a:r>
              <a:rPr sz="2300" spc="-20">
                <a:latin typeface="Arial"/>
                <a:cs typeface="Arial"/>
              </a:rPr>
              <a:t>are.</a:t>
            </a:r>
            <a:endParaRPr sz="2300">
              <a:latin typeface="Arial"/>
              <a:cs typeface="Arial"/>
            </a:endParaRPr>
          </a:p>
          <a:p>
            <a:pPr marL="12700" marR="1449070">
              <a:lnSpc>
                <a:spcPct val="114100"/>
              </a:lnSpc>
              <a:spcBef>
                <a:spcPts val="2350"/>
              </a:spcBef>
            </a:pPr>
            <a:r>
              <a:rPr sz="2300">
                <a:latin typeface="Arial"/>
                <a:cs typeface="Arial"/>
              </a:rPr>
              <a:t>Use</a:t>
            </a:r>
            <a:r>
              <a:rPr sz="2300" spc="-65">
                <a:latin typeface="Arial"/>
                <a:cs typeface="Arial"/>
              </a:rPr>
              <a:t> </a:t>
            </a:r>
            <a:r>
              <a:rPr sz="2300" spc="125">
                <a:latin typeface="Arial"/>
                <a:cs typeface="Arial"/>
              </a:rPr>
              <a:t>this</a:t>
            </a:r>
            <a:r>
              <a:rPr sz="2300" spc="-65">
                <a:latin typeface="Arial"/>
                <a:cs typeface="Arial"/>
              </a:rPr>
              <a:t> </a:t>
            </a:r>
            <a:r>
              <a:rPr sz="2300" spc="110">
                <a:latin typeface="Arial"/>
                <a:cs typeface="Arial"/>
              </a:rPr>
              <a:t>section</a:t>
            </a:r>
            <a:r>
              <a:rPr sz="2300" spc="-65">
                <a:latin typeface="Arial"/>
                <a:cs typeface="Arial"/>
              </a:rPr>
              <a:t> </a:t>
            </a:r>
            <a:r>
              <a:rPr sz="2300" spc="215">
                <a:latin typeface="Arial"/>
                <a:cs typeface="Arial"/>
              </a:rPr>
              <a:t>to</a:t>
            </a:r>
            <a:r>
              <a:rPr sz="2300" spc="-65">
                <a:latin typeface="Arial"/>
                <a:cs typeface="Arial"/>
              </a:rPr>
              <a:t> </a:t>
            </a:r>
            <a:r>
              <a:rPr sz="2300" spc="130">
                <a:latin typeface="Arial"/>
                <a:cs typeface="Arial"/>
              </a:rPr>
              <a:t>list</a:t>
            </a:r>
            <a:r>
              <a:rPr sz="2300" spc="-65">
                <a:latin typeface="Arial"/>
                <a:cs typeface="Arial"/>
              </a:rPr>
              <a:t> </a:t>
            </a:r>
            <a:r>
              <a:rPr sz="2300" spc="140">
                <a:latin typeface="Arial"/>
                <a:cs typeface="Arial"/>
              </a:rPr>
              <a:t>only</a:t>
            </a:r>
            <a:r>
              <a:rPr sz="2300" spc="-65">
                <a:latin typeface="Arial"/>
                <a:cs typeface="Arial"/>
              </a:rPr>
              <a:t> </a:t>
            </a:r>
            <a:r>
              <a:rPr sz="2300" spc="145">
                <a:latin typeface="Arial"/>
                <a:cs typeface="Arial"/>
              </a:rPr>
              <a:t>your</a:t>
            </a:r>
            <a:r>
              <a:rPr sz="2300" spc="-60">
                <a:latin typeface="Arial"/>
                <a:cs typeface="Arial"/>
              </a:rPr>
              <a:t> </a:t>
            </a:r>
            <a:r>
              <a:rPr sz="2300" spc="150">
                <a:latin typeface="Arial"/>
                <a:cs typeface="Arial"/>
              </a:rPr>
              <a:t>most</a:t>
            </a:r>
            <a:r>
              <a:rPr sz="2300" spc="-65">
                <a:latin typeface="Arial"/>
                <a:cs typeface="Arial"/>
              </a:rPr>
              <a:t> </a:t>
            </a:r>
            <a:r>
              <a:rPr sz="2300" spc="120">
                <a:latin typeface="Arial"/>
                <a:cs typeface="Arial"/>
              </a:rPr>
              <a:t>relevant</a:t>
            </a:r>
            <a:r>
              <a:rPr sz="2300" spc="-65">
                <a:latin typeface="Arial"/>
                <a:cs typeface="Arial"/>
              </a:rPr>
              <a:t> </a:t>
            </a:r>
            <a:r>
              <a:rPr sz="2300" spc="110">
                <a:latin typeface="Arial"/>
                <a:cs typeface="Arial"/>
              </a:rPr>
              <a:t>and</a:t>
            </a:r>
            <a:r>
              <a:rPr sz="2300" spc="-65">
                <a:latin typeface="Arial"/>
                <a:cs typeface="Arial"/>
              </a:rPr>
              <a:t> </a:t>
            </a:r>
            <a:r>
              <a:rPr sz="2300" spc="130">
                <a:latin typeface="Arial"/>
                <a:cs typeface="Arial"/>
              </a:rPr>
              <a:t>recent</a:t>
            </a:r>
            <a:r>
              <a:rPr sz="2300" spc="-65">
                <a:latin typeface="Arial"/>
                <a:cs typeface="Arial"/>
              </a:rPr>
              <a:t> </a:t>
            </a:r>
            <a:r>
              <a:rPr sz="2300" spc="70">
                <a:latin typeface="Arial"/>
                <a:cs typeface="Arial"/>
              </a:rPr>
              <a:t>experience.</a:t>
            </a:r>
            <a:r>
              <a:rPr sz="2300" spc="-65">
                <a:latin typeface="Arial"/>
                <a:cs typeface="Arial"/>
              </a:rPr>
              <a:t> </a:t>
            </a:r>
            <a:r>
              <a:rPr sz="2300" spc="70">
                <a:latin typeface="Arial"/>
                <a:cs typeface="Arial"/>
              </a:rPr>
              <a:t>Remember,</a:t>
            </a:r>
            <a:r>
              <a:rPr sz="2300" spc="-60">
                <a:latin typeface="Arial"/>
                <a:cs typeface="Arial"/>
              </a:rPr>
              <a:t> </a:t>
            </a:r>
            <a:r>
              <a:rPr sz="2300" spc="125">
                <a:latin typeface="Arial"/>
                <a:cs typeface="Arial"/>
              </a:rPr>
              <a:t>this</a:t>
            </a:r>
            <a:r>
              <a:rPr sz="2300" spc="-65">
                <a:latin typeface="Arial"/>
                <a:cs typeface="Arial"/>
              </a:rPr>
              <a:t> </a:t>
            </a:r>
            <a:r>
              <a:rPr sz="2300" spc="120">
                <a:latin typeface="Arial"/>
                <a:cs typeface="Arial"/>
              </a:rPr>
              <a:t>should</a:t>
            </a:r>
            <a:r>
              <a:rPr sz="2300" spc="-65">
                <a:latin typeface="Arial"/>
                <a:cs typeface="Arial"/>
              </a:rPr>
              <a:t> </a:t>
            </a:r>
            <a:r>
              <a:rPr sz="2300" spc="190">
                <a:latin typeface="Arial"/>
                <a:cs typeface="Arial"/>
              </a:rPr>
              <a:t>not</a:t>
            </a:r>
            <a:r>
              <a:rPr sz="2300" spc="-65">
                <a:latin typeface="Arial"/>
                <a:cs typeface="Arial"/>
              </a:rPr>
              <a:t> </a:t>
            </a:r>
            <a:r>
              <a:rPr sz="2300" spc="75">
                <a:latin typeface="Arial"/>
                <a:cs typeface="Arial"/>
              </a:rPr>
              <a:t>serve</a:t>
            </a:r>
            <a:r>
              <a:rPr sz="2300" spc="-65">
                <a:latin typeface="Arial"/>
                <a:cs typeface="Arial"/>
              </a:rPr>
              <a:t> </a:t>
            </a:r>
            <a:r>
              <a:rPr sz="2300">
                <a:latin typeface="Arial"/>
                <a:cs typeface="Arial"/>
              </a:rPr>
              <a:t>as</a:t>
            </a:r>
            <a:r>
              <a:rPr sz="2300" spc="-65">
                <a:latin typeface="Arial"/>
                <a:cs typeface="Arial"/>
              </a:rPr>
              <a:t> </a:t>
            </a:r>
            <a:r>
              <a:rPr sz="2300" spc="-50">
                <a:latin typeface="Arial"/>
                <a:cs typeface="Arial"/>
              </a:rPr>
              <a:t>a </a:t>
            </a:r>
            <a:r>
              <a:rPr sz="2300" spc="105">
                <a:latin typeface="Arial"/>
                <a:cs typeface="Arial"/>
              </a:rPr>
              <a:t>comprehensive</a:t>
            </a:r>
            <a:r>
              <a:rPr sz="2300" spc="-50">
                <a:latin typeface="Arial"/>
                <a:cs typeface="Arial"/>
              </a:rPr>
              <a:t> </a:t>
            </a:r>
            <a:r>
              <a:rPr sz="2300" spc="110">
                <a:latin typeface="Arial"/>
                <a:cs typeface="Arial"/>
              </a:rPr>
              <a:t>work</a:t>
            </a:r>
            <a:r>
              <a:rPr sz="2300" spc="-45">
                <a:latin typeface="Arial"/>
                <a:cs typeface="Arial"/>
              </a:rPr>
              <a:t> </a:t>
            </a:r>
            <a:r>
              <a:rPr sz="2300" spc="120">
                <a:latin typeface="Arial"/>
                <a:cs typeface="Arial"/>
              </a:rPr>
              <a:t>history!</a:t>
            </a:r>
            <a:endParaRPr sz="2300">
              <a:latin typeface="Arial"/>
              <a:cs typeface="Arial"/>
            </a:endParaRPr>
          </a:p>
          <a:p>
            <a:pPr>
              <a:lnSpc>
                <a:spcPct val="100000"/>
              </a:lnSpc>
              <a:spcBef>
                <a:spcPts val="894"/>
              </a:spcBef>
            </a:pPr>
            <a:endParaRPr sz="2300">
              <a:latin typeface="Arial"/>
              <a:cs typeface="Arial"/>
            </a:endParaRPr>
          </a:p>
          <a:p>
            <a:pPr marL="12700">
              <a:lnSpc>
                <a:spcPct val="100000"/>
              </a:lnSpc>
            </a:pPr>
            <a:r>
              <a:rPr sz="2300" spc="114">
                <a:latin typeface="Arial"/>
                <a:cs typeface="Arial"/>
              </a:rPr>
              <a:t>Avoid</a:t>
            </a:r>
            <a:r>
              <a:rPr sz="2300" spc="-55">
                <a:latin typeface="Arial"/>
                <a:cs typeface="Arial"/>
              </a:rPr>
              <a:t> </a:t>
            </a:r>
            <a:r>
              <a:rPr sz="2300" spc="105">
                <a:latin typeface="Arial"/>
                <a:cs typeface="Arial"/>
              </a:rPr>
              <a:t>listing</a:t>
            </a:r>
            <a:r>
              <a:rPr sz="2300" spc="-50">
                <a:latin typeface="Arial"/>
                <a:cs typeface="Arial"/>
              </a:rPr>
              <a:t> </a:t>
            </a:r>
            <a:r>
              <a:rPr sz="2300" spc="75">
                <a:latin typeface="Arial"/>
                <a:cs typeface="Arial"/>
              </a:rPr>
              <a:t>experiences</a:t>
            </a:r>
            <a:r>
              <a:rPr sz="2300" spc="-55">
                <a:latin typeface="Arial"/>
                <a:cs typeface="Arial"/>
              </a:rPr>
              <a:t> </a:t>
            </a:r>
            <a:r>
              <a:rPr sz="2300" spc="140">
                <a:latin typeface="Arial"/>
                <a:cs typeface="Arial"/>
              </a:rPr>
              <a:t>older</a:t>
            </a:r>
            <a:r>
              <a:rPr sz="2300" spc="-55">
                <a:latin typeface="Arial"/>
                <a:cs typeface="Arial"/>
              </a:rPr>
              <a:t> </a:t>
            </a:r>
            <a:r>
              <a:rPr sz="2300" spc="140">
                <a:latin typeface="Arial"/>
                <a:cs typeface="Arial"/>
              </a:rPr>
              <a:t>than</a:t>
            </a:r>
            <a:r>
              <a:rPr sz="2300" spc="-50">
                <a:latin typeface="Arial"/>
                <a:cs typeface="Arial"/>
              </a:rPr>
              <a:t> </a:t>
            </a:r>
            <a:r>
              <a:rPr sz="2300">
                <a:latin typeface="Arial"/>
                <a:cs typeface="Arial"/>
              </a:rPr>
              <a:t>10+</a:t>
            </a:r>
            <a:r>
              <a:rPr sz="2300" spc="-55">
                <a:latin typeface="Arial"/>
                <a:cs typeface="Arial"/>
              </a:rPr>
              <a:t> </a:t>
            </a:r>
            <a:r>
              <a:rPr sz="2300" spc="45">
                <a:latin typeface="Arial"/>
                <a:cs typeface="Arial"/>
              </a:rPr>
              <a:t>years</a:t>
            </a:r>
            <a:endParaRPr sz="2300">
              <a:latin typeface="Arial"/>
              <a:cs typeface="Arial"/>
            </a:endParaRPr>
          </a:p>
        </p:txBody>
      </p:sp>
      <p:pic>
        <p:nvPicPr>
          <p:cNvPr id="13" name="object 13"/>
          <p:cNvPicPr/>
          <p:nvPr/>
        </p:nvPicPr>
        <p:blipFill>
          <a:blip r:embed="rId2" cstate="print"/>
          <a:stretch>
            <a:fillRect/>
          </a:stretch>
        </p:blipFill>
        <p:spPr>
          <a:xfrm>
            <a:off x="765580" y="6774154"/>
            <a:ext cx="104775" cy="104774"/>
          </a:xfrm>
          <a:prstGeom prst="rect">
            <a:avLst/>
          </a:prstGeom>
        </p:spPr>
      </p:pic>
      <p:pic>
        <p:nvPicPr>
          <p:cNvPr id="14" name="object 14"/>
          <p:cNvPicPr/>
          <p:nvPr/>
        </p:nvPicPr>
        <p:blipFill>
          <a:blip r:embed="rId7" cstate="print"/>
          <a:stretch>
            <a:fillRect/>
          </a:stretch>
        </p:blipFill>
        <p:spPr>
          <a:xfrm>
            <a:off x="765580" y="7574255"/>
            <a:ext cx="104775" cy="104774"/>
          </a:xfrm>
          <a:prstGeom prst="rect">
            <a:avLst/>
          </a:prstGeom>
        </p:spPr>
      </p:pic>
      <p:pic>
        <p:nvPicPr>
          <p:cNvPr id="15" name="object 15"/>
          <p:cNvPicPr/>
          <p:nvPr/>
        </p:nvPicPr>
        <p:blipFill>
          <a:blip r:embed="rId2" cstate="print"/>
          <a:stretch>
            <a:fillRect/>
          </a:stretch>
        </p:blipFill>
        <p:spPr>
          <a:xfrm>
            <a:off x="765580" y="8374354"/>
            <a:ext cx="104775" cy="104774"/>
          </a:xfrm>
          <a:prstGeom prst="rect">
            <a:avLst/>
          </a:prstGeom>
        </p:spPr>
      </p:pic>
      <p:pic>
        <p:nvPicPr>
          <p:cNvPr id="16" name="object 16"/>
          <p:cNvPicPr/>
          <p:nvPr/>
        </p:nvPicPr>
        <p:blipFill>
          <a:blip r:embed="rId2" cstate="print"/>
          <a:stretch>
            <a:fillRect/>
          </a:stretch>
        </p:blipFill>
        <p:spPr>
          <a:xfrm>
            <a:off x="765580" y="9574504"/>
            <a:ext cx="104775" cy="10477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8288000" cy="1986280"/>
          </a:xfrm>
          <a:custGeom>
            <a:avLst/>
            <a:gdLst/>
            <a:ahLst/>
            <a:cxnLst/>
            <a:rect l="l" t="t" r="r" b="b"/>
            <a:pathLst>
              <a:path w="18288000" h="1986280">
                <a:moveTo>
                  <a:pt x="0" y="0"/>
                </a:moveTo>
                <a:lnTo>
                  <a:pt x="18288000" y="0"/>
                </a:lnTo>
                <a:lnTo>
                  <a:pt x="18288000" y="1985693"/>
                </a:lnTo>
                <a:lnTo>
                  <a:pt x="0" y="1985693"/>
                </a:lnTo>
                <a:lnTo>
                  <a:pt x="0" y="0"/>
                </a:lnTo>
                <a:close/>
              </a:path>
            </a:pathLst>
          </a:custGeom>
          <a:solidFill>
            <a:srgbClr val="4F9D2E"/>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64228" rIns="0" bIns="0" rtlCol="0">
            <a:spAutoFit/>
          </a:bodyPr>
          <a:lstStyle/>
          <a:p>
            <a:pPr marL="584200">
              <a:lnSpc>
                <a:spcPct val="100000"/>
              </a:lnSpc>
              <a:spcBef>
                <a:spcPts val="114"/>
              </a:spcBef>
            </a:pPr>
            <a:r>
              <a:rPr sz="6400" spc="705"/>
              <a:t>Experience</a:t>
            </a:r>
            <a:r>
              <a:rPr sz="6400" spc="315"/>
              <a:t> </a:t>
            </a:r>
            <a:r>
              <a:rPr sz="6400" spc="840"/>
              <a:t>Example</a:t>
            </a:r>
            <a:endParaRPr sz="6400"/>
          </a:p>
        </p:txBody>
      </p:sp>
      <p:grpSp>
        <p:nvGrpSpPr>
          <p:cNvPr id="4" name="object 4"/>
          <p:cNvGrpSpPr/>
          <p:nvPr/>
        </p:nvGrpSpPr>
        <p:grpSpPr>
          <a:xfrm>
            <a:off x="575096" y="2160349"/>
            <a:ext cx="17116425" cy="7981950"/>
            <a:chOff x="575096" y="2160349"/>
            <a:chExt cx="17116425" cy="7981950"/>
          </a:xfrm>
        </p:grpSpPr>
        <p:sp>
          <p:nvSpPr>
            <p:cNvPr id="5" name="object 5"/>
            <p:cNvSpPr/>
            <p:nvPr/>
          </p:nvSpPr>
          <p:spPr>
            <a:xfrm>
              <a:off x="613180" y="2198433"/>
              <a:ext cx="17040225" cy="7905750"/>
            </a:xfrm>
            <a:custGeom>
              <a:avLst/>
              <a:gdLst/>
              <a:ahLst/>
              <a:cxnLst/>
              <a:rect l="l" t="t" r="r" b="b"/>
              <a:pathLst>
                <a:path w="17040225" h="7905750">
                  <a:moveTo>
                    <a:pt x="0" y="0"/>
                  </a:moveTo>
                  <a:lnTo>
                    <a:pt x="17040157" y="0"/>
                  </a:lnTo>
                  <a:lnTo>
                    <a:pt x="17040157" y="7905748"/>
                  </a:lnTo>
                  <a:lnTo>
                    <a:pt x="0" y="7905748"/>
                  </a:lnTo>
                  <a:lnTo>
                    <a:pt x="0" y="0"/>
                  </a:lnTo>
                </a:path>
              </a:pathLst>
            </a:custGeom>
            <a:ln w="76168">
              <a:solidFill>
                <a:srgbClr val="000000"/>
              </a:solidFill>
            </a:ln>
          </p:spPr>
          <p:txBody>
            <a:bodyPr wrap="square" lIns="0" tIns="0" rIns="0" bIns="0" rtlCol="0"/>
            <a:lstStyle/>
            <a:p>
              <a:endParaRPr/>
            </a:p>
          </p:txBody>
        </p:sp>
        <p:pic>
          <p:nvPicPr>
            <p:cNvPr id="6" name="object 6"/>
            <p:cNvPicPr/>
            <p:nvPr/>
          </p:nvPicPr>
          <p:blipFill>
            <a:blip r:embed="rId2" cstate="print"/>
            <a:stretch>
              <a:fillRect/>
            </a:stretch>
          </p:blipFill>
          <p:spPr>
            <a:xfrm>
              <a:off x="1234848" y="3746646"/>
              <a:ext cx="95250" cy="95249"/>
            </a:xfrm>
            <a:prstGeom prst="rect">
              <a:avLst/>
            </a:prstGeom>
          </p:spPr>
        </p:pic>
        <p:pic>
          <p:nvPicPr>
            <p:cNvPr id="7" name="object 7"/>
            <p:cNvPicPr/>
            <p:nvPr/>
          </p:nvPicPr>
          <p:blipFill>
            <a:blip r:embed="rId2" cstate="print"/>
            <a:stretch>
              <a:fillRect/>
            </a:stretch>
          </p:blipFill>
          <p:spPr>
            <a:xfrm>
              <a:off x="1234848" y="4527696"/>
              <a:ext cx="95250" cy="95249"/>
            </a:xfrm>
            <a:prstGeom prst="rect">
              <a:avLst/>
            </a:prstGeom>
          </p:spPr>
        </p:pic>
        <p:pic>
          <p:nvPicPr>
            <p:cNvPr id="8" name="object 8"/>
            <p:cNvPicPr/>
            <p:nvPr/>
          </p:nvPicPr>
          <p:blipFill>
            <a:blip r:embed="rId2" cstate="print"/>
            <a:stretch>
              <a:fillRect/>
            </a:stretch>
          </p:blipFill>
          <p:spPr>
            <a:xfrm>
              <a:off x="1234848" y="5308746"/>
              <a:ext cx="95250" cy="95249"/>
            </a:xfrm>
            <a:prstGeom prst="rect">
              <a:avLst/>
            </a:prstGeom>
          </p:spPr>
        </p:pic>
        <p:pic>
          <p:nvPicPr>
            <p:cNvPr id="9" name="object 9"/>
            <p:cNvPicPr/>
            <p:nvPr/>
          </p:nvPicPr>
          <p:blipFill>
            <a:blip r:embed="rId2" cstate="print"/>
            <a:stretch>
              <a:fillRect/>
            </a:stretch>
          </p:blipFill>
          <p:spPr>
            <a:xfrm>
              <a:off x="1234848" y="5699271"/>
              <a:ext cx="95250" cy="95249"/>
            </a:xfrm>
            <a:prstGeom prst="rect">
              <a:avLst/>
            </a:prstGeom>
          </p:spPr>
        </p:pic>
        <p:pic>
          <p:nvPicPr>
            <p:cNvPr id="10" name="object 10"/>
            <p:cNvPicPr/>
            <p:nvPr/>
          </p:nvPicPr>
          <p:blipFill>
            <a:blip r:embed="rId2" cstate="print"/>
            <a:stretch>
              <a:fillRect/>
            </a:stretch>
          </p:blipFill>
          <p:spPr>
            <a:xfrm>
              <a:off x="1234848" y="7651896"/>
              <a:ext cx="95250" cy="95249"/>
            </a:xfrm>
            <a:prstGeom prst="rect">
              <a:avLst/>
            </a:prstGeom>
          </p:spPr>
        </p:pic>
        <p:pic>
          <p:nvPicPr>
            <p:cNvPr id="11" name="object 11"/>
            <p:cNvPicPr/>
            <p:nvPr/>
          </p:nvPicPr>
          <p:blipFill>
            <a:blip r:embed="rId2" cstate="print"/>
            <a:stretch>
              <a:fillRect/>
            </a:stretch>
          </p:blipFill>
          <p:spPr>
            <a:xfrm>
              <a:off x="1234848" y="8432946"/>
              <a:ext cx="95250" cy="95249"/>
            </a:xfrm>
            <a:prstGeom prst="rect">
              <a:avLst/>
            </a:prstGeom>
          </p:spPr>
        </p:pic>
        <p:pic>
          <p:nvPicPr>
            <p:cNvPr id="12" name="object 12"/>
            <p:cNvPicPr/>
            <p:nvPr/>
          </p:nvPicPr>
          <p:blipFill>
            <a:blip r:embed="rId2" cstate="print"/>
            <a:stretch>
              <a:fillRect/>
            </a:stretch>
          </p:blipFill>
          <p:spPr>
            <a:xfrm>
              <a:off x="1234848" y="9213996"/>
              <a:ext cx="95250" cy="95249"/>
            </a:xfrm>
            <a:prstGeom prst="rect">
              <a:avLst/>
            </a:prstGeom>
          </p:spPr>
        </p:pic>
        <p:pic>
          <p:nvPicPr>
            <p:cNvPr id="13" name="object 13"/>
            <p:cNvPicPr/>
            <p:nvPr/>
          </p:nvPicPr>
          <p:blipFill>
            <a:blip r:embed="rId2" cstate="print"/>
            <a:stretch>
              <a:fillRect/>
            </a:stretch>
          </p:blipFill>
          <p:spPr>
            <a:xfrm>
              <a:off x="1234848" y="9604521"/>
              <a:ext cx="95250" cy="95249"/>
            </a:xfrm>
            <a:prstGeom prst="rect">
              <a:avLst/>
            </a:prstGeom>
          </p:spPr>
        </p:pic>
      </p:grpSp>
      <p:sp>
        <p:nvSpPr>
          <p:cNvPr id="14" name="object 14"/>
          <p:cNvSpPr txBox="1"/>
          <p:nvPr/>
        </p:nvSpPr>
        <p:spPr>
          <a:xfrm>
            <a:off x="1003073" y="2370595"/>
            <a:ext cx="16472535" cy="7445375"/>
          </a:xfrm>
          <a:prstGeom prst="rect">
            <a:avLst/>
          </a:prstGeom>
        </p:spPr>
        <p:txBody>
          <a:bodyPr vert="horz" wrap="square" lIns="0" tIns="67945" rIns="0" bIns="0" rtlCol="0">
            <a:spAutoFit/>
          </a:bodyPr>
          <a:lstStyle/>
          <a:p>
            <a:pPr marL="12700">
              <a:lnSpc>
                <a:spcPct val="100000"/>
              </a:lnSpc>
              <a:spcBef>
                <a:spcPts val="535"/>
              </a:spcBef>
              <a:tabLst>
                <a:tab pos="16445230" algn="l"/>
              </a:tabLst>
            </a:pPr>
            <a:r>
              <a:rPr sz="2200" u="heavy" spc="-10">
                <a:uFill>
                  <a:solidFill>
                    <a:srgbClr val="000000"/>
                  </a:solidFill>
                </a:uFill>
                <a:latin typeface="Arial Black"/>
                <a:cs typeface="Arial Black"/>
              </a:rPr>
              <a:t>EXPERIENCE</a:t>
            </a:r>
            <a:r>
              <a:rPr sz="2200" u="heavy">
                <a:uFill>
                  <a:solidFill>
                    <a:srgbClr val="000000"/>
                  </a:solidFill>
                </a:uFill>
                <a:latin typeface="Arial Black"/>
                <a:cs typeface="Arial Black"/>
              </a:rPr>
              <a:t>	</a:t>
            </a:r>
            <a:endParaRPr sz="2200">
              <a:latin typeface="Arial Black"/>
              <a:cs typeface="Arial Black"/>
            </a:endParaRPr>
          </a:p>
          <a:p>
            <a:pPr marL="12700">
              <a:lnSpc>
                <a:spcPct val="100000"/>
              </a:lnSpc>
              <a:spcBef>
                <a:spcPts val="434"/>
              </a:spcBef>
              <a:tabLst>
                <a:tab pos="13474700" algn="l"/>
              </a:tabLst>
            </a:pPr>
            <a:r>
              <a:rPr sz="2200" spc="-114">
                <a:latin typeface="Arial Black"/>
                <a:cs typeface="Arial Black"/>
              </a:rPr>
              <a:t>Orientation</a:t>
            </a:r>
            <a:r>
              <a:rPr sz="2200" spc="-150">
                <a:latin typeface="Arial Black"/>
                <a:cs typeface="Arial Black"/>
              </a:rPr>
              <a:t> </a:t>
            </a:r>
            <a:r>
              <a:rPr sz="2200" spc="-10">
                <a:latin typeface="Arial Black"/>
                <a:cs typeface="Arial Black"/>
              </a:rPr>
              <a:t>Leader</a:t>
            </a:r>
            <a:r>
              <a:rPr sz="2200">
                <a:latin typeface="Arial Black"/>
                <a:cs typeface="Arial Black"/>
              </a:rPr>
              <a:t>	</a:t>
            </a:r>
            <a:r>
              <a:rPr sz="2200" spc="-114">
                <a:latin typeface="Arial Black"/>
                <a:cs typeface="Arial Black"/>
              </a:rPr>
              <a:t>Apr.</a:t>
            </a:r>
            <a:r>
              <a:rPr sz="2200" spc="-195">
                <a:latin typeface="Arial Black"/>
                <a:cs typeface="Arial Black"/>
              </a:rPr>
              <a:t> </a:t>
            </a:r>
            <a:r>
              <a:rPr sz="2200" spc="-185">
                <a:latin typeface="Arial Black"/>
                <a:cs typeface="Arial Black"/>
              </a:rPr>
              <a:t>2022</a:t>
            </a:r>
            <a:r>
              <a:rPr sz="2200" spc="-190">
                <a:latin typeface="Arial Black"/>
                <a:cs typeface="Arial Black"/>
              </a:rPr>
              <a:t> </a:t>
            </a:r>
            <a:r>
              <a:rPr sz="2200" spc="100">
                <a:latin typeface="Arial Black"/>
                <a:cs typeface="Arial Black"/>
              </a:rPr>
              <a:t>-</a:t>
            </a:r>
            <a:r>
              <a:rPr sz="2200" spc="-190">
                <a:latin typeface="Arial Black"/>
                <a:cs typeface="Arial Black"/>
              </a:rPr>
              <a:t> </a:t>
            </a:r>
            <a:r>
              <a:rPr sz="2200" spc="-10">
                <a:latin typeface="Arial Black"/>
                <a:cs typeface="Arial Black"/>
              </a:rPr>
              <a:t>Present</a:t>
            </a:r>
            <a:endParaRPr sz="2200">
              <a:latin typeface="Arial Black"/>
              <a:cs typeface="Arial Black"/>
            </a:endParaRPr>
          </a:p>
          <a:p>
            <a:pPr marL="12700">
              <a:lnSpc>
                <a:spcPct val="100000"/>
              </a:lnSpc>
              <a:spcBef>
                <a:spcPts val="434"/>
              </a:spcBef>
            </a:pPr>
            <a:r>
              <a:rPr sz="2200" i="1">
                <a:latin typeface="Lucida Sans"/>
                <a:cs typeface="Lucida Sans"/>
              </a:rPr>
              <a:t>University</a:t>
            </a:r>
            <a:r>
              <a:rPr sz="2200" i="1" spc="-100">
                <a:latin typeface="Lucida Sans"/>
                <a:cs typeface="Lucida Sans"/>
              </a:rPr>
              <a:t> </a:t>
            </a:r>
            <a:r>
              <a:rPr sz="2200" i="1">
                <a:latin typeface="Lucida Sans"/>
                <a:cs typeface="Lucida Sans"/>
              </a:rPr>
              <a:t>of</a:t>
            </a:r>
            <a:r>
              <a:rPr sz="2200" i="1" spc="-100">
                <a:latin typeface="Lucida Sans"/>
                <a:cs typeface="Lucida Sans"/>
              </a:rPr>
              <a:t> </a:t>
            </a:r>
            <a:r>
              <a:rPr sz="2200" i="1">
                <a:latin typeface="Lucida Sans"/>
                <a:cs typeface="Lucida Sans"/>
              </a:rPr>
              <a:t>North</a:t>
            </a:r>
            <a:r>
              <a:rPr sz="2200" i="1" spc="-100">
                <a:latin typeface="Lucida Sans"/>
                <a:cs typeface="Lucida Sans"/>
              </a:rPr>
              <a:t> </a:t>
            </a:r>
            <a:r>
              <a:rPr sz="2200" i="1" spc="-10">
                <a:latin typeface="Lucida Sans"/>
                <a:cs typeface="Lucida Sans"/>
              </a:rPr>
              <a:t>Texas</a:t>
            </a:r>
            <a:r>
              <a:rPr sz="2200" i="1" spc="-95">
                <a:latin typeface="Lucida Sans"/>
                <a:cs typeface="Lucida Sans"/>
              </a:rPr>
              <a:t> </a:t>
            </a:r>
            <a:r>
              <a:rPr sz="2200" i="1" spc="150">
                <a:latin typeface="Lucida Sans"/>
                <a:cs typeface="Lucida Sans"/>
              </a:rPr>
              <a:t>–</a:t>
            </a:r>
            <a:r>
              <a:rPr sz="2200" i="1" spc="-100">
                <a:latin typeface="Lucida Sans"/>
                <a:cs typeface="Lucida Sans"/>
              </a:rPr>
              <a:t> </a:t>
            </a:r>
            <a:r>
              <a:rPr sz="2200" i="1">
                <a:latin typeface="Lucida Sans"/>
                <a:cs typeface="Lucida Sans"/>
              </a:rPr>
              <a:t>Denton,</a:t>
            </a:r>
            <a:r>
              <a:rPr sz="2200" i="1" spc="-100">
                <a:latin typeface="Lucida Sans"/>
                <a:cs typeface="Lucida Sans"/>
              </a:rPr>
              <a:t> </a:t>
            </a:r>
            <a:r>
              <a:rPr sz="2200" i="1" spc="-25">
                <a:latin typeface="Lucida Sans"/>
                <a:cs typeface="Lucida Sans"/>
              </a:rPr>
              <a:t>TX</a:t>
            </a:r>
            <a:endParaRPr sz="2200">
              <a:latin typeface="Lucida Sans"/>
              <a:cs typeface="Lucida Sans"/>
            </a:endParaRPr>
          </a:p>
          <a:p>
            <a:pPr marL="487045" marR="5080">
              <a:lnSpc>
                <a:spcPct val="116500"/>
              </a:lnSpc>
            </a:pPr>
            <a:r>
              <a:rPr sz="2200" spc="70">
                <a:latin typeface="Arial"/>
                <a:cs typeface="Arial"/>
              </a:rPr>
              <a:t>Served</a:t>
            </a:r>
            <a:r>
              <a:rPr sz="2200" spc="-65">
                <a:latin typeface="Arial"/>
                <a:cs typeface="Arial"/>
              </a:rPr>
              <a:t> </a:t>
            </a:r>
            <a:r>
              <a:rPr sz="2200">
                <a:latin typeface="Arial"/>
                <a:cs typeface="Arial"/>
              </a:rPr>
              <a:t>as</a:t>
            </a:r>
            <a:r>
              <a:rPr sz="2200" spc="-65">
                <a:latin typeface="Arial"/>
                <a:cs typeface="Arial"/>
              </a:rPr>
              <a:t> </a:t>
            </a:r>
            <a:r>
              <a:rPr sz="2200">
                <a:latin typeface="Arial"/>
                <a:cs typeface="Arial"/>
              </a:rPr>
              <a:t>a</a:t>
            </a:r>
            <a:r>
              <a:rPr sz="2200" spc="-65">
                <a:latin typeface="Arial"/>
                <a:cs typeface="Arial"/>
              </a:rPr>
              <a:t> </a:t>
            </a:r>
            <a:r>
              <a:rPr sz="2200" spc="90">
                <a:latin typeface="Arial"/>
                <a:cs typeface="Arial"/>
              </a:rPr>
              <a:t>resource</a:t>
            </a:r>
            <a:r>
              <a:rPr sz="2200" spc="-60">
                <a:latin typeface="Arial"/>
                <a:cs typeface="Arial"/>
              </a:rPr>
              <a:t> </a:t>
            </a:r>
            <a:r>
              <a:rPr sz="2200" spc="175">
                <a:latin typeface="Arial"/>
                <a:cs typeface="Arial"/>
              </a:rPr>
              <a:t>for</a:t>
            </a:r>
            <a:r>
              <a:rPr sz="2200" spc="-65">
                <a:latin typeface="Arial"/>
                <a:cs typeface="Arial"/>
              </a:rPr>
              <a:t> </a:t>
            </a:r>
            <a:r>
              <a:rPr sz="2200" spc="114">
                <a:latin typeface="Arial"/>
                <a:cs typeface="Arial"/>
              </a:rPr>
              <a:t>roughly</a:t>
            </a:r>
            <a:r>
              <a:rPr sz="2200" spc="-65">
                <a:latin typeface="Arial"/>
                <a:cs typeface="Arial"/>
              </a:rPr>
              <a:t> </a:t>
            </a:r>
            <a:r>
              <a:rPr sz="2200" spc="225">
                <a:latin typeface="Arial"/>
                <a:cs typeface="Arial"/>
              </a:rPr>
              <a:t>300</a:t>
            </a:r>
            <a:r>
              <a:rPr sz="2200" spc="-60">
                <a:latin typeface="Arial"/>
                <a:cs typeface="Arial"/>
              </a:rPr>
              <a:t> </a:t>
            </a:r>
            <a:r>
              <a:rPr sz="2200" spc="140">
                <a:latin typeface="Arial"/>
                <a:cs typeface="Arial"/>
              </a:rPr>
              <a:t>first-</a:t>
            </a:r>
            <a:r>
              <a:rPr sz="2200" spc="85">
                <a:latin typeface="Arial"/>
                <a:cs typeface="Arial"/>
              </a:rPr>
              <a:t>year</a:t>
            </a:r>
            <a:r>
              <a:rPr sz="2200" spc="-65">
                <a:latin typeface="Arial"/>
                <a:cs typeface="Arial"/>
              </a:rPr>
              <a:t> </a:t>
            </a:r>
            <a:r>
              <a:rPr sz="2200" spc="85">
                <a:latin typeface="Arial"/>
                <a:cs typeface="Arial"/>
              </a:rPr>
              <a:t>college</a:t>
            </a:r>
            <a:r>
              <a:rPr sz="2200" spc="-65">
                <a:latin typeface="Arial"/>
                <a:cs typeface="Arial"/>
              </a:rPr>
              <a:t> </a:t>
            </a:r>
            <a:r>
              <a:rPr sz="2200" spc="120">
                <a:latin typeface="Arial"/>
                <a:cs typeface="Arial"/>
              </a:rPr>
              <a:t>students</a:t>
            </a:r>
            <a:r>
              <a:rPr sz="2200" spc="-65">
                <a:latin typeface="Arial"/>
                <a:cs typeface="Arial"/>
              </a:rPr>
              <a:t> </a:t>
            </a:r>
            <a:r>
              <a:rPr sz="2200" spc="160">
                <a:latin typeface="Arial"/>
                <a:cs typeface="Arial"/>
              </a:rPr>
              <a:t>by</a:t>
            </a:r>
            <a:r>
              <a:rPr sz="2200" spc="-60">
                <a:latin typeface="Arial"/>
                <a:cs typeface="Arial"/>
              </a:rPr>
              <a:t> </a:t>
            </a:r>
            <a:r>
              <a:rPr sz="2200" spc="120">
                <a:latin typeface="Arial"/>
                <a:cs typeface="Arial"/>
              </a:rPr>
              <a:t>facilitating</a:t>
            </a:r>
            <a:r>
              <a:rPr sz="2200" spc="-65">
                <a:latin typeface="Arial"/>
                <a:cs typeface="Arial"/>
              </a:rPr>
              <a:t> </a:t>
            </a:r>
            <a:r>
              <a:rPr sz="2200" spc="90">
                <a:latin typeface="Arial"/>
                <a:cs typeface="Arial"/>
              </a:rPr>
              <a:t>various</a:t>
            </a:r>
            <a:r>
              <a:rPr sz="2200" spc="-65">
                <a:latin typeface="Arial"/>
                <a:cs typeface="Arial"/>
              </a:rPr>
              <a:t> </a:t>
            </a:r>
            <a:r>
              <a:rPr sz="2200" spc="90">
                <a:latin typeface="Arial"/>
                <a:cs typeface="Arial"/>
              </a:rPr>
              <a:t>small</a:t>
            </a:r>
            <a:r>
              <a:rPr sz="2200" spc="-60">
                <a:latin typeface="Arial"/>
                <a:cs typeface="Arial"/>
              </a:rPr>
              <a:t> </a:t>
            </a:r>
            <a:r>
              <a:rPr sz="2200" spc="110">
                <a:latin typeface="Arial"/>
                <a:cs typeface="Arial"/>
              </a:rPr>
              <a:t>group</a:t>
            </a:r>
            <a:r>
              <a:rPr sz="2200" spc="-65">
                <a:latin typeface="Arial"/>
                <a:cs typeface="Arial"/>
              </a:rPr>
              <a:t> </a:t>
            </a:r>
            <a:r>
              <a:rPr sz="2200" spc="85">
                <a:latin typeface="Arial"/>
                <a:cs typeface="Arial"/>
              </a:rPr>
              <a:t>meetings</a:t>
            </a:r>
            <a:r>
              <a:rPr sz="2200" spc="-65">
                <a:latin typeface="Arial"/>
                <a:cs typeface="Arial"/>
              </a:rPr>
              <a:t> </a:t>
            </a:r>
            <a:r>
              <a:rPr sz="2200" spc="55">
                <a:latin typeface="Arial"/>
                <a:cs typeface="Arial"/>
              </a:rPr>
              <a:t>discussing </a:t>
            </a:r>
            <a:r>
              <a:rPr sz="2200" spc="90">
                <a:latin typeface="Arial"/>
                <a:cs typeface="Arial"/>
              </a:rPr>
              <a:t>campus</a:t>
            </a:r>
            <a:r>
              <a:rPr sz="2200" spc="-50">
                <a:latin typeface="Arial"/>
                <a:cs typeface="Arial"/>
              </a:rPr>
              <a:t> </a:t>
            </a:r>
            <a:r>
              <a:rPr sz="2200" spc="55">
                <a:latin typeface="Arial"/>
                <a:cs typeface="Arial"/>
              </a:rPr>
              <a:t>services,</a:t>
            </a:r>
            <a:r>
              <a:rPr sz="2200" spc="-50">
                <a:latin typeface="Arial"/>
                <a:cs typeface="Arial"/>
              </a:rPr>
              <a:t> </a:t>
            </a:r>
            <a:r>
              <a:rPr sz="2200" spc="114">
                <a:latin typeface="Arial"/>
                <a:cs typeface="Arial"/>
              </a:rPr>
              <a:t>university</a:t>
            </a:r>
            <a:r>
              <a:rPr sz="2200" spc="-50">
                <a:latin typeface="Arial"/>
                <a:cs typeface="Arial"/>
              </a:rPr>
              <a:t> </a:t>
            </a:r>
            <a:r>
              <a:rPr sz="2200" spc="95">
                <a:latin typeface="Arial"/>
                <a:cs typeface="Arial"/>
              </a:rPr>
              <a:t>policies</a:t>
            </a:r>
            <a:r>
              <a:rPr sz="2200" spc="-50">
                <a:latin typeface="Arial"/>
                <a:cs typeface="Arial"/>
              </a:rPr>
              <a:t> </a:t>
            </a:r>
            <a:r>
              <a:rPr sz="2200" spc="100">
                <a:latin typeface="Arial"/>
                <a:cs typeface="Arial"/>
              </a:rPr>
              <a:t>and</a:t>
            </a:r>
            <a:r>
              <a:rPr sz="2200" spc="-50">
                <a:latin typeface="Arial"/>
                <a:cs typeface="Arial"/>
              </a:rPr>
              <a:t> </a:t>
            </a:r>
            <a:r>
              <a:rPr sz="2200" spc="70">
                <a:latin typeface="Arial"/>
                <a:cs typeface="Arial"/>
              </a:rPr>
              <a:t>answering</a:t>
            </a:r>
            <a:r>
              <a:rPr sz="2200" spc="-50">
                <a:latin typeface="Arial"/>
                <a:cs typeface="Arial"/>
              </a:rPr>
              <a:t> </a:t>
            </a:r>
            <a:r>
              <a:rPr sz="2200" spc="90">
                <a:latin typeface="Arial"/>
                <a:cs typeface="Arial"/>
              </a:rPr>
              <a:t>questions</a:t>
            </a:r>
            <a:endParaRPr sz="2200">
              <a:latin typeface="Arial"/>
              <a:cs typeface="Arial"/>
            </a:endParaRPr>
          </a:p>
          <a:p>
            <a:pPr marL="487045" marR="387985">
              <a:lnSpc>
                <a:spcPct val="116500"/>
              </a:lnSpc>
            </a:pPr>
            <a:r>
              <a:rPr sz="2200" spc="75">
                <a:latin typeface="Arial"/>
                <a:cs typeface="Arial"/>
              </a:rPr>
              <a:t>Worked</a:t>
            </a:r>
            <a:r>
              <a:rPr sz="2200" spc="-65">
                <a:latin typeface="Arial"/>
                <a:cs typeface="Arial"/>
              </a:rPr>
              <a:t> </a:t>
            </a:r>
            <a:r>
              <a:rPr sz="2200" spc="125">
                <a:latin typeface="Arial"/>
                <a:cs typeface="Arial"/>
              </a:rPr>
              <a:t>collaboratively</a:t>
            </a:r>
            <a:r>
              <a:rPr sz="2200" spc="-65">
                <a:latin typeface="Arial"/>
                <a:cs typeface="Arial"/>
              </a:rPr>
              <a:t> </a:t>
            </a:r>
            <a:r>
              <a:rPr sz="2200" spc="155">
                <a:latin typeface="Arial"/>
                <a:cs typeface="Arial"/>
              </a:rPr>
              <a:t>with</a:t>
            </a:r>
            <a:r>
              <a:rPr sz="2200" spc="-60">
                <a:latin typeface="Arial"/>
                <a:cs typeface="Arial"/>
              </a:rPr>
              <a:t> </a:t>
            </a:r>
            <a:r>
              <a:rPr sz="2200">
                <a:latin typeface="Arial"/>
                <a:cs typeface="Arial"/>
              </a:rPr>
              <a:t>a</a:t>
            </a:r>
            <a:r>
              <a:rPr sz="2200" spc="-65">
                <a:latin typeface="Arial"/>
                <a:cs typeface="Arial"/>
              </a:rPr>
              <a:t> </a:t>
            </a:r>
            <a:r>
              <a:rPr sz="2200" spc="114">
                <a:latin typeface="Arial"/>
                <a:cs typeface="Arial"/>
              </a:rPr>
              <a:t>team</a:t>
            </a:r>
            <a:r>
              <a:rPr sz="2200" spc="-60">
                <a:latin typeface="Arial"/>
                <a:cs typeface="Arial"/>
              </a:rPr>
              <a:t> </a:t>
            </a:r>
            <a:r>
              <a:rPr sz="2200" spc="175">
                <a:latin typeface="Arial"/>
                <a:cs typeface="Arial"/>
              </a:rPr>
              <a:t>of</a:t>
            </a:r>
            <a:r>
              <a:rPr sz="2200" spc="-65">
                <a:latin typeface="Arial"/>
                <a:cs typeface="Arial"/>
              </a:rPr>
              <a:t> </a:t>
            </a:r>
            <a:r>
              <a:rPr sz="2200" spc="70">
                <a:latin typeface="Arial"/>
                <a:cs typeface="Arial"/>
              </a:rPr>
              <a:t>30+</a:t>
            </a:r>
            <a:r>
              <a:rPr sz="2200" spc="-60">
                <a:latin typeface="Arial"/>
                <a:cs typeface="Arial"/>
              </a:rPr>
              <a:t> </a:t>
            </a:r>
            <a:r>
              <a:rPr sz="2200" spc="120">
                <a:latin typeface="Arial"/>
                <a:cs typeface="Arial"/>
              </a:rPr>
              <a:t>Orientation</a:t>
            </a:r>
            <a:r>
              <a:rPr sz="2200" spc="-65">
                <a:latin typeface="Arial"/>
                <a:cs typeface="Arial"/>
              </a:rPr>
              <a:t> </a:t>
            </a:r>
            <a:r>
              <a:rPr sz="2200" spc="55">
                <a:latin typeface="Arial"/>
                <a:cs typeface="Arial"/>
              </a:rPr>
              <a:t>Leaders</a:t>
            </a:r>
            <a:r>
              <a:rPr sz="2200" spc="-60">
                <a:latin typeface="Arial"/>
                <a:cs typeface="Arial"/>
              </a:rPr>
              <a:t> </a:t>
            </a:r>
            <a:r>
              <a:rPr sz="2200" spc="100">
                <a:latin typeface="Arial"/>
                <a:cs typeface="Arial"/>
              </a:rPr>
              <a:t>and</a:t>
            </a:r>
            <a:r>
              <a:rPr sz="2200" spc="-65">
                <a:latin typeface="Arial"/>
                <a:cs typeface="Arial"/>
              </a:rPr>
              <a:t> </a:t>
            </a:r>
            <a:r>
              <a:rPr sz="2200" spc="90">
                <a:latin typeface="Arial"/>
                <a:cs typeface="Arial"/>
              </a:rPr>
              <a:t>served</a:t>
            </a:r>
            <a:r>
              <a:rPr sz="2200" spc="-60">
                <a:latin typeface="Arial"/>
                <a:cs typeface="Arial"/>
              </a:rPr>
              <a:t> </a:t>
            </a:r>
            <a:r>
              <a:rPr sz="2200">
                <a:latin typeface="Arial"/>
                <a:cs typeface="Arial"/>
              </a:rPr>
              <a:t>as</a:t>
            </a:r>
            <a:r>
              <a:rPr sz="2200" spc="-65">
                <a:latin typeface="Arial"/>
                <a:cs typeface="Arial"/>
              </a:rPr>
              <a:t> </a:t>
            </a:r>
            <a:r>
              <a:rPr sz="2200">
                <a:latin typeface="Arial"/>
                <a:cs typeface="Arial"/>
              </a:rPr>
              <a:t>a</a:t>
            </a:r>
            <a:r>
              <a:rPr sz="2200" spc="-60">
                <a:latin typeface="Arial"/>
                <a:cs typeface="Arial"/>
              </a:rPr>
              <a:t> </a:t>
            </a:r>
            <a:r>
              <a:rPr sz="2200" spc="114">
                <a:latin typeface="Arial"/>
                <a:cs typeface="Arial"/>
              </a:rPr>
              <a:t>team</a:t>
            </a:r>
            <a:r>
              <a:rPr sz="2200" spc="-65">
                <a:latin typeface="Arial"/>
                <a:cs typeface="Arial"/>
              </a:rPr>
              <a:t> </a:t>
            </a:r>
            <a:r>
              <a:rPr sz="2200" spc="90">
                <a:latin typeface="Arial"/>
                <a:cs typeface="Arial"/>
              </a:rPr>
              <a:t>lead</a:t>
            </a:r>
            <a:r>
              <a:rPr sz="2200" spc="-60">
                <a:latin typeface="Arial"/>
                <a:cs typeface="Arial"/>
              </a:rPr>
              <a:t> </a:t>
            </a:r>
            <a:r>
              <a:rPr sz="2200" spc="175">
                <a:latin typeface="Arial"/>
                <a:cs typeface="Arial"/>
              </a:rPr>
              <a:t>for</a:t>
            </a:r>
            <a:r>
              <a:rPr sz="2200" spc="-65">
                <a:latin typeface="Arial"/>
                <a:cs typeface="Arial"/>
              </a:rPr>
              <a:t> </a:t>
            </a:r>
            <a:r>
              <a:rPr sz="2200">
                <a:latin typeface="Arial"/>
                <a:cs typeface="Arial"/>
              </a:rPr>
              <a:t>3</a:t>
            </a:r>
            <a:r>
              <a:rPr sz="2200" spc="-60">
                <a:latin typeface="Arial"/>
                <a:cs typeface="Arial"/>
              </a:rPr>
              <a:t> </a:t>
            </a:r>
            <a:r>
              <a:rPr sz="2200" spc="65">
                <a:latin typeface="Arial"/>
                <a:cs typeface="Arial"/>
              </a:rPr>
              <a:t>large</a:t>
            </a:r>
            <a:r>
              <a:rPr sz="2200" spc="-65">
                <a:latin typeface="Arial"/>
                <a:cs typeface="Arial"/>
              </a:rPr>
              <a:t> </a:t>
            </a:r>
            <a:r>
              <a:rPr sz="2200" spc="95">
                <a:latin typeface="Arial"/>
                <a:cs typeface="Arial"/>
              </a:rPr>
              <a:t>programs</a:t>
            </a:r>
            <a:r>
              <a:rPr sz="2200" spc="-65">
                <a:latin typeface="Arial"/>
                <a:cs typeface="Arial"/>
              </a:rPr>
              <a:t> </a:t>
            </a:r>
            <a:r>
              <a:rPr sz="2200" spc="100">
                <a:latin typeface="Arial"/>
                <a:cs typeface="Arial"/>
              </a:rPr>
              <a:t>and</a:t>
            </a:r>
            <a:r>
              <a:rPr sz="2200" spc="-60">
                <a:latin typeface="Arial"/>
                <a:cs typeface="Arial"/>
              </a:rPr>
              <a:t> </a:t>
            </a:r>
            <a:r>
              <a:rPr sz="2200" spc="130">
                <a:latin typeface="Arial"/>
                <a:cs typeface="Arial"/>
              </a:rPr>
              <a:t>6 </a:t>
            </a:r>
            <a:r>
              <a:rPr sz="2200" spc="120">
                <a:latin typeface="Arial"/>
                <a:cs typeface="Arial"/>
              </a:rPr>
              <a:t>Orientation</a:t>
            </a:r>
            <a:r>
              <a:rPr sz="2200" spc="-50">
                <a:latin typeface="Arial"/>
                <a:cs typeface="Arial"/>
              </a:rPr>
              <a:t> </a:t>
            </a:r>
            <a:r>
              <a:rPr sz="2200" spc="-10">
                <a:latin typeface="Arial"/>
                <a:cs typeface="Arial"/>
              </a:rPr>
              <a:t>sessions</a:t>
            </a:r>
            <a:endParaRPr sz="2200">
              <a:latin typeface="Arial"/>
              <a:cs typeface="Arial"/>
            </a:endParaRPr>
          </a:p>
          <a:p>
            <a:pPr marL="487045" marR="657225" algn="just">
              <a:lnSpc>
                <a:spcPct val="116500"/>
              </a:lnSpc>
            </a:pPr>
            <a:r>
              <a:rPr sz="2200" spc="45">
                <a:latin typeface="Arial"/>
                <a:cs typeface="Arial"/>
              </a:rPr>
              <a:t>Recognized</a:t>
            </a:r>
            <a:r>
              <a:rPr sz="2200" spc="-65">
                <a:latin typeface="Arial"/>
                <a:cs typeface="Arial"/>
              </a:rPr>
              <a:t> </a:t>
            </a:r>
            <a:r>
              <a:rPr sz="2200" spc="160">
                <a:latin typeface="Arial"/>
                <a:cs typeface="Arial"/>
              </a:rPr>
              <a:t>by</a:t>
            </a:r>
            <a:r>
              <a:rPr sz="2200" spc="-65">
                <a:latin typeface="Arial"/>
                <a:cs typeface="Arial"/>
              </a:rPr>
              <a:t> </a:t>
            </a:r>
            <a:r>
              <a:rPr sz="2200" spc="80">
                <a:latin typeface="Arial"/>
                <a:cs typeface="Arial"/>
              </a:rPr>
              <a:t>peers</a:t>
            </a:r>
            <a:r>
              <a:rPr sz="2200" spc="-65">
                <a:latin typeface="Arial"/>
                <a:cs typeface="Arial"/>
              </a:rPr>
              <a:t> </a:t>
            </a:r>
            <a:r>
              <a:rPr sz="2200" spc="100">
                <a:latin typeface="Arial"/>
                <a:cs typeface="Arial"/>
              </a:rPr>
              <a:t>and</a:t>
            </a:r>
            <a:r>
              <a:rPr sz="2200" spc="-65">
                <a:latin typeface="Arial"/>
                <a:cs typeface="Arial"/>
              </a:rPr>
              <a:t> </a:t>
            </a:r>
            <a:r>
              <a:rPr sz="2200" spc="95">
                <a:latin typeface="Arial"/>
                <a:cs typeface="Arial"/>
              </a:rPr>
              <a:t>leadership</a:t>
            </a:r>
            <a:r>
              <a:rPr sz="2200" spc="-65">
                <a:latin typeface="Arial"/>
                <a:cs typeface="Arial"/>
              </a:rPr>
              <a:t> </a:t>
            </a:r>
            <a:r>
              <a:rPr sz="2200" spc="175">
                <a:latin typeface="Arial"/>
                <a:cs typeface="Arial"/>
              </a:rPr>
              <a:t>for</a:t>
            </a:r>
            <a:r>
              <a:rPr sz="2200" spc="-65">
                <a:latin typeface="Arial"/>
                <a:cs typeface="Arial"/>
              </a:rPr>
              <a:t> </a:t>
            </a:r>
            <a:r>
              <a:rPr sz="2200" spc="80">
                <a:latin typeface="Arial"/>
                <a:cs typeface="Arial"/>
              </a:rPr>
              <a:t>taking</a:t>
            </a:r>
            <a:r>
              <a:rPr sz="2200" spc="-65">
                <a:latin typeface="Arial"/>
                <a:cs typeface="Arial"/>
              </a:rPr>
              <a:t> </a:t>
            </a:r>
            <a:r>
              <a:rPr sz="2200" spc="125">
                <a:latin typeface="Arial"/>
                <a:cs typeface="Arial"/>
              </a:rPr>
              <a:t>initiative</a:t>
            </a:r>
            <a:r>
              <a:rPr sz="2200" spc="-60">
                <a:latin typeface="Arial"/>
                <a:cs typeface="Arial"/>
              </a:rPr>
              <a:t> </a:t>
            </a:r>
            <a:r>
              <a:rPr sz="2200" spc="204">
                <a:latin typeface="Arial"/>
                <a:cs typeface="Arial"/>
              </a:rPr>
              <a:t>to</a:t>
            </a:r>
            <a:r>
              <a:rPr sz="2200" spc="-65">
                <a:latin typeface="Arial"/>
                <a:cs typeface="Arial"/>
              </a:rPr>
              <a:t> </a:t>
            </a:r>
            <a:r>
              <a:rPr sz="2200" spc="55">
                <a:latin typeface="Arial"/>
                <a:cs typeface="Arial"/>
              </a:rPr>
              <a:t>assist</a:t>
            </a:r>
            <a:r>
              <a:rPr sz="2200" spc="-65">
                <a:latin typeface="Arial"/>
                <a:cs typeface="Arial"/>
              </a:rPr>
              <a:t> </a:t>
            </a:r>
            <a:r>
              <a:rPr sz="2200" spc="155">
                <a:latin typeface="Arial"/>
                <a:cs typeface="Arial"/>
              </a:rPr>
              <a:t>with</a:t>
            </a:r>
            <a:r>
              <a:rPr sz="2200" spc="-65">
                <a:latin typeface="Arial"/>
                <a:cs typeface="Arial"/>
              </a:rPr>
              <a:t> </a:t>
            </a:r>
            <a:r>
              <a:rPr sz="2200" spc="70">
                <a:latin typeface="Arial"/>
                <a:cs typeface="Arial"/>
              </a:rPr>
              <a:t>Family</a:t>
            </a:r>
            <a:r>
              <a:rPr sz="2200" spc="-65">
                <a:latin typeface="Arial"/>
                <a:cs typeface="Arial"/>
              </a:rPr>
              <a:t> </a:t>
            </a:r>
            <a:r>
              <a:rPr sz="2200" spc="120">
                <a:latin typeface="Arial"/>
                <a:cs typeface="Arial"/>
              </a:rPr>
              <a:t>Orientation</a:t>
            </a:r>
            <a:r>
              <a:rPr sz="2200" spc="-65">
                <a:latin typeface="Arial"/>
                <a:cs typeface="Arial"/>
              </a:rPr>
              <a:t> </a:t>
            </a:r>
            <a:r>
              <a:rPr sz="2200" spc="110">
                <a:latin typeface="Arial"/>
                <a:cs typeface="Arial"/>
              </a:rPr>
              <a:t>during</a:t>
            </a:r>
            <a:r>
              <a:rPr sz="2200" spc="-65">
                <a:latin typeface="Arial"/>
                <a:cs typeface="Arial"/>
              </a:rPr>
              <a:t> </a:t>
            </a:r>
            <a:r>
              <a:rPr sz="2200" spc="114">
                <a:latin typeface="Arial"/>
                <a:cs typeface="Arial"/>
              </a:rPr>
              <a:t>staffing</a:t>
            </a:r>
            <a:r>
              <a:rPr sz="2200" spc="-60">
                <a:latin typeface="Arial"/>
                <a:cs typeface="Arial"/>
              </a:rPr>
              <a:t> </a:t>
            </a:r>
            <a:r>
              <a:rPr sz="2200" spc="65">
                <a:latin typeface="Arial"/>
                <a:cs typeface="Arial"/>
              </a:rPr>
              <a:t>shortages </a:t>
            </a:r>
            <a:r>
              <a:rPr sz="2200" spc="120">
                <a:latin typeface="Arial"/>
                <a:cs typeface="Arial"/>
              </a:rPr>
              <a:t>Demonstrated</a:t>
            </a:r>
            <a:r>
              <a:rPr sz="2200" spc="-65">
                <a:latin typeface="Arial"/>
                <a:cs typeface="Arial"/>
              </a:rPr>
              <a:t> </a:t>
            </a:r>
            <a:r>
              <a:rPr sz="2200" spc="100">
                <a:latin typeface="Arial"/>
                <a:cs typeface="Arial"/>
              </a:rPr>
              <a:t>professional</a:t>
            </a:r>
            <a:r>
              <a:rPr sz="2200" spc="-60">
                <a:latin typeface="Arial"/>
                <a:cs typeface="Arial"/>
              </a:rPr>
              <a:t> </a:t>
            </a:r>
            <a:r>
              <a:rPr sz="2200" spc="125">
                <a:latin typeface="Arial"/>
                <a:cs typeface="Arial"/>
              </a:rPr>
              <a:t>communication</a:t>
            </a:r>
            <a:r>
              <a:rPr sz="2200" spc="-60">
                <a:latin typeface="Arial"/>
                <a:cs typeface="Arial"/>
              </a:rPr>
              <a:t> </a:t>
            </a:r>
            <a:r>
              <a:rPr sz="2200" spc="60">
                <a:latin typeface="Arial"/>
                <a:cs typeface="Arial"/>
              </a:rPr>
              <a:t>skills</a:t>
            </a:r>
            <a:r>
              <a:rPr sz="2200" spc="-60">
                <a:latin typeface="Arial"/>
                <a:cs typeface="Arial"/>
              </a:rPr>
              <a:t> </a:t>
            </a:r>
            <a:r>
              <a:rPr sz="2200" spc="100">
                <a:latin typeface="Arial"/>
                <a:cs typeface="Arial"/>
              </a:rPr>
              <a:t>when</a:t>
            </a:r>
            <a:r>
              <a:rPr sz="2200" spc="-60">
                <a:latin typeface="Arial"/>
                <a:cs typeface="Arial"/>
              </a:rPr>
              <a:t> </a:t>
            </a:r>
            <a:r>
              <a:rPr sz="2200" spc="120">
                <a:latin typeface="Arial"/>
                <a:cs typeface="Arial"/>
              </a:rPr>
              <a:t>interacting</a:t>
            </a:r>
            <a:r>
              <a:rPr sz="2200" spc="-60">
                <a:latin typeface="Arial"/>
                <a:cs typeface="Arial"/>
              </a:rPr>
              <a:t> </a:t>
            </a:r>
            <a:r>
              <a:rPr sz="2200" spc="155">
                <a:latin typeface="Arial"/>
                <a:cs typeface="Arial"/>
              </a:rPr>
              <a:t>with</a:t>
            </a:r>
            <a:r>
              <a:rPr sz="2200" spc="-60">
                <a:latin typeface="Arial"/>
                <a:cs typeface="Arial"/>
              </a:rPr>
              <a:t> </a:t>
            </a:r>
            <a:r>
              <a:rPr sz="2200" spc="105">
                <a:latin typeface="Arial"/>
                <a:cs typeface="Arial"/>
              </a:rPr>
              <a:t>students,</a:t>
            </a:r>
            <a:r>
              <a:rPr sz="2200" spc="-60">
                <a:latin typeface="Arial"/>
                <a:cs typeface="Arial"/>
              </a:rPr>
              <a:t> </a:t>
            </a:r>
            <a:r>
              <a:rPr sz="2200" spc="75">
                <a:latin typeface="Arial"/>
                <a:cs typeface="Arial"/>
              </a:rPr>
              <a:t>families,</a:t>
            </a:r>
            <a:r>
              <a:rPr sz="2200" spc="-60">
                <a:latin typeface="Arial"/>
                <a:cs typeface="Arial"/>
              </a:rPr>
              <a:t> </a:t>
            </a:r>
            <a:r>
              <a:rPr sz="2200" spc="140">
                <a:latin typeface="Arial"/>
                <a:cs typeface="Arial"/>
              </a:rPr>
              <a:t>staff</a:t>
            </a:r>
            <a:r>
              <a:rPr sz="2200" spc="-60">
                <a:latin typeface="Arial"/>
                <a:cs typeface="Arial"/>
              </a:rPr>
              <a:t> </a:t>
            </a:r>
            <a:r>
              <a:rPr sz="2200" spc="100">
                <a:latin typeface="Arial"/>
                <a:cs typeface="Arial"/>
              </a:rPr>
              <a:t>and</a:t>
            </a:r>
            <a:r>
              <a:rPr sz="2200" spc="-60">
                <a:latin typeface="Arial"/>
                <a:cs typeface="Arial"/>
              </a:rPr>
              <a:t> </a:t>
            </a:r>
            <a:r>
              <a:rPr sz="2200" spc="145">
                <a:latin typeface="Arial"/>
                <a:cs typeface="Arial"/>
              </a:rPr>
              <a:t>faculty</a:t>
            </a:r>
            <a:r>
              <a:rPr sz="2200" spc="-60">
                <a:latin typeface="Arial"/>
                <a:cs typeface="Arial"/>
              </a:rPr>
              <a:t> </a:t>
            </a:r>
            <a:r>
              <a:rPr sz="2200" spc="100">
                <a:latin typeface="Arial"/>
                <a:cs typeface="Arial"/>
              </a:rPr>
              <a:t>during </a:t>
            </a:r>
            <a:r>
              <a:rPr sz="2200" spc="120">
                <a:latin typeface="Arial"/>
                <a:cs typeface="Arial"/>
              </a:rPr>
              <a:t>Orientation</a:t>
            </a:r>
            <a:r>
              <a:rPr sz="2200" spc="-50">
                <a:latin typeface="Arial"/>
                <a:cs typeface="Arial"/>
              </a:rPr>
              <a:t> </a:t>
            </a:r>
            <a:r>
              <a:rPr sz="2200" spc="-10">
                <a:latin typeface="Arial"/>
                <a:cs typeface="Arial"/>
              </a:rPr>
              <a:t>sessions.</a:t>
            </a:r>
            <a:endParaRPr sz="2200">
              <a:latin typeface="Arial"/>
              <a:cs typeface="Arial"/>
            </a:endParaRPr>
          </a:p>
          <a:p>
            <a:pPr>
              <a:lnSpc>
                <a:spcPct val="100000"/>
              </a:lnSpc>
              <a:spcBef>
                <a:spcPts val="975"/>
              </a:spcBef>
            </a:pPr>
            <a:endParaRPr sz="2200">
              <a:latin typeface="Arial"/>
              <a:cs typeface="Arial"/>
            </a:endParaRPr>
          </a:p>
          <a:p>
            <a:pPr marL="12700">
              <a:lnSpc>
                <a:spcPct val="100000"/>
              </a:lnSpc>
              <a:tabLst>
                <a:tab pos="13378815" algn="l"/>
              </a:tabLst>
            </a:pPr>
            <a:r>
              <a:rPr sz="2200" spc="-150">
                <a:latin typeface="Arial Black"/>
                <a:cs typeface="Arial Black"/>
              </a:rPr>
              <a:t>Barista/Team</a:t>
            </a:r>
            <a:r>
              <a:rPr sz="2200" spc="-110">
                <a:latin typeface="Arial Black"/>
                <a:cs typeface="Arial Black"/>
              </a:rPr>
              <a:t> </a:t>
            </a:r>
            <a:r>
              <a:rPr sz="2200" spc="-20">
                <a:latin typeface="Arial Black"/>
                <a:cs typeface="Arial Black"/>
              </a:rPr>
              <a:t>Lead</a:t>
            </a:r>
            <a:r>
              <a:rPr sz="2200">
                <a:latin typeface="Arial Black"/>
                <a:cs typeface="Arial Black"/>
              </a:rPr>
              <a:t>	</a:t>
            </a:r>
            <a:r>
              <a:rPr sz="2200" spc="-165">
                <a:latin typeface="Arial Black"/>
                <a:cs typeface="Arial Black"/>
              </a:rPr>
              <a:t>Sep.</a:t>
            </a:r>
            <a:r>
              <a:rPr sz="2200" spc="-190">
                <a:latin typeface="Arial Black"/>
                <a:cs typeface="Arial Black"/>
              </a:rPr>
              <a:t> </a:t>
            </a:r>
            <a:r>
              <a:rPr sz="2200" spc="-200">
                <a:latin typeface="Arial Black"/>
                <a:cs typeface="Arial Black"/>
              </a:rPr>
              <a:t>2021</a:t>
            </a:r>
            <a:r>
              <a:rPr sz="2200" spc="-190">
                <a:latin typeface="Arial Black"/>
                <a:cs typeface="Arial Black"/>
              </a:rPr>
              <a:t> </a:t>
            </a:r>
            <a:r>
              <a:rPr sz="2200" spc="165">
                <a:latin typeface="Arial Black"/>
                <a:cs typeface="Arial Black"/>
              </a:rPr>
              <a:t>–</a:t>
            </a:r>
            <a:r>
              <a:rPr sz="2200" spc="-185">
                <a:latin typeface="Arial Black"/>
                <a:cs typeface="Arial Black"/>
              </a:rPr>
              <a:t> </a:t>
            </a:r>
            <a:r>
              <a:rPr sz="2200" spc="-114">
                <a:latin typeface="Arial Black"/>
                <a:cs typeface="Arial Black"/>
              </a:rPr>
              <a:t>Apr.</a:t>
            </a:r>
            <a:r>
              <a:rPr sz="2200" spc="-190">
                <a:latin typeface="Arial Black"/>
                <a:cs typeface="Arial Black"/>
              </a:rPr>
              <a:t> </a:t>
            </a:r>
            <a:r>
              <a:rPr sz="2200" spc="-20">
                <a:latin typeface="Arial Black"/>
                <a:cs typeface="Arial Black"/>
              </a:rPr>
              <a:t>2022</a:t>
            </a:r>
            <a:endParaRPr sz="2200">
              <a:latin typeface="Arial Black"/>
              <a:cs typeface="Arial Black"/>
            </a:endParaRPr>
          </a:p>
          <a:p>
            <a:pPr marL="12700">
              <a:lnSpc>
                <a:spcPct val="100000"/>
              </a:lnSpc>
              <a:spcBef>
                <a:spcPts val="434"/>
              </a:spcBef>
            </a:pPr>
            <a:r>
              <a:rPr sz="2200" i="1">
                <a:latin typeface="Lucida Sans"/>
                <a:cs typeface="Lucida Sans"/>
              </a:rPr>
              <a:t>Starbucks-</a:t>
            </a:r>
            <a:r>
              <a:rPr sz="2200" i="1" spc="-65">
                <a:latin typeface="Lucida Sans"/>
                <a:cs typeface="Lucida Sans"/>
              </a:rPr>
              <a:t> </a:t>
            </a:r>
            <a:r>
              <a:rPr sz="2200" i="1" spc="-10">
                <a:latin typeface="Lucida Sans"/>
                <a:cs typeface="Lucida Sans"/>
              </a:rPr>
              <a:t>Highland</a:t>
            </a:r>
            <a:r>
              <a:rPr sz="2200" i="1" spc="-60">
                <a:latin typeface="Lucida Sans"/>
                <a:cs typeface="Lucida Sans"/>
              </a:rPr>
              <a:t> </a:t>
            </a:r>
            <a:r>
              <a:rPr sz="2200" i="1" spc="-30">
                <a:latin typeface="Lucida Sans"/>
                <a:cs typeface="Lucida Sans"/>
              </a:rPr>
              <a:t>Village,</a:t>
            </a:r>
            <a:r>
              <a:rPr sz="2200" i="1" spc="-65">
                <a:latin typeface="Lucida Sans"/>
                <a:cs typeface="Lucida Sans"/>
              </a:rPr>
              <a:t> </a:t>
            </a:r>
            <a:r>
              <a:rPr sz="2200" i="1" spc="-25">
                <a:latin typeface="Lucida Sans"/>
                <a:cs typeface="Lucida Sans"/>
              </a:rPr>
              <a:t>TX</a:t>
            </a:r>
            <a:endParaRPr sz="2200">
              <a:latin typeface="Lucida Sans"/>
              <a:cs typeface="Lucida Sans"/>
            </a:endParaRPr>
          </a:p>
          <a:p>
            <a:pPr marL="487045" marR="394335">
              <a:lnSpc>
                <a:spcPct val="116500"/>
              </a:lnSpc>
            </a:pPr>
            <a:r>
              <a:rPr sz="2200" spc="95">
                <a:latin typeface="Arial"/>
                <a:cs typeface="Arial"/>
              </a:rPr>
              <a:t>Utilized</a:t>
            </a:r>
            <a:r>
              <a:rPr sz="2200" spc="-60">
                <a:latin typeface="Arial"/>
                <a:cs typeface="Arial"/>
              </a:rPr>
              <a:t> </a:t>
            </a:r>
            <a:r>
              <a:rPr sz="2200" spc="100">
                <a:latin typeface="Arial"/>
                <a:cs typeface="Arial"/>
              </a:rPr>
              <a:t>exceptional</a:t>
            </a:r>
            <a:r>
              <a:rPr sz="2200" spc="-55">
                <a:latin typeface="Arial"/>
                <a:cs typeface="Arial"/>
              </a:rPr>
              <a:t> </a:t>
            </a:r>
            <a:r>
              <a:rPr sz="2200" spc="120">
                <a:latin typeface="Arial"/>
                <a:cs typeface="Arial"/>
              </a:rPr>
              <a:t>customer</a:t>
            </a:r>
            <a:r>
              <a:rPr sz="2200" spc="-55">
                <a:latin typeface="Arial"/>
                <a:cs typeface="Arial"/>
              </a:rPr>
              <a:t> </a:t>
            </a:r>
            <a:r>
              <a:rPr sz="2200" spc="80">
                <a:latin typeface="Arial"/>
                <a:cs typeface="Arial"/>
              </a:rPr>
              <a:t>service</a:t>
            </a:r>
            <a:r>
              <a:rPr sz="2200" spc="-55">
                <a:latin typeface="Arial"/>
                <a:cs typeface="Arial"/>
              </a:rPr>
              <a:t> </a:t>
            </a:r>
            <a:r>
              <a:rPr sz="2200" spc="60">
                <a:latin typeface="Arial"/>
                <a:cs typeface="Arial"/>
              </a:rPr>
              <a:t>skills</a:t>
            </a:r>
            <a:r>
              <a:rPr sz="2200" spc="-55">
                <a:latin typeface="Arial"/>
                <a:cs typeface="Arial"/>
              </a:rPr>
              <a:t> </a:t>
            </a:r>
            <a:r>
              <a:rPr sz="2200" spc="100">
                <a:latin typeface="Arial"/>
                <a:cs typeface="Arial"/>
              </a:rPr>
              <a:t>and</a:t>
            </a:r>
            <a:r>
              <a:rPr sz="2200" spc="-55">
                <a:latin typeface="Arial"/>
                <a:cs typeface="Arial"/>
              </a:rPr>
              <a:t> </a:t>
            </a:r>
            <a:r>
              <a:rPr sz="2200" spc="165">
                <a:latin typeface="Arial"/>
                <a:cs typeface="Arial"/>
              </a:rPr>
              <a:t>built</a:t>
            </a:r>
            <a:r>
              <a:rPr sz="2200" spc="-55">
                <a:latin typeface="Arial"/>
                <a:cs typeface="Arial"/>
              </a:rPr>
              <a:t> </a:t>
            </a:r>
            <a:r>
              <a:rPr sz="2200" spc="130">
                <a:latin typeface="Arial"/>
                <a:cs typeface="Arial"/>
              </a:rPr>
              <a:t>intentional</a:t>
            </a:r>
            <a:r>
              <a:rPr sz="2200" spc="-55">
                <a:latin typeface="Arial"/>
                <a:cs typeface="Arial"/>
              </a:rPr>
              <a:t> </a:t>
            </a:r>
            <a:r>
              <a:rPr sz="2200" spc="105">
                <a:latin typeface="Arial"/>
                <a:cs typeface="Arial"/>
              </a:rPr>
              <a:t>relationships</a:t>
            </a:r>
            <a:r>
              <a:rPr sz="2200" spc="-55">
                <a:latin typeface="Arial"/>
                <a:cs typeface="Arial"/>
              </a:rPr>
              <a:t> </a:t>
            </a:r>
            <a:r>
              <a:rPr sz="2200" spc="155">
                <a:latin typeface="Arial"/>
                <a:cs typeface="Arial"/>
              </a:rPr>
              <a:t>with</a:t>
            </a:r>
            <a:r>
              <a:rPr sz="2200" spc="-55">
                <a:latin typeface="Arial"/>
                <a:cs typeface="Arial"/>
              </a:rPr>
              <a:t> </a:t>
            </a:r>
            <a:r>
              <a:rPr sz="2200" spc="105">
                <a:latin typeface="Arial"/>
                <a:cs typeface="Arial"/>
              </a:rPr>
              <a:t>customers</a:t>
            </a:r>
            <a:r>
              <a:rPr sz="2200" spc="-60">
                <a:latin typeface="Arial"/>
                <a:cs typeface="Arial"/>
              </a:rPr>
              <a:t> </a:t>
            </a:r>
            <a:r>
              <a:rPr sz="2200" spc="160">
                <a:latin typeface="Arial"/>
                <a:cs typeface="Arial"/>
              </a:rPr>
              <a:t>by</a:t>
            </a:r>
            <a:r>
              <a:rPr sz="2200" spc="-55">
                <a:latin typeface="Arial"/>
                <a:cs typeface="Arial"/>
              </a:rPr>
              <a:t> </a:t>
            </a:r>
            <a:r>
              <a:rPr sz="2200" spc="85">
                <a:latin typeface="Arial"/>
                <a:cs typeface="Arial"/>
              </a:rPr>
              <a:t>greeting</a:t>
            </a:r>
            <a:r>
              <a:rPr sz="2200" spc="-55">
                <a:latin typeface="Arial"/>
                <a:cs typeface="Arial"/>
              </a:rPr>
              <a:t> </a:t>
            </a:r>
            <a:r>
              <a:rPr sz="2200" spc="100">
                <a:latin typeface="Arial"/>
                <a:cs typeface="Arial"/>
              </a:rPr>
              <a:t>and</a:t>
            </a:r>
            <a:r>
              <a:rPr sz="2200" spc="-55">
                <a:latin typeface="Arial"/>
                <a:cs typeface="Arial"/>
              </a:rPr>
              <a:t> </a:t>
            </a:r>
            <a:r>
              <a:rPr sz="2200" spc="70">
                <a:latin typeface="Arial"/>
                <a:cs typeface="Arial"/>
              </a:rPr>
              <a:t>taking </a:t>
            </a:r>
            <a:r>
              <a:rPr sz="2200" spc="110">
                <a:latin typeface="Arial"/>
                <a:cs typeface="Arial"/>
              </a:rPr>
              <a:t>orders</a:t>
            </a:r>
            <a:r>
              <a:rPr sz="2200" spc="-65">
                <a:latin typeface="Arial"/>
                <a:cs typeface="Arial"/>
              </a:rPr>
              <a:t> </a:t>
            </a:r>
            <a:r>
              <a:rPr sz="2200" spc="114">
                <a:latin typeface="Arial"/>
                <a:cs typeface="Arial"/>
              </a:rPr>
              <a:t>in</a:t>
            </a:r>
            <a:r>
              <a:rPr sz="2200" spc="-65">
                <a:latin typeface="Arial"/>
                <a:cs typeface="Arial"/>
              </a:rPr>
              <a:t> </a:t>
            </a:r>
            <a:r>
              <a:rPr sz="2200">
                <a:latin typeface="Arial"/>
                <a:cs typeface="Arial"/>
              </a:rPr>
              <a:t>a</a:t>
            </a:r>
            <a:r>
              <a:rPr sz="2200" spc="-65">
                <a:latin typeface="Arial"/>
                <a:cs typeface="Arial"/>
              </a:rPr>
              <a:t> </a:t>
            </a:r>
            <a:r>
              <a:rPr sz="2200" spc="100">
                <a:latin typeface="Arial"/>
                <a:cs typeface="Arial"/>
              </a:rPr>
              <a:t>welcoming</a:t>
            </a:r>
            <a:r>
              <a:rPr sz="2200" spc="-65">
                <a:latin typeface="Arial"/>
                <a:cs typeface="Arial"/>
              </a:rPr>
              <a:t> </a:t>
            </a:r>
            <a:r>
              <a:rPr sz="2200" spc="100">
                <a:latin typeface="Arial"/>
                <a:cs typeface="Arial"/>
              </a:rPr>
              <a:t>and</a:t>
            </a:r>
            <a:r>
              <a:rPr sz="2200" spc="-65">
                <a:latin typeface="Arial"/>
                <a:cs typeface="Arial"/>
              </a:rPr>
              <a:t> </a:t>
            </a:r>
            <a:r>
              <a:rPr sz="2200" spc="140">
                <a:latin typeface="Arial"/>
                <a:cs typeface="Arial"/>
              </a:rPr>
              <a:t>friendly</a:t>
            </a:r>
            <a:r>
              <a:rPr sz="2200" spc="-60">
                <a:latin typeface="Arial"/>
                <a:cs typeface="Arial"/>
              </a:rPr>
              <a:t> </a:t>
            </a:r>
            <a:r>
              <a:rPr sz="2200" spc="90">
                <a:latin typeface="Arial"/>
                <a:cs typeface="Arial"/>
              </a:rPr>
              <a:t>manner</a:t>
            </a:r>
            <a:endParaRPr sz="2200">
              <a:latin typeface="Arial"/>
              <a:cs typeface="Arial"/>
            </a:endParaRPr>
          </a:p>
          <a:p>
            <a:pPr marL="487045" marR="690880">
              <a:lnSpc>
                <a:spcPct val="116500"/>
              </a:lnSpc>
            </a:pPr>
            <a:r>
              <a:rPr sz="2200" spc="60">
                <a:latin typeface="Arial"/>
                <a:cs typeface="Arial"/>
              </a:rPr>
              <a:t>Processed</a:t>
            </a:r>
            <a:r>
              <a:rPr sz="2200" spc="-55">
                <a:latin typeface="Arial"/>
                <a:cs typeface="Arial"/>
              </a:rPr>
              <a:t> </a:t>
            </a:r>
            <a:r>
              <a:rPr sz="2200" spc="110">
                <a:latin typeface="Arial"/>
                <a:cs typeface="Arial"/>
              </a:rPr>
              <a:t>orders</a:t>
            </a:r>
            <a:r>
              <a:rPr sz="2200" spc="-55">
                <a:latin typeface="Arial"/>
                <a:cs typeface="Arial"/>
              </a:rPr>
              <a:t> </a:t>
            </a:r>
            <a:r>
              <a:rPr sz="2200" spc="110">
                <a:latin typeface="Arial"/>
                <a:cs typeface="Arial"/>
              </a:rPr>
              <a:t>quickly</a:t>
            </a:r>
            <a:r>
              <a:rPr sz="2200" spc="-55">
                <a:latin typeface="Arial"/>
                <a:cs typeface="Arial"/>
              </a:rPr>
              <a:t> </a:t>
            </a:r>
            <a:r>
              <a:rPr sz="2200" spc="100">
                <a:latin typeface="Arial"/>
                <a:cs typeface="Arial"/>
              </a:rPr>
              <a:t>and</a:t>
            </a:r>
            <a:r>
              <a:rPr sz="2200" spc="-55">
                <a:latin typeface="Arial"/>
                <a:cs typeface="Arial"/>
              </a:rPr>
              <a:t> </a:t>
            </a:r>
            <a:r>
              <a:rPr sz="2200" spc="135">
                <a:latin typeface="Arial"/>
                <a:cs typeface="Arial"/>
              </a:rPr>
              <a:t>efficiently</a:t>
            </a:r>
            <a:r>
              <a:rPr sz="2200" spc="-55">
                <a:latin typeface="Arial"/>
                <a:cs typeface="Arial"/>
              </a:rPr>
              <a:t> </a:t>
            </a:r>
            <a:r>
              <a:rPr sz="2200" spc="105">
                <a:latin typeface="Arial"/>
                <a:cs typeface="Arial"/>
              </a:rPr>
              <a:t>while</a:t>
            </a:r>
            <a:r>
              <a:rPr sz="2200" spc="-55">
                <a:latin typeface="Arial"/>
                <a:cs typeface="Arial"/>
              </a:rPr>
              <a:t> </a:t>
            </a:r>
            <a:r>
              <a:rPr sz="2200" spc="100">
                <a:latin typeface="Arial"/>
                <a:cs typeface="Arial"/>
              </a:rPr>
              <a:t>maintaining</a:t>
            </a:r>
            <a:r>
              <a:rPr sz="2200" spc="-50">
                <a:latin typeface="Arial"/>
                <a:cs typeface="Arial"/>
              </a:rPr>
              <a:t> </a:t>
            </a:r>
            <a:r>
              <a:rPr sz="2200" spc="95">
                <a:latin typeface="Arial"/>
                <a:cs typeface="Arial"/>
              </a:rPr>
              <a:t>professionalism</a:t>
            </a:r>
            <a:r>
              <a:rPr sz="2200" spc="-55">
                <a:latin typeface="Arial"/>
                <a:cs typeface="Arial"/>
              </a:rPr>
              <a:t> </a:t>
            </a:r>
            <a:r>
              <a:rPr sz="2200" spc="100">
                <a:latin typeface="Arial"/>
                <a:cs typeface="Arial"/>
              </a:rPr>
              <a:t>and</a:t>
            </a:r>
            <a:r>
              <a:rPr sz="2200" spc="-55">
                <a:latin typeface="Arial"/>
                <a:cs typeface="Arial"/>
              </a:rPr>
              <a:t> </a:t>
            </a:r>
            <a:r>
              <a:rPr sz="2200" spc="75">
                <a:latin typeface="Arial"/>
                <a:cs typeface="Arial"/>
              </a:rPr>
              <a:t>ensuring</a:t>
            </a:r>
            <a:r>
              <a:rPr sz="2200" spc="-55">
                <a:latin typeface="Arial"/>
                <a:cs typeface="Arial"/>
              </a:rPr>
              <a:t> </a:t>
            </a:r>
            <a:r>
              <a:rPr sz="2200" spc="110">
                <a:latin typeface="Arial"/>
                <a:cs typeface="Arial"/>
              </a:rPr>
              <a:t>orders</a:t>
            </a:r>
            <a:r>
              <a:rPr sz="2200" spc="-55">
                <a:latin typeface="Arial"/>
                <a:cs typeface="Arial"/>
              </a:rPr>
              <a:t> </a:t>
            </a:r>
            <a:r>
              <a:rPr sz="2200" spc="90">
                <a:latin typeface="Arial"/>
                <a:cs typeface="Arial"/>
              </a:rPr>
              <a:t>were</a:t>
            </a:r>
            <a:r>
              <a:rPr sz="2200" spc="-55">
                <a:latin typeface="Arial"/>
                <a:cs typeface="Arial"/>
              </a:rPr>
              <a:t> </a:t>
            </a:r>
            <a:r>
              <a:rPr sz="2200" spc="145">
                <a:latin typeface="Arial"/>
                <a:cs typeface="Arial"/>
              </a:rPr>
              <a:t>fulfilled</a:t>
            </a:r>
            <a:r>
              <a:rPr sz="2200" spc="-55">
                <a:latin typeface="Arial"/>
                <a:cs typeface="Arial"/>
              </a:rPr>
              <a:t> </a:t>
            </a:r>
            <a:r>
              <a:rPr sz="2200" spc="135">
                <a:latin typeface="Arial"/>
                <a:cs typeface="Arial"/>
              </a:rPr>
              <a:t>with </a:t>
            </a:r>
            <a:r>
              <a:rPr sz="2200" spc="80">
                <a:latin typeface="Arial"/>
                <a:cs typeface="Arial"/>
              </a:rPr>
              <a:t>accuracy</a:t>
            </a:r>
            <a:endParaRPr sz="2200">
              <a:latin typeface="Arial"/>
              <a:cs typeface="Arial"/>
            </a:endParaRPr>
          </a:p>
          <a:p>
            <a:pPr marL="487045">
              <a:lnSpc>
                <a:spcPct val="100000"/>
              </a:lnSpc>
              <a:spcBef>
                <a:spcPts val="434"/>
              </a:spcBef>
            </a:pPr>
            <a:r>
              <a:rPr sz="2200" spc="75">
                <a:latin typeface="Arial"/>
                <a:cs typeface="Arial"/>
              </a:rPr>
              <a:t>Responsibly</a:t>
            </a:r>
            <a:r>
              <a:rPr sz="2200" spc="-65">
                <a:latin typeface="Arial"/>
                <a:cs typeface="Arial"/>
              </a:rPr>
              <a:t> </a:t>
            </a:r>
            <a:r>
              <a:rPr sz="2200" spc="114">
                <a:latin typeface="Arial"/>
                <a:cs typeface="Arial"/>
              </a:rPr>
              <a:t>handled</a:t>
            </a:r>
            <a:r>
              <a:rPr sz="2200" spc="-65">
                <a:latin typeface="Arial"/>
                <a:cs typeface="Arial"/>
              </a:rPr>
              <a:t> </a:t>
            </a:r>
            <a:r>
              <a:rPr sz="2200" spc="55">
                <a:latin typeface="Arial"/>
                <a:cs typeface="Arial"/>
              </a:rPr>
              <a:t>cash</a:t>
            </a:r>
            <a:r>
              <a:rPr sz="2200" spc="-60">
                <a:latin typeface="Arial"/>
                <a:cs typeface="Arial"/>
              </a:rPr>
              <a:t> </a:t>
            </a:r>
            <a:r>
              <a:rPr sz="2200" spc="100">
                <a:latin typeface="Arial"/>
                <a:cs typeface="Arial"/>
              </a:rPr>
              <a:t>and</a:t>
            </a:r>
            <a:r>
              <a:rPr sz="2200" spc="-65">
                <a:latin typeface="Arial"/>
                <a:cs typeface="Arial"/>
              </a:rPr>
              <a:t> </a:t>
            </a:r>
            <a:r>
              <a:rPr sz="2200" spc="114">
                <a:latin typeface="Arial"/>
                <a:cs typeface="Arial"/>
              </a:rPr>
              <a:t>card</a:t>
            </a:r>
            <a:r>
              <a:rPr sz="2200" spc="-60">
                <a:latin typeface="Arial"/>
                <a:cs typeface="Arial"/>
              </a:rPr>
              <a:t> </a:t>
            </a:r>
            <a:r>
              <a:rPr sz="2200" spc="95">
                <a:latin typeface="Arial"/>
                <a:cs typeface="Arial"/>
              </a:rPr>
              <a:t>transactions,</a:t>
            </a:r>
            <a:r>
              <a:rPr sz="2200" spc="-65">
                <a:latin typeface="Arial"/>
                <a:cs typeface="Arial"/>
              </a:rPr>
              <a:t> </a:t>
            </a:r>
            <a:r>
              <a:rPr sz="2200" spc="90">
                <a:latin typeface="Arial"/>
                <a:cs typeface="Arial"/>
              </a:rPr>
              <a:t>adhering</a:t>
            </a:r>
            <a:r>
              <a:rPr sz="2200" spc="-60">
                <a:latin typeface="Arial"/>
                <a:cs typeface="Arial"/>
              </a:rPr>
              <a:t> </a:t>
            </a:r>
            <a:r>
              <a:rPr sz="2200" spc="204">
                <a:latin typeface="Arial"/>
                <a:cs typeface="Arial"/>
              </a:rPr>
              <a:t>to</a:t>
            </a:r>
            <a:r>
              <a:rPr sz="2200" spc="-65">
                <a:latin typeface="Arial"/>
                <a:cs typeface="Arial"/>
              </a:rPr>
              <a:t> </a:t>
            </a:r>
            <a:r>
              <a:rPr sz="2200" spc="55">
                <a:latin typeface="Arial"/>
                <a:cs typeface="Arial"/>
              </a:rPr>
              <a:t>cash</a:t>
            </a:r>
            <a:r>
              <a:rPr sz="2200" spc="-65">
                <a:latin typeface="Arial"/>
                <a:cs typeface="Arial"/>
              </a:rPr>
              <a:t> </a:t>
            </a:r>
            <a:r>
              <a:rPr sz="2200" spc="100">
                <a:latin typeface="Arial"/>
                <a:cs typeface="Arial"/>
              </a:rPr>
              <a:t>handling</a:t>
            </a:r>
            <a:r>
              <a:rPr sz="2200" spc="-60">
                <a:latin typeface="Arial"/>
                <a:cs typeface="Arial"/>
              </a:rPr>
              <a:t> </a:t>
            </a:r>
            <a:r>
              <a:rPr sz="2200" spc="85">
                <a:latin typeface="Arial"/>
                <a:cs typeface="Arial"/>
              </a:rPr>
              <a:t>policies</a:t>
            </a:r>
            <a:endParaRPr sz="2200">
              <a:latin typeface="Arial"/>
              <a:cs typeface="Arial"/>
            </a:endParaRPr>
          </a:p>
          <a:p>
            <a:pPr marL="487045">
              <a:lnSpc>
                <a:spcPct val="100000"/>
              </a:lnSpc>
              <a:spcBef>
                <a:spcPts val="434"/>
              </a:spcBef>
            </a:pPr>
            <a:r>
              <a:rPr sz="2200" spc="130">
                <a:latin typeface="Arial"/>
                <a:cs typeface="Arial"/>
              </a:rPr>
              <a:t>Promoted</a:t>
            </a:r>
            <a:r>
              <a:rPr sz="2200" spc="-55">
                <a:latin typeface="Arial"/>
                <a:cs typeface="Arial"/>
              </a:rPr>
              <a:t> </a:t>
            </a:r>
            <a:r>
              <a:rPr sz="2200" spc="204">
                <a:latin typeface="Arial"/>
                <a:cs typeface="Arial"/>
              </a:rPr>
              <a:t>to</a:t>
            </a:r>
            <a:r>
              <a:rPr sz="2200" spc="-50">
                <a:latin typeface="Arial"/>
                <a:cs typeface="Arial"/>
              </a:rPr>
              <a:t> </a:t>
            </a:r>
            <a:r>
              <a:rPr sz="2200">
                <a:latin typeface="Arial"/>
                <a:cs typeface="Arial"/>
              </a:rPr>
              <a:t>Team</a:t>
            </a:r>
            <a:r>
              <a:rPr sz="2200" spc="-55">
                <a:latin typeface="Arial"/>
                <a:cs typeface="Arial"/>
              </a:rPr>
              <a:t> </a:t>
            </a:r>
            <a:r>
              <a:rPr sz="2200" spc="50">
                <a:latin typeface="Arial"/>
                <a:cs typeface="Arial"/>
              </a:rPr>
              <a:t>Lead</a:t>
            </a:r>
            <a:r>
              <a:rPr sz="2200" spc="-50">
                <a:latin typeface="Arial"/>
                <a:cs typeface="Arial"/>
              </a:rPr>
              <a:t> </a:t>
            </a:r>
            <a:r>
              <a:rPr sz="2200" spc="175">
                <a:latin typeface="Arial"/>
                <a:cs typeface="Arial"/>
              </a:rPr>
              <a:t>for</a:t>
            </a:r>
            <a:r>
              <a:rPr sz="2200" spc="-55">
                <a:latin typeface="Arial"/>
                <a:cs typeface="Arial"/>
              </a:rPr>
              <a:t> </a:t>
            </a:r>
            <a:r>
              <a:rPr sz="2200" spc="114">
                <a:latin typeface="Arial"/>
                <a:cs typeface="Arial"/>
              </a:rPr>
              <a:t>dependability,</a:t>
            </a:r>
            <a:r>
              <a:rPr sz="2200" spc="-50">
                <a:latin typeface="Arial"/>
                <a:cs typeface="Arial"/>
              </a:rPr>
              <a:t> </a:t>
            </a:r>
            <a:r>
              <a:rPr sz="2200" spc="95">
                <a:latin typeface="Arial"/>
                <a:cs typeface="Arial"/>
              </a:rPr>
              <a:t>professionalism</a:t>
            </a:r>
            <a:r>
              <a:rPr sz="2200" spc="-50">
                <a:latin typeface="Arial"/>
                <a:cs typeface="Arial"/>
              </a:rPr>
              <a:t> </a:t>
            </a:r>
            <a:r>
              <a:rPr sz="2200" spc="100">
                <a:latin typeface="Arial"/>
                <a:cs typeface="Arial"/>
              </a:rPr>
              <a:t>and</a:t>
            </a:r>
            <a:r>
              <a:rPr sz="2200" spc="-55">
                <a:latin typeface="Arial"/>
                <a:cs typeface="Arial"/>
              </a:rPr>
              <a:t> </a:t>
            </a:r>
            <a:r>
              <a:rPr sz="2200" spc="135">
                <a:latin typeface="Arial"/>
                <a:cs typeface="Arial"/>
              </a:rPr>
              <a:t>ability</a:t>
            </a:r>
            <a:r>
              <a:rPr sz="2200" spc="-50">
                <a:latin typeface="Arial"/>
                <a:cs typeface="Arial"/>
              </a:rPr>
              <a:t> </a:t>
            </a:r>
            <a:r>
              <a:rPr sz="2200" spc="204">
                <a:latin typeface="Arial"/>
                <a:cs typeface="Arial"/>
              </a:rPr>
              <a:t>to</a:t>
            </a:r>
            <a:r>
              <a:rPr sz="2200" spc="-55">
                <a:latin typeface="Arial"/>
                <a:cs typeface="Arial"/>
              </a:rPr>
              <a:t> </a:t>
            </a:r>
            <a:r>
              <a:rPr sz="2200" spc="140">
                <a:latin typeface="Arial"/>
                <a:cs typeface="Arial"/>
              </a:rPr>
              <a:t>problem</a:t>
            </a:r>
            <a:r>
              <a:rPr sz="2200" spc="-50">
                <a:latin typeface="Arial"/>
                <a:cs typeface="Arial"/>
              </a:rPr>
              <a:t> </a:t>
            </a:r>
            <a:r>
              <a:rPr sz="2200" spc="90">
                <a:latin typeface="Arial"/>
                <a:cs typeface="Arial"/>
              </a:rPr>
              <a:t>solve</a:t>
            </a:r>
            <a:r>
              <a:rPr sz="2200" spc="-50">
                <a:latin typeface="Arial"/>
                <a:cs typeface="Arial"/>
              </a:rPr>
              <a:t> </a:t>
            </a:r>
            <a:r>
              <a:rPr sz="2200" spc="120">
                <a:latin typeface="Arial"/>
                <a:cs typeface="Arial"/>
              </a:rPr>
              <a:t>effectively</a:t>
            </a:r>
            <a:endParaRPr sz="22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C8CB7F-9333-8716-DE10-86ECE964DFB6}"/>
              </a:ext>
            </a:extLst>
          </p:cNvPr>
          <p:cNvSpPr txBox="1"/>
          <p:nvPr/>
        </p:nvSpPr>
        <p:spPr>
          <a:xfrm>
            <a:off x="12573000" y="2749345"/>
            <a:ext cx="5099255" cy="923330"/>
          </a:xfrm>
          <a:prstGeom prst="rect">
            <a:avLst/>
          </a:prstGeom>
          <a:noFill/>
        </p:spPr>
        <p:txBody>
          <a:bodyPr wrap="square" rtlCol="0">
            <a:spAutoFit/>
          </a:bodyPr>
          <a:lstStyle/>
          <a:p>
            <a:r>
              <a:rPr lang="en-US" sz="5400">
                <a:latin typeface="DM Sans Bold"/>
              </a:rPr>
              <a:t>Devin Axtman</a:t>
            </a:r>
          </a:p>
        </p:txBody>
      </p:sp>
      <p:sp>
        <p:nvSpPr>
          <p:cNvPr id="3" name="TextBox 2">
            <a:extLst>
              <a:ext uri="{FF2B5EF4-FFF2-40B4-BE49-F238E27FC236}">
                <a16:creationId xmlns:a16="http://schemas.microsoft.com/office/drawing/2014/main" id="{AADAFEFE-6813-1FAF-2B7F-DA2BAEF084AC}"/>
              </a:ext>
            </a:extLst>
          </p:cNvPr>
          <p:cNvSpPr txBox="1"/>
          <p:nvPr/>
        </p:nvSpPr>
        <p:spPr>
          <a:xfrm>
            <a:off x="6096000" y="800100"/>
            <a:ext cx="9829800" cy="1231106"/>
          </a:xfrm>
          <a:prstGeom prst="rect">
            <a:avLst/>
          </a:prstGeom>
          <a:noFill/>
        </p:spPr>
        <p:txBody>
          <a:bodyPr wrap="square" rtlCol="0">
            <a:spAutoFit/>
          </a:bodyPr>
          <a:lstStyle/>
          <a:p>
            <a:r>
              <a:rPr lang="en-US" sz="7400">
                <a:latin typeface="DM Sans Bold"/>
              </a:rPr>
              <a:t>Introductions</a:t>
            </a:r>
          </a:p>
        </p:txBody>
      </p:sp>
      <p:sp>
        <p:nvSpPr>
          <p:cNvPr id="4" name="TextBox 3">
            <a:extLst>
              <a:ext uri="{FF2B5EF4-FFF2-40B4-BE49-F238E27FC236}">
                <a16:creationId xmlns:a16="http://schemas.microsoft.com/office/drawing/2014/main" id="{E750C748-FB47-8427-3E1C-812F784BA2D0}"/>
              </a:ext>
            </a:extLst>
          </p:cNvPr>
          <p:cNvSpPr txBox="1"/>
          <p:nvPr/>
        </p:nvSpPr>
        <p:spPr>
          <a:xfrm>
            <a:off x="7086600" y="2745658"/>
            <a:ext cx="5099255" cy="923330"/>
          </a:xfrm>
          <a:prstGeom prst="rect">
            <a:avLst/>
          </a:prstGeom>
          <a:noFill/>
        </p:spPr>
        <p:txBody>
          <a:bodyPr wrap="square" rtlCol="0">
            <a:spAutoFit/>
          </a:bodyPr>
          <a:lstStyle/>
          <a:p>
            <a:r>
              <a:rPr lang="en-US" sz="5400">
                <a:latin typeface="DM Sans Bold"/>
              </a:rPr>
              <a:t>Jessica Stone</a:t>
            </a:r>
          </a:p>
        </p:txBody>
      </p:sp>
      <p:sp>
        <p:nvSpPr>
          <p:cNvPr id="5" name="TextBox 4">
            <a:extLst>
              <a:ext uri="{FF2B5EF4-FFF2-40B4-BE49-F238E27FC236}">
                <a16:creationId xmlns:a16="http://schemas.microsoft.com/office/drawing/2014/main" id="{A09F7E77-C64C-ED16-1A0D-EFED6FF0FC4E}"/>
              </a:ext>
            </a:extLst>
          </p:cNvPr>
          <p:cNvSpPr txBox="1"/>
          <p:nvPr/>
        </p:nvSpPr>
        <p:spPr>
          <a:xfrm>
            <a:off x="1219200" y="2745658"/>
            <a:ext cx="5099255" cy="923330"/>
          </a:xfrm>
          <a:prstGeom prst="rect">
            <a:avLst/>
          </a:prstGeom>
          <a:noFill/>
        </p:spPr>
        <p:txBody>
          <a:bodyPr wrap="square" rtlCol="0">
            <a:spAutoFit/>
          </a:bodyPr>
          <a:lstStyle/>
          <a:p>
            <a:r>
              <a:rPr lang="en-US" sz="5400">
                <a:latin typeface="DM Sans Bold"/>
              </a:rPr>
              <a:t>Stanley Hughes</a:t>
            </a:r>
          </a:p>
        </p:txBody>
      </p:sp>
      <p:pic>
        <p:nvPicPr>
          <p:cNvPr id="7" name="Picture 6" descr="A picture of Stan Hughes, a black male in a professional suit.">
            <a:extLst>
              <a:ext uri="{FF2B5EF4-FFF2-40B4-BE49-F238E27FC236}">
                <a16:creationId xmlns:a16="http://schemas.microsoft.com/office/drawing/2014/main" id="{CAEF1796-4ED5-B5B7-BE2C-5D6D98582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365005"/>
            <a:ext cx="4341460" cy="4341460"/>
          </a:xfrm>
          <a:prstGeom prst="rect">
            <a:avLst/>
          </a:prstGeom>
        </p:spPr>
      </p:pic>
      <p:pic>
        <p:nvPicPr>
          <p:cNvPr id="9" name="Picture 8" descr="A white female with long brown hair.">
            <a:extLst>
              <a:ext uri="{FF2B5EF4-FFF2-40B4-BE49-F238E27FC236}">
                <a16:creationId xmlns:a16="http://schemas.microsoft.com/office/drawing/2014/main" id="{A16558B0-4A51-DABA-5A2C-E61F174B9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4365005"/>
            <a:ext cx="3429000" cy="4455960"/>
          </a:xfrm>
          <a:prstGeom prst="rect">
            <a:avLst/>
          </a:prstGeom>
        </p:spPr>
      </p:pic>
      <p:pic>
        <p:nvPicPr>
          <p:cNvPr id="1026" name="Picture 2" descr="A white male with glasses">
            <a:extLst>
              <a:ext uri="{FF2B5EF4-FFF2-40B4-BE49-F238E27FC236}">
                <a16:creationId xmlns:a16="http://schemas.microsoft.com/office/drawing/2014/main" id="{6C015C03-EDA7-0F2E-4576-65AC4A07D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1600" y="4365005"/>
            <a:ext cx="3722053" cy="4556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942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986280"/>
          </a:xfrm>
          <a:custGeom>
            <a:avLst/>
            <a:gdLst/>
            <a:ahLst/>
            <a:cxnLst/>
            <a:rect l="l" t="t" r="r" b="b"/>
            <a:pathLst>
              <a:path w="18288000" h="1986280">
                <a:moveTo>
                  <a:pt x="0" y="0"/>
                </a:moveTo>
                <a:lnTo>
                  <a:pt x="18288000" y="0"/>
                </a:lnTo>
                <a:lnTo>
                  <a:pt x="18288000" y="1985693"/>
                </a:lnTo>
                <a:lnTo>
                  <a:pt x="0" y="1985693"/>
                </a:lnTo>
                <a:lnTo>
                  <a:pt x="0" y="0"/>
                </a:lnTo>
                <a:close/>
              </a:path>
            </a:pathLst>
          </a:custGeom>
          <a:solidFill>
            <a:srgbClr val="C3D500"/>
          </a:solidFill>
        </p:spPr>
        <p:txBody>
          <a:bodyPr wrap="square" lIns="0" tIns="0" rIns="0" bIns="0" rtlCol="0"/>
          <a:lstStyle/>
          <a:p>
            <a:endParaRPr/>
          </a:p>
        </p:txBody>
      </p:sp>
      <p:pic>
        <p:nvPicPr>
          <p:cNvPr id="3" name="object 3"/>
          <p:cNvPicPr/>
          <p:nvPr/>
        </p:nvPicPr>
        <p:blipFill>
          <a:blip r:embed="rId2" cstate="print"/>
          <a:stretch>
            <a:fillRect/>
          </a:stretch>
        </p:blipFill>
        <p:spPr>
          <a:xfrm>
            <a:off x="921710" y="2472454"/>
            <a:ext cx="104775" cy="104774"/>
          </a:xfrm>
          <a:prstGeom prst="rect">
            <a:avLst/>
          </a:prstGeom>
        </p:spPr>
      </p:pic>
      <p:pic>
        <p:nvPicPr>
          <p:cNvPr id="4" name="object 4"/>
          <p:cNvPicPr/>
          <p:nvPr/>
        </p:nvPicPr>
        <p:blipFill>
          <a:blip r:embed="rId3" cstate="print"/>
          <a:stretch>
            <a:fillRect/>
          </a:stretch>
        </p:blipFill>
        <p:spPr>
          <a:xfrm>
            <a:off x="1440823" y="2886792"/>
            <a:ext cx="114300" cy="114299"/>
          </a:xfrm>
          <a:prstGeom prst="rect">
            <a:avLst/>
          </a:prstGeom>
        </p:spPr>
      </p:pic>
      <p:pic>
        <p:nvPicPr>
          <p:cNvPr id="5" name="object 5"/>
          <p:cNvPicPr/>
          <p:nvPr/>
        </p:nvPicPr>
        <p:blipFill>
          <a:blip r:embed="rId2" cstate="print"/>
          <a:stretch>
            <a:fillRect/>
          </a:stretch>
        </p:blipFill>
        <p:spPr>
          <a:xfrm>
            <a:off x="921710" y="4148854"/>
            <a:ext cx="104775" cy="104774"/>
          </a:xfrm>
          <a:prstGeom prst="rect">
            <a:avLst/>
          </a:prstGeom>
        </p:spPr>
      </p:pic>
      <p:pic>
        <p:nvPicPr>
          <p:cNvPr id="6" name="object 6"/>
          <p:cNvPicPr/>
          <p:nvPr/>
        </p:nvPicPr>
        <p:blipFill>
          <a:blip r:embed="rId4" cstate="print"/>
          <a:stretch>
            <a:fillRect/>
          </a:stretch>
        </p:blipFill>
        <p:spPr>
          <a:xfrm>
            <a:off x="1440823" y="4982292"/>
            <a:ext cx="114300" cy="114299"/>
          </a:xfrm>
          <a:prstGeom prst="rect">
            <a:avLst/>
          </a:prstGeom>
        </p:spPr>
      </p:pic>
      <p:pic>
        <p:nvPicPr>
          <p:cNvPr id="7" name="object 7"/>
          <p:cNvPicPr/>
          <p:nvPr/>
        </p:nvPicPr>
        <p:blipFill>
          <a:blip r:embed="rId2" cstate="print"/>
          <a:stretch>
            <a:fillRect/>
          </a:stretch>
        </p:blipFill>
        <p:spPr>
          <a:xfrm>
            <a:off x="921710" y="6244354"/>
            <a:ext cx="104775" cy="104774"/>
          </a:xfrm>
          <a:prstGeom prst="rect">
            <a:avLst/>
          </a:prstGeom>
        </p:spPr>
      </p:pic>
      <p:pic>
        <p:nvPicPr>
          <p:cNvPr id="8" name="object 8"/>
          <p:cNvPicPr/>
          <p:nvPr/>
        </p:nvPicPr>
        <p:blipFill>
          <a:blip r:embed="rId5" cstate="print"/>
          <a:stretch>
            <a:fillRect/>
          </a:stretch>
        </p:blipFill>
        <p:spPr>
          <a:xfrm>
            <a:off x="1440823" y="6658692"/>
            <a:ext cx="114300" cy="114299"/>
          </a:xfrm>
          <a:prstGeom prst="rect">
            <a:avLst/>
          </a:prstGeom>
        </p:spPr>
      </p:pic>
      <p:pic>
        <p:nvPicPr>
          <p:cNvPr id="9" name="object 9"/>
          <p:cNvPicPr/>
          <p:nvPr/>
        </p:nvPicPr>
        <p:blipFill>
          <a:blip r:embed="rId6" cstate="print"/>
          <a:stretch>
            <a:fillRect/>
          </a:stretch>
        </p:blipFill>
        <p:spPr>
          <a:xfrm>
            <a:off x="921710" y="7920754"/>
            <a:ext cx="104775" cy="104774"/>
          </a:xfrm>
          <a:prstGeom prst="rect">
            <a:avLst/>
          </a:prstGeom>
        </p:spPr>
      </p:pic>
      <p:pic>
        <p:nvPicPr>
          <p:cNvPr id="10" name="object 10"/>
          <p:cNvPicPr/>
          <p:nvPr/>
        </p:nvPicPr>
        <p:blipFill>
          <a:blip r:embed="rId7" cstate="print"/>
          <a:stretch>
            <a:fillRect/>
          </a:stretch>
        </p:blipFill>
        <p:spPr>
          <a:xfrm>
            <a:off x="1440823" y="8754192"/>
            <a:ext cx="114300" cy="114299"/>
          </a:xfrm>
          <a:prstGeom prst="rect">
            <a:avLst/>
          </a:prstGeom>
        </p:spPr>
      </p:pic>
      <p:sp>
        <p:nvSpPr>
          <p:cNvPr id="11" name="object 11"/>
          <p:cNvSpPr txBox="1"/>
          <p:nvPr/>
        </p:nvSpPr>
        <p:spPr>
          <a:xfrm>
            <a:off x="1188956" y="2263520"/>
            <a:ext cx="16031210" cy="7569200"/>
          </a:xfrm>
          <a:prstGeom prst="rect">
            <a:avLst/>
          </a:prstGeom>
        </p:spPr>
        <p:txBody>
          <a:bodyPr vert="horz" wrap="square" lIns="0" tIns="66040" rIns="0" bIns="0" rtlCol="0">
            <a:spAutoFit/>
          </a:bodyPr>
          <a:lstStyle/>
          <a:p>
            <a:pPr marL="12700">
              <a:lnSpc>
                <a:spcPct val="100000"/>
              </a:lnSpc>
              <a:spcBef>
                <a:spcPts val="520"/>
              </a:spcBef>
            </a:pPr>
            <a:r>
              <a:rPr sz="2400" spc="-135">
                <a:latin typeface="Arial Black"/>
                <a:cs typeface="Arial Black"/>
              </a:rPr>
              <a:t>Involvement:</a:t>
            </a:r>
            <a:r>
              <a:rPr sz="2400" spc="-190">
                <a:latin typeface="Arial Black"/>
                <a:cs typeface="Arial Black"/>
              </a:rPr>
              <a:t> </a:t>
            </a:r>
            <a:r>
              <a:rPr sz="2400">
                <a:latin typeface="Arial"/>
                <a:cs typeface="Arial"/>
              </a:rPr>
              <a:t>Use</a:t>
            </a:r>
            <a:r>
              <a:rPr sz="2400" spc="-55">
                <a:latin typeface="Arial"/>
                <a:cs typeface="Arial"/>
              </a:rPr>
              <a:t> </a:t>
            </a:r>
            <a:r>
              <a:rPr sz="2400" spc="135">
                <a:latin typeface="Arial"/>
                <a:cs typeface="Arial"/>
              </a:rPr>
              <a:t>this</a:t>
            </a:r>
            <a:r>
              <a:rPr sz="2400" spc="-55">
                <a:latin typeface="Arial"/>
                <a:cs typeface="Arial"/>
              </a:rPr>
              <a:t> </a:t>
            </a:r>
            <a:r>
              <a:rPr sz="2400" spc="114">
                <a:latin typeface="Arial"/>
                <a:cs typeface="Arial"/>
              </a:rPr>
              <a:t>section</a:t>
            </a:r>
            <a:r>
              <a:rPr sz="2400" spc="-50">
                <a:latin typeface="Arial"/>
                <a:cs typeface="Arial"/>
              </a:rPr>
              <a:t> </a:t>
            </a:r>
            <a:r>
              <a:rPr sz="2400" spc="220">
                <a:latin typeface="Arial"/>
                <a:cs typeface="Arial"/>
              </a:rPr>
              <a:t>to</a:t>
            </a:r>
            <a:r>
              <a:rPr sz="2400" spc="-55">
                <a:latin typeface="Arial"/>
                <a:cs typeface="Arial"/>
              </a:rPr>
              <a:t> </a:t>
            </a:r>
            <a:r>
              <a:rPr sz="2400" spc="135">
                <a:latin typeface="Arial"/>
                <a:cs typeface="Arial"/>
              </a:rPr>
              <a:t>list</a:t>
            </a:r>
            <a:r>
              <a:rPr sz="2400" spc="-55">
                <a:latin typeface="Arial"/>
                <a:cs typeface="Arial"/>
              </a:rPr>
              <a:t> </a:t>
            </a:r>
            <a:r>
              <a:rPr sz="2400" spc="100">
                <a:latin typeface="Arial"/>
                <a:cs typeface="Arial"/>
              </a:rPr>
              <a:t>campus</a:t>
            </a:r>
            <a:r>
              <a:rPr sz="2400" spc="-50">
                <a:latin typeface="Arial"/>
                <a:cs typeface="Arial"/>
              </a:rPr>
              <a:t> </a:t>
            </a:r>
            <a:r>
              <a:rPr sz="2400" spc="114">
                <a:latin typeface="Arial"/>
                <a:cs typeface="Arial"/>
              </a:rPr>
              <a:t>involvement.</a:t>
            </a:r>
            <a:endParaRPr sz="2400">
              <a:latin typeface="Arial"/>
              <a:cs typeface="Arial"/>
            </a:endParaRPr>
          </a:p>
          <a:p>
            <a:pPr marL="530860" marR="985519">
              <a:lnSpc>
                <a:spcPct val="114599"/>
              </a:lnSpc>
            </a:pPr>
            <a:r>
              <a:rPr sz="2400">
                <a:latin typeface="Arial"/>
                <a:cs typeface="Arial"/>
              </a:rPr>
              <a:t>Be</a:t>
            </a:r>
            <a:r>
              <a:rPr sz="2400" spc="-65">
                <a:latin typeface="Arial"/>
                <a:cs typeface="Arial"/>
              </a:rPr>
              <a:t> </a:t>
            </a:r>
            <a:r>
              <a:rPr sz="2400" spc="80">
                <a:latin typeface="Arial"/>
                <a:cs typeface="Arial"/>
              </a:rPr>
              <a:t>sure</a:t>
            </a:r>
            <a:r>
              <a:rPr sz="2400" spc="-60">
                <a:latin typeface="Arial"/>
                <a:cs typeface="Arial"/>
              </a:rPr>
              <a:t> </a:t>
            </a:r>
            <a:r>
              <a:rPr sz="2400" spc="220">
                <a:latin typeface="Arial"/>
                <a:cs typeface="Arial"/>
              </a:rPr>
              <a:t>to</a:t>
            </a:r>
            <a:r>
              <a:rPr sz="2400" spc="-60">
                <a:latin typeface="Arial"/>
                <a:cs typeface="Arial"/>
              </a:rPr>
              <a:t> </a:t>
            </a:r>
            <a:r>
              <a:rPr sz="2400" spc="120">
                <a:latin typeface="Arial"/>
                <a:cs typeface="Arial"/>
              </a:rPr>
              <a:t>include</a:t>
            </a:r>
            <a:r>
              <a:rPr sz="2400" spc="-60">
                <a:latin typeface="Arial"/>
                <a:cs typeface="Arial"/>
              </a:rPr>
              <a:t> </a:t>
            </a:r>
            <a:r>
              <a:rPr sz="2400" spc="145">
                <a:latin typeface="Arial"/>
                <a:cs typeface="Arial"/>
              </a:rPr>
              <a:t>your</a:t>
            </a:r>
            <a:r>
              <a:rPr sz="2400" spc="-60">
                <a:latin typeface="Arial"/>
                <a:cs typeface="Arial"/>
              </a:rPr>
              <a:t> </a:t>
            </a:r>
            <a:r>
              <a:rPr sz="2400" spc="110">
                <a:latin typeface="Arial"/>
                <a:cs typeface="Arial"/>
              </a:rPr>
              <a:t>level</a:t>
            </a:r>
            <a:r>
              <a:rPr sz="2400" spc="-60">
                <a:latin typeface="Arial"/>
                <a:cs typeface="Arial"/>
              </a:rPr>
              <a:t> </a:t>
            </a:r>
            <a:r>
              <a:rPr sz="2400" spc="190">
                <a:latin typeface="Arial"/>
                <a:cs typeface="Arial"/>
              </a:rPr>
              <a:t>of</a:t>
            </a:r>
            <a:r>
              <a:rPr sz="2400" spc="-60">
                <a:latin typeface="Arial"/>
                <a:cs typeface="Arial"/>
              </a:rPr>
              <a:t> </a:t>
            </a:r>
            <a:r>
              <a:rPr sz="2400" spc="140">
                <a:latin typeface="Arial"/>
                <a:cs typeface="Arial"/>
              </a:rPr>
              <a:t>involvement</a:t>
            </a:r>
            <a:r>
              <a:rPr sz="2400" spc="-60">
                <a:latin typeface="Arial"/>
                <a:cs typeface="Arial"/>
              </a:rPr>
              <a:t> </a:t>
            </a:r>
            <a:r>
              <a:rPr sz="2400" spc="90">
                <a:latin typeface="Arial"/>
                <a:cs typeface="Arial"/>
              </a:rPr>
              <a:t>(Member,</a:t>
            </a:r>
            <a:r>
              <a:rPr sz="2400" spc="-60">
                <a:latin typeface="Arial"/>
                <a:cs typeface="Arial"/>
              </a:rPr>
              <a:t> </a:t>
            </a:r>
            <a:r>
              <a:rPr sz="2400" spc="90">
                <a:latin typeface="Arial"/>
                <a:cs typeface="Arial"/>
              </a:rPr>
              <a:t>President,</a:t>
            </a:r>
            <a:r>
              <a:rPr sz="2400" spc="-60">
                <a:latin typeface="Arial"/>
                <a:cs typeface="Arial"/>
              </a:rPr>
              <a:t> </a:t>
            </a:r>
            <a:r>
              <a:rPr sz="2400" spc="110">
                <a:latin typeface="Arial"/>
                <a:cs typeface="Arial"/>
              </a:rPr>
              <a:t>Participant,</a:t>
            </a:r>
            <a:r>
              <a:rPr sz="2400" spc="-60">
                <a:latin typeface="Arial"/>
                <a:cs typeface="Arial"/>
              </a:rPr>
              <a:t> </a:t>
            </a:r>
            <a:r>
              <a:rPr sz="2400" spc="60">
                <a:latin typeface="Arial"/>
                <a:cs typeface="Arial"/>
              </a:rPr>
              <a:t>etc.),</a:t>
            </a:r>
            <a:r>
              <a:rPr sz="2400" spc="-60">
                <a:latin typeface="Arial"/>
                <a:cs typeface="Arial"/>
              </a:rPr>
              <a:t> </a:t>
            </a:r>
            <a:r>
              <a:rPr sz="2400" spc="165">
                <a:latin typeface="Arial"/>
                <a:cs typeface="Arial"/>
              </a:rPr>
              <a:t>the</a:t>
            </a:r>
            <a:r>
              <a:rPr sz="2400" spc="-60">
                <a:latin typeface="Arial"/>
                <a:cs typeface="Arial"/>
              </a:rPr>
              <a:t> </a:t>
            </a:r>
            <a:r>
              <a:rPr sz="2400" spc="85">
                <a:latin typeface="Arial"/>
                <a:cs typeface="Arial"/>
              </a:rPr>
              <a:t>name</a:t>
            </a:r>
            <a:r>
              <a:rPr sz="2400" spc="-60">
                <a:latin typeface="Arial"/>
                <a:cs typeface="Arial"/>
              </a:rPr>
              <a:t> </a:t>
            </a:r>
            <a:r>
              <a:rPr sz="2400" spc="190">
                <a:latin typeface="Arial"/>
                <a:cs typeface="Arial"/>
              </a:rPr>
              <a:t>of</a:t>
            </a:r>
            <a:r>
              <a:rPr sz="2400" spc="-60">
                <a:latin typeface="Arial"/>
                <a:cs typeface="Arial"/>
              </a:rPr>
              <a:t> </a:t>
            </a:r>
            <a:r>
              <a:rPr sz="2400" spc="140">
                <a:latin typeface="Arial"/>
                <a:cs typeface="Arial"/>
              </a:rPr>
              <a:t>the </a:t>
            </a:r>
            <a:r>
              <a:rPr sz="2400" spc="90">
                <a:latin typeface="Arial"/>
                <a:cs typeface="Arial"/>
              </a:rPr>
              <a:t>organization</a:t>
            </a:r>
            <a:r>
              <a:rPr sz="2400" spc="-70">
                <a:latin typeface="Arial"/>
                <a:cs typeface="Arial"/>
              </a:rPr>
              <a:t> </a:t>
            </a:r>
            <a:r>
              <a:rPr sz="2400" spc="105">
                <a:latin typeface="Arial"/>
                <a:cs typeface="Arial"/>
              </a:rPr>
              <a:t>and</a:t>
            </a:r>
            <a:r>
              <a:rPr sz="2400" spc="-70">
                <a:latin typeface="Arial"/>
                <a:cs typeface="Arial"/>
              </a:rPr>
              <a:t> </a:t>
            </a:r>
            <a:r>
              <a:rPr sz="2400" spc="165">
                <a:latin typeface="Arial"/>
                <a:cs typeface="Arial"/>
              </a:rPr>
              <a:t>the</a:t>
            </a:r>
            <a:r>
              <a:rPr sz="2400" spc="-65">
                <a:latin typeface="Arial"/>
                <a:cs typeface="Arial"/>
              </a:rPr>
              <a:t> </a:t>
            </a:r>
            <a:r>
              <a:rPr sz="2400" spc="125">
                <a:latin typeface="Arial"/>
                <a:cs typeface="Arial"/>
              </a:rPr>
              <a:t>months/years</a:t>
            </a:r>
            <a:r>
              <a:rPr sz="2400" spc="-70">
                <a:latin typeface="Arial"/>
                <a:cs typeface="Arial"/>
              </a:rPr>
              <a:t> </a:t>
            </a:r>
            <a:r>
              <a:rPr sz="2400" spc="130">
                <a:latin typeface="Arial"/>
                <a:cs typeface="Arial"/>
              </a:rPr>
              <a:t>you</a:t>
            </a:r>
            <a:r>
              <a:rPr sz="2400" spc="-65">
                <a:latin typeface="Arial"/>
                <a:cs typeface="Arial"/>
              </a:rPr>
              <a:t> </a:t>
            </a:r>
            <a:r>
              <a:rPr sz="2400" spc="95">
                <a:latin typeface="Arial"/>
                <a:cs typeface="Arial"/>
              </a:rPr>
              <a:t>were</a:t>
            </a:r>
            <a:r>
              <a:rPr sz="2400" spc="-70">
                <a:latin typeface="Arial"/>
                <a:cs typeface="Arial"/>
              </a:rPr>
              <a:t> </a:t>
            </a:r>
            <a:r>
              <a:rPr sz="2400" spc="135">
                <a:latin typeface="Arial"/>
                <a:cs typeface="Arial"/>
              </a:rPr>
              <a:t>involved</a:t>
            </a:r>
            <a:r>
              <a:rPr sz="2400" spc="-65">
                <a:latin typeface="Arial"/>
                <a:cs typeface="Arial"/>
              </a:rPr>
              <a:t> </a:t>
            </a:r>
            <a:r>
              <a:rPr sz="2400" spc="120">
                <a:latin typeface="Arial"/>
                <a:cs typeface="Arial"/>
              </a:rPr>
              <a:t>in</a:t>
            </a:r>
            <a:r>
              <a:rPr sz="2400" spc="-70">
                <a:latin typeface="Arial"/>
                <a:cs typeface="Arial"/>
              </a:rPr>
              <a:t> </a:t>
            </a:r>
            <a:r>
              <a:rPr sz="2400" spc="90">
                <a:latin typeface="Arial"/>
                <a:cs typeface="Arial"/>
              </a:rPr>
              <a:t>reverse</a:t>
            </a:r>
            <a:r>
              <a:rPr sz="2400" spc="-65">
                <a:latin typeface="Arial"/>
                <a:cs typeface="Arial"/>
              </a:rPr>
              <a:t> </a:t>
            </a:r>
            <a:r>
              <a:rPr sz="2400" spc="110">
                <a:latin typeface="Arial"/>
                <a:cs typeface="Arial"/>
              </a:rPr>
              <a:t>chronological</a:t>
            </a:r>
            <a:r>
              <a:rPr sz="2400" spc="-70">
                <a:latin typeface="Arial"/>
                <a:cs typeface="Arial"/>
              </a:rPr>
              <a:t> </a:t>
            </a:r>
            <a:r>
              <a:rPr sz="2400" spc="105">
                <a:latin typeface="Arial"/>
                <a:cs typeface="Arial"/>
              </a:rPr>
              <a:t>order.</a:t>
            </a:r>
            <a:endParaRPr sz="2400">
              <a:latin typeface="Arial"/>
              <a:cs typeface="Arial"/>
            </a:endParaRPr>
          </a:p>
          <a:p>
            <a:pPr>
              <a:lnSpc>
                <a:spcPct val="100000"/>
              </a:lnSpc>
              <a:spcBef>
                <a:spcPts val="535"/>
              </a:spcBef>
            </a:pPr>
            <a:endParaRPr sz="2400">
              <a:latin typeface="Arial"/>
              <a:cs typeface="Arial"/>
            </a:endParaRPr>
          </a:p>
          <a:p>
            <a:pPr marL="12700" marR="695325">
              <a:lnSpc>
                <a:spcPct val="114599"/>
              </a:lnSpc>
              <a:spcBef>
                <a:spcPts val="5"/>
              </a:spcBef>
            </a:pPr>
            <a:r>
              <a:rPr sz="2400" spc="-140">
                <a:latin typeface="Arial Black"/>
                <a:cs typeface="Arial Black"/>
              </a:rPr>
              <a:t>Honors</a:t>
            </a:r>
            <a:r>
              <a:rPr sz="2400" spc="-220">
                <a:latin typeface="Arial Black"/>
                <a:cs typeface="Arial Black"/>
              </a:rPr>
              <a:t> </a:t>
            </a:r>
            <a:r>
              <a:rPr sz="2400" spc="-560">
                <a:latin typeface="Arial Black"/>
                <a:cs typeface="Arial Black"/>
              </a:rPr>
              <a:t>&amp;</a:t>
            </a:r>
            <a:r>
              <a:rPr sz="2400" spc="-220">
                <a:latin typeface="Arial Black"/>
                <a:cs typeface="Arial Black"/>
              </a:rPr>
              <a:t> </a:t>
            </a:r>
            <a:r>
              <a:rPr sz="2400" spc="-204">
                <a:latin typeface="Arial Black"/>
                <a:cs typeface="Arial Black"/>
              </a:rPr>
              <a:t>Awards:</a:t>
            </a:r>
            <a:r>
              <a:rPr sz="2400" spc="-200">
                <a:latin typeface="Arial Black"/>
                <a:cs typeface="Arial Black"/>
              </a:rPr>
              <a:t> </a:t>
            </a:r>
            <a:r>
              <a:rPr sz="2400" spc="150">
                <a:latin typeface="Arial"/>
                <a:cs typeface="Arial"/>
              </a:rPr>
              <a:t>If</a:t>
            </a:r>
            <a:r>
              <a:rPr sz="2400" spc="-65">
                <a:latin typeface="Arial"/>
                <a:cs typeface="Arial"/>
              </a:rPr>
              <a:t> </a:t>
            </a:r>
            <a:r>
              <a:rPr sz="2400" spc="130">
                <a:latin typeface="Arial"/>
                <a:cs typeface="Arial"/>
              </a:rPr>
              <a:t>you</a:t>
            </a:r>
            <a:r>
              <a:rPr sz="2400" spc="-65">
                <a:latin typeface="Arial"/>
                <a:cs typeface="Arial"/>
              </a:rPr>
              <a:t> </a:t>
            </a:r>
            <a:r>
              <a:rPr sz="2400" spc="80">
                <a:latin typeface="Arial"/>
                <a:cs typeface="Arial"/>
              </a:rPr>
              <a:t>have</a:t>
            </a:r>
            <a:r>
              <a:rPr sz="2400" spc="-60">
                <a:latin typeface="Arial"/>
                <a:cs typeface="Arial"/>
              </a:rPr>
              <a:t> </a:t>
            </a:r>
            <a:r>
              <a:rPr sz="2400" spc="160">
                <a:latin typeface="Arial"/>
                <a:cs typeface="Arial"/>
              </a:rPr>
              <a:t>other</a:t>
            </a:r>
            <a:r>
              <a:rPr sz="2400" spc="-65">
                <a:latin typeface="Arial"/>
                <a:cs typeface="Arial"/>
              </a:rPr>
              <a:t> </a:t>
            </a:r>
            <a:r>
              <a:rPr sz="2400" spc="105">
                <a:latin typeface="Arial"/>
                <a:cs typeface="Arial"/>
              </a:rPr>
              <a:t>Awards/Honors</a:t>
            </a:r>
            <a:r>
              <a:rPr sz="2400" spc="-65">
                <a:latin typeface="Arial"/>
                <a:cs typeface="Arial"/>
              </a:rPr>
              <a:t> </a:t>
            </a:r>
            <a:r>
              <a:rPr sz="2400" spc="190">
                <a:latin typeface="Arial"/>
                <a:cs typeface="Arial"/>
              </a:rPr>
              <a:t>from</a:t>
            </a:r>
            <a:r>
              <a:rPr sz="2400" spc="-65">
                <a:latin typeface="Arial"/>
                <a:cs typeface="Arial"/>
              </a:rPr>
              <a:t> </a:t>
            </a:r>
            <a:r>
              <a:rPr sz="2400" spc="85">
                <a:latin typeface="Arial"/>
                <a:cs typeface="Arial"/>
              </a:rPr>
              <a:t>college</a:t>
            </a:r>
            <a:r>
              <a:rPr sz="2400" spc="-60">
                <a:latin typeface="Arial"/>
                <a:cs typeface="Arial"/>
              </a:rPr>
              <a:t> </a:t>
            </a:r>
            <a:r>
              <a:rPr sz="2400" spc="185">
                <a:latin typeface="Arial"/>
                <a:cs typeface="Arial"/>
              </a:rPr>
              <a:t>that</a:t>
            </a:r>
            <a:r>
              <a:rPr sz="2400" spc="-65">
                <a:latin typeface="Arial"/>
                <a:cs typeface="Arial"/>
              </a:rPr>
              <a:t> </a:t>
            </a:r>
            <a:r>
              <a:rPr sz="2400" spc="65">
                <a:latin typeface="Arial"/>
                <a:cs typeface="Arial"/>
              </a:rPr>
              <a:t>are</a:t>
            </a:r>
            <a:r>
              <a:rPr sz="2400" spc="-65">
                <a:latin typeface="Arial"/>
                <a:cs typeface="Arial"/>
              </a:rPr>
              <a:t> </a:t>
            </a:r>
            <a:r>
              <a:rPr sz="2400" spc="195">
                <a:latin typeface="Arial"/>
                <a:cs typeface="Arial"/>
              </a:rPr>
              <a:t>not</a:t>
            </a:r>
            <a:r>
              <a:rPr sz="2400" spc="-65">
                <a:latin typeface="Arial"/>
                <a:cs typeface="Arial"/>
              </a:rPr>
              <a:t> </a:t>
            </a:r>
            <a:r>
              <a:rPr sz="2400" spc="95">
                <a:latin typeface="Arial"/>
                <a:cs typeface="Arial"/>
              </a:rPr>
              <a:t>already</a:t>
            </a:r>
            <a:r>
              <a:rPr sz="2400" spc="-60">
                <a:latin typeface="Arial"/>
                <a:cs typeface="Arial"/>
              </a:rPr>
              <a:t> </a:t>
            </a:r>
            <a:r>
              <a:rPr sz="2400" spc="140">
                <a:latin typeface="Arial"/>
                <a:cs typeface="Arial"/>
              </a:rPr>
              <a:t>mentioned</a:t>
            </a:r>
            <a:r>
              <a:rPr sz="2400" spc="-65">
                <a:latin typeface="Arial"/>
                <a:cs typeface="Arial"/>
              </a:rPr>
              <a:t> </a:t>
            </a:r>
            <a:r>
              <a:rPr sz="2400" spc="135">
                <a:latin typeface="Arial"/>
                <a:cs typeface="Arial"/>
              </a:rPr>
              <a:t>on</a:t>
            </a:r>
            <a:r>
              <a:rPr sz="2400" spc="-65">
                <a:latin typeface="Arial"/>
                <a:cs typeface="Arial"/>
              </a:rPr>
              <a:t> </a:t>
            </a:r>
            <a:r>
              <a:rPr sz="2400" spc="125">
                <a:latin typeface="Arial"/>
                <a:cs typeface="Arial"/>
              </a:rPr>
              <a:t>your </a:t>
            </a:r>
            <a:r>
              <a:rPr sz="2400" spc="70">
                <a:latin typeface="Arial"/>
                <a:cs typeface="Arial"/>
              </a:rPr>
              <a:t>resume,</a:t>
            </a:r>
            <a:r>
              <a:rPr sz="2400" spc="-70">
                <a:latin typeface="Arial"/>
                <a:cs typeface="Arial"/>
              </a:rPr>
              <a:t> </a:t>
            </a:r>
            <a:r>
              <a:rPr sz="2400" spc="130">
                <a:latin typeface="Arial"/>
                <a:cs typeface="Arial"/>
              </a:rPr>
              <a:t>you</a:t>
            </a:r>
            <a:r>
              <a:rPr sz="2400" spc="-65">
                <a:latin typeface="Arial"/>
                <a:cs typeface="Arial"/>
              </a:rPr>
              <a:t> </a:t>
            </a:r>
            <a:r>
              <a:rPr sz="2400" spc="85">
                <a:latin typeface="Arial"/>
                <a:cs typeface="Arial"/>
              </a:rPr>
              <a:t>can</a:t>
            </a:r>
            <a:r>
              <a:rPr sz="2400" spc="-65">
                <a:latin typeface="Arial"/>
                <a:cs typeface="Arial"/>
              </a:rPr>
              <a:t> </a:t>
            </a:r>
            <a:r>
              <a:rPr sz="2400" spc="135">
                <a:latin typeface="Arial"/>
                <a:cs typeface="Arial"/>
              </a:rPr>
              <a:t>list</a:t>
            </a:r>
            <a:r>
              <a:rPr sz="2400" spc="-65">
                <a:latin typeface="Arial"/>
                <a:cs typeface="Arial"/>
              </a:rPr>
              <a:t> </a:t>
            </a:r>
            <a:r>
              <a:rPr sz="2400" spc="170">
                <a:latin typeface="Arial"/>
                <a:cs typeface="Arial"/>
              </a:rPr>
              <a:t>them</a:t>
            </a:r>
            <a:r>
              <a:rPr sz="2400" spc="-70">
                <a:latin typeface="Arial"/>
                <a:cs typeface="Arial"/>
              </a:rPr>
              <a:t> </a:t>
            </a:r>
            <a:r>
              <a:rPr sz="2400" spc="50">
                <a:latin typeface="Arial"/>
                <a:cs typeface="Arial"/>
              </a:rPr>
              <a:t>here.</a:t>
            </a:r>
            <a:endParaRPr sz="2400">
              <a:latin typeface="Arial"/>
              <a:cs typeface="Arial"/>
            </a:endParaRPr>
          </a:p>
          <a:p>
            <a:pPr marL="530860" marR="288925">
              <a:lnSpc>
                <a:spcPct val="114599"/>
              </a:lnSpc>
            </a:pPr>
            <a:r>
              <a:rPr sz="2400">
                <a:latin typeface="Arial"/>
                <a:cs typeface="Arial"/>
              </a:rPr>
              <a:t>Be</a:t>
            </a:r>
            <a:r>
              <a:rPr sz="2400" spc="-65">
                <a:latin typeface="Arial"/>
                <a:cs typeface="Arial"/>
              </a:rPr>
              <a:t> </a:t>
            </a:r>
            <a:r>
              <a:rPr sz="2400" spc="80">
                <a:latin typeface="Arial"/>
                <a:cs typeface="Arial"/>
              </a:rPr>
              <a:t>sure</a:t>
            </a:r>
            <a:r>
              <a:rPr sz="2400" spc="-65">
                <a:latin typeface="Arial"/>
                <a:cs typeface="Arial"/>
              </a:rPr>
              <a:t> </a:t>
            </a:r>
            <a:r>
              <a:rPr sz="2400" spc="220">
                <a:latin typeface="Arial"/>
                <a:cs typeface="Arial"/>
              </a:rPr>
              <a:t>to</a:t>
            </a:r>
            <a:r>
              <a:rPr sz="2400" spc="-65">
                <a:latin typeface="Arial"/>
                <a:cs typeface="Arial"/>
              </a:rPr>
              <a:t> </a:t>
            </a:r>
            <a:r>
              <a:rPr sz="2400" spc="120">
                <a:latin typeface="Arial"/>
                <a:cs typeface="Arial"/>
              </a:rPr>
              <a:t>include</a:t>
            </a:r>
            <a:r>
              <a:rPr sz="2400" spc="-65">
                <a:latin typeface="Arial"/>
                <a:cs typeface="Arial"/>
              </a:rPr>
              <a:t> </a:t>
            </a:r>
            <a:r>
              <a:rPr sz="2400" spc="145">
                <a:latin typeface="Arial"/>
                <a:cs typeface="Arial"/>
              </a:rPr>
              <a:t>your</a:t>
            </a:r>
            <a:r>
              <a:rPr sz="2400" spc="-65">
                <a:latin typeface="Arial"/>
                <a:cs typeface="Arial"/>
              </a:rPr>
              <a:t> </a:t>
            </a:r>
            <a:r>
              <a:rPr sz="2400" spc="180">
                <a:latin typeface="Arial"/>
                <a:cs typeface="Arial"/>
              </a:rPr>
              <a:t>title</a:t>
            </a:r>
            <a:r>
              <a:rPr sz="2400" spc="-65">
                <a:latin typeface="Arial"/>
                <a:cs typeface="Arial"/>
              </a:rPr>
              <a:t> </a:t>
            </a:r>
            <a:r>
              <a:rPr sz="2400" spc="75">
                <a:latin typeface="Arial"/>
                <a:cs typeface="Arial"/>
              </a:rPr>
              <a:t>(Recipient,</a:t>
            </a:r>
            <a:r>
              <a:rPr sz="2400" spc="-65">
                <a:latin typeface="Arial"/>
                <a:cs typeface="Arial"/>
              </a:rPr>
              <a:t> </a:t>
            </a:r>
            <a:r>
              <a:rPr sz="2400" spc="85">
                <a:latin typeface="Arial"/>
                <a:cs typeface="Arial"/>
              </a:rPr>
              <a:t>Honoree,</a:t>
            </a:r>
            <a:r>
              <a:rPr sz="2400" spc="-65">
                <a:latin typeface="Arial"/>
                <a:cs typeface="Arial"/>
              </a:rPr>
              <a:t> </a:t>
            </a:r>
            <a:r>
              <a:rPr sz="2400" spc="85">
                <a:latin typeface="Arial"/>
                <a:cs typeface="Arial"/>
              </a:rPr>
              <a:t>Nominee,</a:t>
            </a:r>
            <a:r>
              <a:rPr sz="2400" spc="-65">
                <a:latin typeface="Arial"/>
                <a:cs typeface="Arial"/>
              </a:rPr>
              <a:t> </a:t>
            </a:r>
            <a:r>
              <a:rPr sz="2400" spc="60">
                <a:latin typeface="Arial"/>
                <a:cs typeface="Arial"/>
              </a:rPr>
              <a:t>etc.),</a:t>
            </a:r>
            <a:r>
              <a:rPr sz="2400" spc="-65">
                <a:latin typeface="Arial"/>
                <a:cs typeface="Arial"/>
              </a:rPr>
              <a:t> </a:t>
            </a:r>
            <a:r>
              <a:rPr sz="2400" spc="165">
                <a:latin typeface="Arial"/>
                <a:cs typeface="Arial"/>
              </a:rPr>
              <a:t>the</a:t>
            </a:r>
            <a:r>
              <a:rPr sz="2400" spc="-65">
                <a:latin typeface="Arial"/>
                <a:cs typeface="Arial"/>
              </a:rPr>
              <a:t> </a:t>
            </a:r>
            <a:r>
              <a:rPr sz="2400" spc="85">
                <a:latin typeface="Arial"/>
                <a:cs typeface="Arial"/>
              </a:rPr>
              <a:t>name</a:t>
            </a:r>
            <a:r>
              <a:rPr sz="2400" spc="-65">
                <a:latin typeface="Arial"/>
                <a:cs typeface="Arial"/>
              </a:rPr>
              <a:t> </a:t>
            </a:r>
            <a:r>
              <a:rPr sz="2400" spc="190">
                <a:latin typeface="Arial"/>
                <a:cs typeface="Arial"/>
              </a:rPr>
              <a:t>of</a:t>
            </a:r>
            <a:r>
              <a:rPr sz="2400" spc="-65">
                <a:latin typeface="Arial"/>
                <a:cs typeface="Arial"/>
              </a:rPr>
              <a:t> </a:t>
            </a:r>
            <a:r>
              <a:rPr sz="2400" spc="165">
                <a:latin typeface="Arial"/>
                <a:cs typeface="Arial"/>
              </a:rPr>
              <a:t>the</a:t>
            </a:r>
            <a:r>
              <a:rPr sz="2400" spc="-65">
                <a:latin typeface="Arial"/>
                <a:cs typeface="Arial"/>
              </a:rPr>
              <a:t> </a:t>
            </a:r>
            <a:r>
              <a:rPr sz="2400" spc="95">
                <a:latin typeface="Arial"/>
                <a:cs typeface="Arial"/>
              </a:rPr>
              <a:t>award</a:t>
            </a:r>
            <a:r>
              <a:rPr sz="2400" spc="-65">
                <a:latin typeface="Arial"/>
                <a:cs typeface="Arial"/>
              </a:rPr>
              <a:t> </a:t>
            </a:r>
            <a:r>
              <a:rPr sz="2400" spc="105">
                <a:latin typeface="Arial"/>
                <a:cs typeface="Arial"/>
              </a:rPr>
              <a:t>and</a:t>
            </a:r>
            <a:r>
              <a:rPr sz="2400" spc="-65">
                <a:latin typeface="Arial"/>
                <a:cs typeface="Arial"/>
              </a:rPr>
              <a:t> </a:t>
            </a:r>
            <a:r>
              <a:rPr sz="2400" spc="110">
                <a:latin typeface="Arial"/>
                <a:cs typeface="Arial"/>
              </a:rPr>
              <a:t>when</a:t>
            </a:r>
            <a:r>
              <a:rPr sz="2400" spc="-65">
                <a:latin typeface="Arial"/>
                <a:cs typeface="Arial"/>
              </a:rPr>
              <a:t> </a:t>
            </a:r>
            <a:r>
              <a:rPr sz="2400" spc="204">
                <a:latin typeface="Arial"/>
                <a:cs typeface="Arial"/>
              </a:rPr>
              <a:t>it</a:t>
            </a:r>
            <a:r>
              <a:rPr sz="2400" spc="-65">
                <a:latin typeface="Arial"/>
                <a:cs typeface="Arial"/>
              </a:rPr>
              <a:t> </a:t>
            </a:r>
            <a:r>
              <a:rPr sz="2400" spc="-25">
                <a:latin typeface="Arial"/>
                <a:cs typeface="Arial"/>
              </a:rPr>
              <a:t>was </a:t>
            </a:r>
            <a:r>
              <a:rPr sz="2400" spc="135">
                <a:latin typeface="Arial"/>
                <a:cs typeface="Arial"/>
              </a:rPr>
              <a:t>obtained</a:t>
            </a:r>
            <a:r>
              <a:rPr sz="2400" spc="-65">
                <a:latin typeface="Arial"/>
                <a:cs typeface="Arial"/>
              </a:rPr>
              <a:t> </a:t>
            </a:r>
            <a:r>
              <a:rPr sz="2400" spc="120">
                <a:latin typeface="Arial"/>
                <a:cs typeface="Arial"/>
              </a:rPr>
              <a:t>in</a:t>
            </a:r>
            <a:r>
              <a:rPr sz="2400" spc="-60">
                <a:latin typeface="Arial"/>
                <a:cs typeface="Arial"/>
              </a:rPr>
              <a:t> </a:t>
            </a:r>
            <a:r>
              <a:rPr sz="2400" spc="90">
                <a:latin typeface="Arial"/>
                <a:cs typeface="Arial"/>
              </a:rPr>
              <a:t>reverse</a:t>
            </a:r>
            <a:r>
              <a:rPr sz="2400" spc="-60">
                <a:latin typeface="Arial"/>
                <a:cs typeface="Arial"/>
              </a:rPr>
              <a:t> </a:t>
            </a:r>
            <a:r>
              <a:rPr sz="2400" spc="110">
                <a:latin typeface="Arial"/>
                <a:cs typeface="Arial"/>
              </a:rPr>
              <a:t>chronological</a:t>
            </a:r>
            <a:r>
              <a:rPr sz="2400" spc="-60">
                <a:latin typeface="Arial"/>
                <a:cs typeface="Arial"/>
              </a:rPr>
              <a:t> </a:t>
            </a:r>
            <a:r>
              <a:rPr sz="2400" spc="105">
                <a:latin typeface="Arial"/>
                <a:cs typeface="Arial"/>
              </a:rPr>
              <a:t>order.</a:t>
            </a:r>
            <a:endParaRPr sz="2400">
              <a:latin typeface="Arial"/>
              <a:cs typeface="Arial"/>
            </a:endParaRPr>
          </a:p>
          <a:p>
            <a:pPr>
              <a:lnSpc>
                <a:spcPct val="100000"/>
              </a:lnSpc>
              <a:spcBef>
                <a:spcPts val="955"/>
              </a:spcBef>
            </a:pPr>
            <a:endParaRPr sz="2400">
              <a:latin typeface="Arial"/>
              <a:cs typeface="Arial"/>
            </a:endParaRPr>
          </a:p>
          <a:p>
            <a:pPr marL="12700">
              <a:lnSpc>
                <a:spcPct val="100000"/>
              </a:lnSpc>
              <a:spcBef>
                <a:spcPts val="5"/>
              </a:spcBef>
            </a:pPr>
            <a:r>
              <a:rPr sz="2400" spc="-140">
                <a:latin typeface="Arial Black"/>
                <a:cs typeface="Arial Black"/>
              </a:rPr>
              <a:t>Volunteer:</a:t>
            </a:r>
            <a:r>
              <a:rPr sz="2400" spc="-229">
                <a:latin typeface="Arial Black"/>
                <a:cs typeface="Arial Black"/>
              </a:rPr>
              <a:t> </a:t>
            </a:r>
            <a:r>
              <a:rPr sz="2400" spc="150">
                <a:latin typeface="Arial"/>
                <a:cs typeface="Arial"/>
              </a:rPr>
              <a:t>If</a:t>
            </a:r>
            <a:r>
              <a:rPr sz="2400" spc="-65">
                <a:latin typeface="Arial"/>
                <a:cs typeface="Arial"/>
              </a:rPr>
              <a:t> </a:t>
            </a:r>
            <a:r>
              <a:rPr sz="2400" spc="130">
                <a:latin typeface="Arial"/>
                <a:cs typeface="Arial"/>
              </a:rPr>
              <a:t>you</a:t>
            </a:r>
            <a:r>
              <a:rPr sz="2400" spc="-70">
                <a:latin typeface="Arial"/>
                <a:cs typeface="Arial"/>
              </a:rPr>
              <a:t> </a:t>
            </a:r>
            <a:r>
              <a:rPr sz="2400" spc="80">
                <a:latin typeface="Arial"/>
                <a:cs typeface="Arial"/>
              </a:rPr>
              <a:t>have</a:t>
            </a:r>
            <a:r>
              <a:rPr sz="2400" spc="-65">
                <a:latin typeface="Arial"/>
                <a:cs typeface="Arial"/>
              </a:rPr>
              <a:t> </a:t>
            </a:r>
            <a:r>
              <a:rPr sz="2400" spc="140">
                <a:latin typeface="Arial"/>
                <a:cs typeface="Arial"/>
              </a:rPr>
              <a:t>volunteer</a:t>
            </a:r>
            <a:r>
              <a:rPr sz="2400" spc="-65">
                <a:latin typeface="Arial"/>
                <a:cs typeface="Arial"/>
              </a:rPr>
              <a:t> </a:t>
            </a:r>
            <a:r>
              <a:rPr sz="2400" spc="85">
                <a:latin typeface="Arial"/>
                <a:cs typeface="Arial"/>
              </a:rPr>
              <a:t>experience</a:t>
            </a:r>
            <a:r>
              <a:rPr sz="2400" spc="-65">
                <a:latin typeface="Arial"/>
                <a:cs typeface="Arial"/>
              </a:rPr>
              <a:t> </a:t>
            </a:r>
            <a:r>
              <a:rPr sz="2400" spc="185">
                <a:latin typeface="Arial"/>
                <a:cs typeface="Arial"/>
              </a:rPr>
              <a:t>that</a:t>
            </a:r>
            <a:r>
              <a:rPr sz="2400" spc="-70">
                <a:latin typeface="Arial"/>
                <a:cs typeface="Arial"/>
              </a:rPr>
              <a:t> </a:t>
            </a:r>
            <a:r>
              <a:rPr sz="2400" spc="90">
                <a:latin typeface="Arial"/>
                <a:cs typeface="Arial"/>
              </a:rPr>
              <a:t>adds</a:t>
            </a:r>
            <a:r>
              <a:rPr sz="2400" spc="-65">
                <a:latin typeface="Arial"/>
                <a:cs typeface="Arial"/>
              </a:rPr>
              <a:t> </a:t>
            </a:r>
            <a:r>
              <a:rPr sz="2400" spc="90">
                <a:latin typeface="Arial"/>
                <a:cs typeface="Arial"/>
              </a:rPr>
              <a:t>value</a:t>
            </a:r>
            <a:r>
              <a:rPr sz="2400" spc="-65">
                <a:latin typeface="Arial"/>
                <a:cs typeface="Arial"/>
              </a:rPr>
              <a:t> </a:t>
            </a:r>
            <a:r>
              <a:rPr sz="2400" spc="220">
                <a:latin typeface="Arial"/>
                <a:cs typeface="Arial"/>
              </a:rPr>
              <a:t>to</a:t>
            </a:r>
            <a:r>
              <a:rPr sz="2400" spc="-70">
                <a:latin typeface="Arial"/>
                <a:cs typeface="Arial"/>
              </a:rPr>
              <a:t> </a:t>
            </a:r>
            <a:r>
              <a:rPr sz="2400" spc="145">
                <a:latin typeface="Arial"/>
                <a:cs typeface="Arial"/>
              </a:rPr>
              <a:t>your</a:t>
            </a:r>
            <a:r>
              <a:rPr sz="2400" spc="-65">
                <a:latin typeface="Arial"/>
                <a:cs typeface="Arial"/>
              </a:rPr>
              <a:t> </a:t>
            </a:r>
            <a:r>
              <a:rPr sz="2400" spc="70">
                <a:latin typeface="Arial"/>
                <a:cs typeface="Arial"/>
              </a:rPr>
              <a:t>resume,</a:t>
            </a:r>
            <a:r>
              <a:rPr sz="2400" spc="-65">
                <a:latin typeface="Arial"/>
                <a:cs typeface="Arial"/>
              </a:rPr>
              <a:t> </a:t>
            </a:r>
            <a:r>
              <a:rPr sz="2400" spc="130">
                <a:latin typeface="Arial"/>
                <a:cs typeface="Arial"/>
              </a:rPr>
              <a:t>you</a:t>
            </a:r>
            <a:r>
              <a:rPr sz="2400" spc="-70">
                <a:latin typeface="Arial"/>
                <a:cs typeface="Arial"/>
              </a:rPr>
              <a:t> </a:t>
            </a:r>
            <a:r>
              <a:rPr sz="2400" spc="85">
                <a:latin typeface="Arial"/>
                <a:cs typeface="Arial"/>
              </a:rPr>
              <a:t>can</a:t>
            </a:r>
            <a:r>
              <a:rPr sz="2400" spc="-65">
                <a:latin typeface="Arial"/>
                <a:cs typeface="Arial"/>
              </a:rPr>
              <a:t> </a:t>
            </a:r>
            <a:r>
              <a:rPr sz="2400" spc="135">
                <a:latin typeface="Arial"/>
                <a:cs typeface="Arial"/>
              </a:rPr>
              <a:t>list</a:t>
            </a:r>
            <a:r>
              <a:rPr sz="2400" spc="-65">
                <a:latin typeface="Arial"/>
                <a:cs typeface="Arial"/>
              </a:rPr>
              <a:t> </a:t>
            </a:r>
            <a:r>
              <a:rPr sz="2400" spc="204">
                <a:latin typeface="Arial"/>
                <a:cs typeface="Arial"/>
              </a:rPr>
              <a:t>it</a:t>
            </a:r>
            <a:r>
              <a:rPr sz="2400" spc="-70">
                <a:latin typeface="Arial"/>
                <a:cs typeface="Arial"/>
              </a:rPr>
              <a:t> </a:t>
            </a:r>
            <a:r>
              <a:rPr sz="2400" spc="135">
                <a:latin typeface="Arial"/>
                <a:cs typeface="Arial"/>
              </a:rPr>
              <a:t>under</a:t>
            </a:r>
            <a:r>
              <a:rPr sz="2400" spc="-65">
                <a:latin typeface="Arial"/>
                <a:cs typeface="Arial"/>
              </a:rPr>
              <a:t> </a:t>
            </a:r>
            <a:r>
              <a:rPr sz="2400" spc="135">
                <a:latin typeface="Arial"/>
                <a:cs typeface="Arial"/>
              </a:rPr>
              <a:t>this</a:t>
            </a:r>
            <a:r>
              <a:rPr sz="2400" spc="-65">
                <a:latin typeface="Arial"/>
                <a:cs typeface="Arial"/>
              </a:rPr>
              <a:t> </a:t>
            </a:r>
            <a:r>
              <a:rPr sz="2400" spc="85">
                <a:latin typeface="Arial"/>
                <a:cs typeface="Arial"/>
              </a:rPr>
              <a:t>section.</a:t>
            </a:r>
            <a:endParaRPr sz="2400">
              <a:latin typeface="Arial"/>
              <a:cs typeface="Arial"/>
            </a:endParaRPr>
          </a:p>
          <a:p>
            <a:pPr marL="530860" marR="269875">
              <a:lnSpc>
                <a:spcPct val="114599"/>
              </a:lnSpc>
            </a:pPr>
            <a:r>
              <a:rPr sz="2400" spc="100">
                <a:latin typeface="Arial"/>
                <a:cs typeface="Arial"/>
              </a:rPr>
              <a:t>List</a:t>
            </a:r>
            <a:r>
              <a:rPr sz="2400" spc="-70">
                <a:latin typeface="Arial"/>
                <a:cs typeface="Arial"/>
              </a:rPr>
              <a:t> </a:t>
            </a:r>
            <a:r>
              <a:rPr sz="2400" spc="145">
                <a:latin typeface="Arial"/>
                <a:cs typeface="Arial"/>
              </a:rPr>
              <a:t>your</a:t>
            </a:r>
            <a:r>
              <a:rPr sz="2400" spc="-65">
                <a:latin typeface="Arial"/>
                <a:cs typeface="Arial"/>
              </a:rPr>
              <a:t> </a:t>
            </a:r>
            <a:r>
              <a:rPr sz="2400" spc="180">
                <a:latin typeface="Arial"/>
                <a:cs typeface="Arial"/>
              </a:rPr>
              <a:t>title</a:t>
            </a:r>
            <a:r>
              <a:rPr sz="2400" spc="-65">
                <a:latin typeface="Arial"/>
                <a:cs typeface="Arial"/>
              </a:rPr>
              <a:t> </a:t>
            </a:r>
            <a:r>
              <a:rPr sz="2400" spc="95">
                <a:latin typeface="Arial"/>
                <a:cs typeface="Arial"/>
              </a:rPr>
              <a:t>(Volunteer,</a:t>
            </a:r>
            <a:r>
              <a:rPr sz="2400" spc="-65">
                <a:latin typeface="Arial"/>
                <a:cs typeface="Arial"/>
              </a:rPr>
              <a:t> </a:t>
            </a:r>
            <a:r>
              <a:rPr sz="2400" spc="70">
                <a:latin typeface="Arial"/>
                <a:cs typeface="Arial"/>
              </a:rPr>
              <a:t>Sunday</a:t>
            </a:r>
            <a:r>
              <a:rPr sz="2400" spc="-65">
                <a:latin typeface="Arial"/>
                <a:cs typeface="Arial"/>
              </a:rPr>
              <a:t> </a:t>
            </a:r>
            <a:r>
              <a:rPr sz="2400" spc="85">
                <a:latin typeface="Arial"/>
                <a:cs typeface="Arial"/>
              </a:rPr>
              <a:t>School</a:t>
            </a:r>
            <a:r>
              <a:rPr sz="2400" spc="-65">
                <a:latin typeface="Arial"/>
                <a:cs typeface="Arial"/>
              </a:rPr>
              <a:t> </a:t>
            </a:r>
            <a:r>
              <a:rPr sz="2400" spc="50">
                <a:latin typeface="Arial"/>
                <a:cs typeface="Arial"/>
              </a:rPr>
              <a:t>Teacher,</a:t>
            </a:r>
            <a:r>
              <a:rPr sz="2400" spc="-70">
                <a:latin typeface="Arial"/>
                <a:cs typeface="Arial"/>
              </a:rPr>
              <a:t> </a:t>
            </a:r>
            <a:r>
              <a:rPr sz="2400" spc="135">
                <a:latin typeface="Arial"/>
                <a:cs typeface="Arial"/>
              </a:rPr>
              <a:t>Student</a:t>
            </a:r>
            <a:r>
              <a:rPr sz="2400" spc="-65">
                <a:latin typeface="Arial"/>
                <a:cs typeface="Arial"/>
              </a:rPr>
              <a:t> </a:t>
            </a:r>
            <a:r>
              <a:rPr sz="2400" spc="105">
                <a:latin typeface="Arial"/>
                <a:cs typeface="Arial"/>
              </a:rPr>
              <a:t>Volunteer,</a:t>
            </a:r>
            <a:r>
              <a:rPr sz="2400" spc="-65">
                <a:latin typeface="Arial"/>
                <a:cs typeface="Arial"/>
              </a:rPr>
              <a:t> </a:t>
            </a:r>
            <a:r>
              <a:rPr sz="2400" spc="60">
                <a:latin typeface="Arial"/>
                <a:cs typeface="Arial"/>
              </a:rPr>
              <a:t>etc.),</a:t>
            </a:r>
            <a:r>
              <a:rPr sz="2400" spc="-65">
                <a:latin typeface="Arial"/>
                <a:cs typeface="Arial"/>
              </a:rPr>
              <a:t> </a:t>
            </a:r>
            <a:r>
              <a:rPr sz="2400" spc="165">
                <a:latin typeface="Arial"/>
                <a:cs typeface="Arial"/>
              </a:rPr>
              <a:t>the</a:t>
            </a:r>
            <a:r>
              <a:rPr sz="2400" spc="-65">
                <a:latin typeface="Arial"/>
                <a:cs typeface="Arial"/>
              </a:rPr>
              <a:t> </a:t>
            </a:r>
            <a:r>
              <a:rPr sz="2400" spc="85">
                <a:latin typeface="Arial"/>
                <a:cs typeface="Arial"/>
              </a:rPr>
              <a:t>name</a:t>
            </a:r>
            <a:r>
              <a:rPr sz="2400" spc="-65">
                <a:latin typeface="Arial"/>
                <a:cs typeface="Arial"/>
              </a:rPr>
              <a:t> </a:t>
            </a:r>
            <a:r>
              <a:rPr sz="2400" spc="190">
                <a:latin typeface="Arial"/>
                <a:cs typeface="Arial"/>
              </a:rPr>
              <a:t>of</a:t>
            </a:r>
            <a:r>
              <a:rPr sz="2400" spc="-70">
                <a:latin typeface="Arial"/>
                <a:cs typeface="Arial"/>
              </a:rPr>
              <a:t> </a:t>
            </a:r>
            <a:r>
              <a:rPr sz="2400" spc="165">
                <a:latin typeface="Arial"/>
                <a:cs typeface="Arial"/>
              </a:rPr>
              <a:t>the</a:t>
            </a:r>
            <a:r>
              <a:rPr sz="2400" spc="-65">
                <a:latin typeface="Arial"/>
                <a:cs typeface="Arial"/>
              </a:rPr>
              <a:t> </a:t>
            </a:r>
            <a:r>
              <a:rPr sz="2400" spc="80">
                <a:latin typeface="Arial"/>
                <a:cs typeface="Arial"/>
              </a:rPr>
              <a:t>organization </a:t>
            </a:r>
            <a:r>
              <a:rPr sz="2400" spc="105">
                <a:latin typeface="Arial"/>
                <a:cs typeface="Arial"/>
              </a:rPr>
              <a:t>and</a:t>
            </a:r>
            <a:r>
              <a:rPr sz="2400" spc="-70">
                <a:latin typeface="Arial"/>
                <a:cs typeface="Arial"/>
              </a:rPr>
              <a:t> </a:t>
            </a:r>
            <a:r>
              <a:rPr sz="2400" spc="165">
                <a:latin typeface="Arial"/>
                <a:cs typeface="Arial"/>
              </a:rPr>
              <a:t>the</a:t>
            </a:r>
            <a:r>
              <a:rPr sz="2400" spc="-70">
                <a:latin typeface="Arial"/>
                <a:cs typeface="Arial"/>
              </a:rPr>
              <a:t> </a:t>
            </a:r>
            <a:r>
              <a:rPr sz="2400" spc="145">
                <a:latin typeface="Arial"/>
                <a:cs typeface="Arial"/>
              </a:rPr>
              <a:t>number</a:t>
            </a:r>
            <a:r>
              <a:rPr sz="2400" spc="-65">
                <a:latin typeface="Arial"/>
                <a:cs typeface="Arial"/>
              </a:rPr>
              <a:t> </a:t>
            </a:r>
            <a:r>
              <a:rPr sz="2400" spc="190">
                <a:latin typeface="Arial"/>
                <a:cs typeface="Arial"/>
              </a:rPr>
              <a:t>of</a:t>
            </a:r>
            <a:r>
              <a:rPr sz="2400" spc="-70">
                <a:latin typeface="Arial"/>
                <a:cs typeface="Arial"/>
              </a:rPr>
              <a:t> </a:t>
            </a:r>
            <a:r>
              <a:rPr sz="2400" spc="110">
                <a:latin typeface="Arial"/>
                <a:cs typeface="Arial"/>
              </a:rPr>
              <a:t>hours</a:t>
            </a:r>
            <a:r>
              <a:rPr sz="2400" spc="-70">
                <a:latin typeface="Arial"/>
                <a:cs typeface="Arial"/>
              </a:rPr>
              <a:t> </a:t>
            </a:r>
            <a:r>
              <a:rPr sz="2400" spc="160">
                <a:latin typeface="Arial"/>
                <a:cs typeface="Arial"/>
              </a:rPr>
              <a:t>or</a:t>
            </a:r>
            <a:r>
              <a:rPr sz="2400" spc="-65">
                <a:latin typeface="Arial"/>
                <a:cs typeface="Arial"/>
              </a:rPr>
              <a:t> </a:t>
            </a:r>
            <a:r>
              <a:rPr sz="2400" spc="125">
                <a:latin typeface="Arial"/>
                <a:cs typeface="Arial"/>
              </a:rPr>
              <a:t>months/years</a:t>
            </a:r>
            <a:r>
              <a:rPr sz="2400" spc="-70">
                <a:latin typeface="Arial"/>
                <a:cs typeface="Arial"/>
              </a:rPr>
              <a:t> </a:t>
            </a:r>
            <a:r>
              <a:rPr sz="2400" spc="190">
                <a:latin typeface="Arial"/>
                <a:cs typeface="Arial"/>
              </a:rPr>
              <a:t>of</a:t>
            </a:r>
            <a:r>
              <a:rPr sz="2400" spc="-70">
                <a:latin typeface="Arial"/>
                <a:cs typeface="Arial"/>
              </a:rPr>
              <a:t> </a:t>
            </a:r>
            <a:r>
              <a:rPr sz="2400" spc="140">
                <a:latin typeface="Arial"/>
                <a:cs typeface="Arial"/>
              </a:rPr>
              <a:t>involvement</a:t>
            </a:r>
            <a:r>
              <a:rPr sz="2400" spc="-65">
                <a:latin typeface="Arial"/>
                <a:cs typeface="Arial"/>
              </a:rPr>
              <a:t> </a:t>
            </a:r>
            <a:r>
              <a:rPr sz="2400" spc="120">
                <a:latin typeface="Arial"/>
                <a:cs typeface="Arial"/>
              </a:rPr>
              <a:t>in</a:t>
            </a:r>
            <a:r>
              <a:rPr sz="2400" spc="-70">
                <a:latin typeface="Arial"/>
                <a:cs typeface="Arial"/>
              </a:rPr>
              <a:t> </a:t>
            </a:r>
            <a:r>
              <a:rPr sz="2400" spc="90">
                <a:latin typeface="Arial"/>
                <a:cs typeface="Arial"/>
              </a:rPr>
              <a:t>reverse</a:t>
            </a:r>
            <a:r>
              <a:rPr sz="2400" spc="-70">
                <a:latin typeface="Arial"/>
                <a:cs typeface="Arial"/>
              </a:rPr>
              <a:t> </a:t>
            </a:r>
            <a:r>
              <a:rPr sz="2400" spc="110">
                <a:latin typeface="Arial"/>
                <a:cs typeface="Arial"/>
              </a:rPr>
              <a:t>chronological</a:t>
            </a:r>
            <a:r>
              <a:rPr sz="2400" spc="-65">
                <a:latin typeface="Arial"/>
                <a:cs typeface="Arial"/>
              </a:rPr>
              <a:t> </a:t>
            </a:r>
            <a:r>
              <a:rPr sz="2400" spc="105">
                <a:latin typeface="Arial"/>
                <a:cs typeface="Arial"/>
              </a:rPr>
              <a:t>order.</a:t>
            </a:r>
            <a:endParaRPr sz="2400">
              <a:latin typeface="Arial"/>
              <a:cs typeface="Arial"/>
            </a:endParaRPr>
          </a:p>
          <a:p>
            <a:pPr>
              <a:lnSpc>
                <a:spcPct val="100000"/>
              </a:lnSpc>
              <a:spcBef>
                <a:spcPts val="535"/>
              </a:spcBef>
            </a:pPr>
            <a:endParaRPr sz="2400">
              <a:latin typeface="Arial"/>
              <a:cs typeface="Arial"/>
            </a:endParaRPr>
          </a:p>
          <a:p>
            <a:pPr marL="12700" marR="316865">
              <a:lnSpc>
                <a:spcPct val="114599"/>
              </a:lnSpc>
            </a:pPr>
            <a:r>
              <a:rPr sz="2400" spc="-160">
                <a:latin typeface="Arial Black"/>
                <a:cs typeface="Arial Black"/>
              </a:rPr>
              <a:t>Research/Projects:</a:t>
            </a:r>
            <a:r>
              <a:rPr sz="2400" spc="-225">
                <a:latin typeface="Arial Black"/>
                <a:cs typeface="Arial Black"/>
              </a:rPr>
              <a:t> </a:t>
            </a:r>
            <a:r>
              <a:rPr sz="2400" spc="150">
                <a:latin typeface="Arial"/>
                <a:cs typeface="Arial"/>
              </a:rPr>
              <a:t>If</a:t>
            </a:r>
            <a:r>
              <a:rPr sz="2400" spc="-60">
                <a:latin typeface="Arial"/>
                <a:cs typeface="Arial"/>
              </a:rPr>
              <a:t> </a:t>
            </a:r>
            <a:r>
              <a:rPr sz="2400" spc="130">
                <a:latin typeface="Arial"/>
                <a:cs typeface="Arial"/>
              </a:rPr>
              <a:t>you</a:t>
            </a:r>
            <a:r>
              <a:rPr sz="2400" spc="-60">
                <a:latin typeface="Arial"/>
                <a:cs typeface="Arial"/>
              </a:rPr>
              <a:t> </a:t>
            </a:r>
            <a:r>
              <a:rPr sz="2400" spc="80">
                <a:latin typeface="Arial"/>
                <a:cs typeface="Arial"/>
              </a:rPr>
              <a:t>have</a:t>
            </a:r>
            <a:r>
              <a:rPr sz="2400" spc="-60">
                <a:latin typeface="Arial"/>
                <a:cs typeface="Arial"/>
              </a:rPr>
              <a:t> </a:t>
            </a:r>
            <a:r>
              <a:rPr sz="2400" spc="85">
                <a:latin typeface="Arial"/>
                <a:cs typeface="Arial"/>
              </a:rPr>
              <a:t>research</a:t>
            </a:r>
            <a:r>
              <a:rPr sz="2400" spc="-65">
                <a:latin typeface="Arial"/>
                <a:cs typeface="Arial"/>
              </a:rPr>
              <a:t> </a:t>
            </a:r>
            <a:r>
              <a:rPr sz="2400" spc="130">
                <a:latin typeface="Arial"/>
                <a:cs typeface="Arial"/>
              </a:rPr>
              <a:t>projects</a:t>
            </a:r>
            <a:r>
              <a:rPr sz="2400" spc="-60">
                <a:latin typeface="Arial"/>
                <a:cs typeface="Arial"/>
              </a:rPr>
              <a:t> </a:t>
            </a:r>
            <a:r>
              <a:rPr sz="2400" spc="160">
                <a:latin typeface="Arial"/>
                <a:cs typeface="Arial"/>
              </a:rPr>
              <a:t>or</a:t>
            </a:r>
            <a:r>
              <a:rPr sz="2400" spc="-60">
                <a:latin typeface="Arial"/>
                <a:cs typeface="Arial"/>
              </a:rPr>
              <a:t> </a:t>
            </a:r>
            <a:r>
              <a:rPr sz="2400" spc="160">
                <a:latin typeface="Arial"/>
                <a:cs typeface="Arial"/>
              </a:rPr>
              <a:t>other</a:t>
            </a:r>
            <a:r>
              <a:rPr sz="2400" spc="-60">
                <a:latin typeface="Arial"/>
                <a:cs typeface="Arial"/>
              </a:rPr>
              <a:t> </a:t>
            </a:r>
            <a:r>
              <a:rPr sz="2400" spc="120">
                <a:latin typeface="Arial"/>
                <a:cs typeface="Arial"/>
              </a:rPr>
              <a:t>group</a:t>
            </a:r>
            <a:r>
              <a:rPr sz="2400" spc="-60">
                <a:latin typeface="Arial"/>
                <a:cs typeface="Arial"/>
              </a:rPr>
              <a:t> </a:t>
            </a:r>
            <a:r>
              <a:rPr sz="2400" spc="130">
                <a:latin typeface="Arial"/>
                <a:cs typeface="Arial"/>
              </a:rPr>
              <a:t>projects</a:t>
            </a:r>
            <a:r>
              <a:rPr sz="2400" spc="-65">
                <a:latin typeface="Arial"/>
                <a:cs typeface="Arial"/>
              </a:rPr>
              <a:t> </a:t>
            </a:r>
            <a:r>
              <a:rPr sz="2400" spc="185">
                <a:latin typeface="Arial"/>
                <a:cs typeface="Arial"/>
              </a:rPr>
              <a:t>that</a:t>
            </a:r>
            <a:r>
              <a:rPr sz="2400" spc="-60">
                <a:latin typeface="Arial"/>
                <a:cs typeface="Arial"/>
              </a:rPr>
              <a:t> </a:t>
            </a:r>
            <a:r>
              <a:rPr sz="2400" spc="65">
                <a:latin typeface="Arial"/>
                <a:cs typeface="Arial"/>
              </a:rPr>
              <a:t>are</a:t>
            </a:r>
            <a:r>
              <a:rPr sz="2400" spc="-60">
                <a:latin typeface="Arial"/>
                <a:cs typeface="Arial"/>
              </a:rPr>
              <a:t> </a:t>
            </a:r>
            <a:r>
              <a:rPr sz="2400" spc="125">
                <a:latin typeface="Arial"/>
                <a:cs typeface="Arial"/>
              </a:rPr>
              <a:t>relevant</a:t>
            </a:r>
            <a:r>
              <a:rPr sz="2400" spc="-60">
                <a:latin typeface="Arial"/>
                <a:cs typeface="Arial"/>
              </a:rPr>
              <a:t> </a:t>
            </a:r>
            <a:r>
              <a:rPr sz="2400" spc="220">
                <a:latin typeface="Arial"/>
                <a:cs typeface="Arial"/>
              </a:rPr>
              <a:t>to</a:t>
            </a:r>
            <a:r>
              <a:rPr sz="2400" spc="-60">
                <a:latin typeface="Arial"/>
                <a:cs typeface="Arial"/>
              </a:rPr>
              <a:t> </a:t>
            </a:r>
            <a:r>
              <a:rPr sz="2400" spc="145">
                <a:latin typeface="Arial"/>
                <a:cs typeface="Arial"/>
              </a:rPr>
              <a:t>your</a:t>
            </a:r>
            <a:r>
              <a:rPr sz="2400" spc="-65">
                <a:latin typeface="Arial"/>
                <a:cs typeface="Arial"/>
              </a:rPr>
              <a:t> </a:t>
            </a:r>
            <a:r>
              <a:rPr sz="2400" spc="114">
                <a:latin typeface="Arial"/>
                <a:cs typeface="Arial"/>
              </a:rPr>
              <a:t>industry, </a:t>
            </a:r>
            <a:r>
              <a:rPr sz="2400" spc="130">
                <a:latin typeface="Arial"/>
                <a:cs typeface="Arial"/>
              </a:rPr>
              <a:t>you</a:t>
            </a:r>
            <a:r>
              <a:rPr sz="2400" spc="-75">
                <a:latin typeface="Arial"/>
                <a:cs typeface="Arial"/>
              </a:rPr>
              <a:t> </a:t>
            </a:r>
            <a:r>
              <a:rPr sz="2400" spc="85">
                <a:latin typeface="Arial"/>
                <a:cs typeface="Arial"/>
              </a:rPr>
              <a:t>can</a:t>
            </a:r>
            <a:r>
              <a:rPr sz="2400" spc="-75">
                <a:latin typeface="Arial"/>
                <a:cs typeface="Arial"/>
              </a:rPr>
              <a:t> </a:t>
            </a:r>
            <a:r>
              <a:rPr sz="2400" spc="135">
                <a:latin typeface="Arial"/>
                <a:cs typeface="Arial"/>
              </a:rPr>
              <a:t>list</a:t>
            </a:r>
            <a:r>
              <a:rPr sz="2400" spc="-70">
                <a:latin typeface="Arial"/>
                <a:cs typeface="Arial"/>
              </a:rPr>
              <a:t> </a:t>
            </a:r>
            <a:r>
              <a:rPr sz="2400" spc="170">
                <a:latin typeface="Arial"/>
                <a:cs typeface="Arial"/>
              </a:rPr>
              <a:t>them</a:t>
            </a:r>
            <a:r>
              <a:rPr sz="2400" spc="-75">
                <a:latin typeface="Arial"/>
                <a:cs typeface="Arial"/>
              </a:rPr>
              <a:t> </a:t>
            </a:r>
            <a:r>
              <a:rPr sz="2400" spc="120">
                <a:latin typeface="Arial"/>
                <a:cs typeface="Arial"/>
              </a:rPr>
              <a:t>in</a:t>
            </a:r>
            <a:r>
              <a:rPr sz="2400" spc="-75">
                <a:latin typeface="Arial"/>
                <a:cs typeface="Arial"/>
              </a:rPr>
              <a:t> </a:t>
            </a:r>
            <a:r>
              <a:rPr sz="2400" spc="135">
                <a:latin typeface="Arial"/>
                <a:cs typeface="Arial"/>
              </a:rPr>
              <a:t>this</a:t>
            </a:r>
            <a:r>
              <a:rPr sz="2400" spc="-70">
                <a:latin typeface="Arial"/>
                <a:cs typeface="Arial"/>
              </a:rPr>
              <a:t> </a:t>
            </a:r>
            <a:r>
              <a:rPr sz="2400" spc="85">
                <a:latin typeface="Arial"/>
                <a:cs typeface="Arial"/>
              </a:rPr>
              <a:t>section.</a:t>
            </a:r>
            <a:endParaRPr sz="2400">
              <a:latin typeface="Arial"/>
              <a:cs typeface="Arial"/>
            </a:endParaRPr>
          </a:p>
          <a:p>
            <a:pPr marL="530860" marR="75565">
              <a:lnSpc>
                <a:spcPct val="114599"/>
              </a:lnSpc>
            </a:pPr>
            <a:r>
              <a:rPr sz="2400" spc="114">
                <a:latin typeface="Arial"/>
                <a:cs typeface="Arial"/>
              </a:rPr>
              <a:t>Include</a:t>
            </a:r>
            <a:r>
              <a:rPr sz="2400" spc="-30">
                <a:latin typeface="Arial"/>
                <a:cs typeface="Arial"/>
              </a:rPr>
              <a:t> </a:t>
            </a:r>
            <a:r>
              <a:rPr sz="2400" spc="145">
                <a:latin typeface="Arial"/>
                <a:cs typeface="Arial"/>
              </a:rPr>
              <a:t>your</a:t>
            </a:r>
            <a:r>
              <a:rPr sz="2400" spc="-25">
                <a:latin typeface="Arial"/>
                <a:cs typeface="Arial"/>
              </a:rPr>
              <a:t> </a:t>
            </a:r>
            <a:r>
              <a:rPr sz="2400" spc="110">
                <a:latin typeface="Arial"/>
                <a:cs typeface="Arial"/>
              </a:rPr>
              <a:t>level</a:t>
            </a:r>
            <a:r>
              <a:rPr sz="2400" spc="-25">
                <a:latin typeface="Arial"/>
                <a:cs typeface="Arial"/>
              </a:rPr>
              <a:t> </a:t>
            </a:r>
            <a:r>
              <a:rPr sz="2400" spc="190">
                <a:latin typeface="Arial"/>
                <a:cs typeface="Arial"/>
              </a:rPr>
              <a:t>of</a:t>
            </a:r>
            <a:r>
              <a:rPr sz="2400" spc="-25">
                <a:latin typeface="Arial"/>
                <a:cs typeface="Arial"/>
              </a:rPr>
              <a:t> </a:t>
            </a:r>
            <a:r>
              <a:rPr sz="2400" spc="140">
                <a:latin typeface="Arial"/>
                <a:cs typeface="Arial"/>
              </a:rPr>
              <a:t>involvement</a:t>
            </a:r>
            <a:r>
              <a:rPr sz="2400" spc="-25">
                <a:latin typeface="Arial"/>
                <a:cs typeface="Arial"/>
              </a:rPr>
              <a:t> </a:t>
            </a:r>
            <a:r>
              <a:rPr sz="2400" spc="100">
                <a:latin typeface="Arial"/>
                <a:cs typeface="Arial"/>
              </a:rPr>
              <a:t>(Project</a:t>
            </a:r>
            <a:r>
              <a:rPr sz="2400" spc="-25">
                <a:latin typeface="Arial"/>
                <a:cs typeface="Arial"/>
              </a:rPr>
              <a:t> </a:t>
            </a:r>
            <a:r>
              <a:rPr sz="2400">
                <a:latin typeface="Arial"/>
                <a:cs typeface="Arial"/>
              </a:rPr>
              <a:t>Lead,</a:t>
            </a:r>
            <a:r>
              <a:rPr sz="2400" spc="-25">
                <a:latin typeface="Arial"/>
                <a:cs typeface="Arial"/>
              </a:rPr>
              <a:t> </a:t>
            </a:r>
            <a:r>
              <a:rPr sz="2400">
                <a:latin typeface="Arial"/>
                <a:cs typeface="Arial"/>
              </a:rPr>
              <a:t>Team</a:t>
            </a:r>
            <a:r>
              <a:rPr sz="2400" spc="-25">
                <a:latin typeface="Arial"/>
                <a:cs typeface="Arial"/>
              </a:rPr>
              <a:t> </a:t>
            </a:r>
            <a:r>
              <a:rPr sz="2400" spc="110">
                <a:latin typeface="Arial"/>
                <a:cs typeface="Arial"/>
              </a:rPr>
              <a:t>Member,</a:t>
            </a:r>
            <a:r>
              <a:rPr sz="2400" spc="-25">
                <a:latin typeface="Arial"/>
                <a:cs typeface="Arial"/>
              </a:rPr>
              <a:t> </a:t>
            </a:r>
            <a:r>
              <a:rPr sz="2400">
                <a:latin typeface="Arial"/>
                <a:cs typeface="Arial"/>
              </a:rPr>
              <a:t>Research</a:t>
            </a:r>
            <a:r>
              <a:rPr sz="2400" spc="-30">
                <a:latin typeface="Arial"/>
                <a:cs typeface="Arial"/>
              </a:rPr>
              <a:t> </a:t>
            </a:r>
            <a:r>
              <a:rPr sz="2400" spc="75">
                <a:latin typeface="Arial"/>
                <a:cs typeface="Arial"/>
              </a:rPr>
              <a:t>Assistant,</a:t>
            </a:r>
            <a:r>
              <a:rPr sz="2400" spc="-25">
                <a:latin typeface="Arial"/>
                <a:cs typeface="Arial"/>
              </a:rPr>
              <a:t> </a:t>
            </a:r>
            <a:r>
              <a:rPr sz="2400" spc="60">
                <a:latin typeface="Arial"/>
                <a:cs typeface="Arial"/>
              </a:rPr>
              <a:t>etc.),</a:t>
            </a:r>
            <a:r>
              <a:rPr sz="2400" spc="-25">
                <a:latin typeface="Arial"/>
                <a:cs typeface="Arial"/>
              </a:rPr>
              <a:t> </a:t>
            </a:r>
            <a:r>
              <a:rPr sz="2400" spc="165">
                <a:latin typeface="Arial"/>
                <a:cs typeface="Arial"/>
              </a:rPr>
              <a:t>the</a:t>
            </a:r>
            <a:r>
              <a:rPr sz="2400" spc="-25">
                <a:latin typeface="Arial"/>
                <a:cs typeface="Arial"/>
              </a:rPr>
              <a:t> </a:t>
            </a:r>
            <a:r>
              <a:rPr sz="2400" spc="85">
                <a:latin typeface="Arial"/>
                <a:cs typeface="Arial"/>
              </a:rPr>
              <a:t>name</a:t>
            </a:r>
            <a:r>
              <a:rPr sz="2400" spc="-25">
                <a:latin typeface="Arial"/>
                <a:cs typeface="Arial"/>
              </a:rPr>
              <a:t> </a:t>
            </a:r>
            <a:r>
              <a:rPr sz="2400" spc="190">
                <a:latin typeface="Arial"/>
                <a:cs typeface="Arial"/>
              </a:rPr>
              <a:t>of</a:t>
            </a:r>
            <a:r>
              <a:rPr sz="2400" spc="-25">
                <a:latin typeface="Arial"/>
                <a:cs typeface="Arial"/>
              </a:rPr>
              <a:t> </a:t>
            </a:r>
            <a:r>
              <a:rPr sz="2400" spc="140">
                <a:latin typeface="Arial"/>
                <a:cs typeface="Arial"/>
              </a:rPr>
              <a:t>the </a:t>
            </a:r>
            <a:r>
              <a:rPr sz="2400" spc="130">
                <a:latin typeface="Arial"/>
                <a:cs typeface="Arial"/>
              </a:rPr>
              <a:t>project,</a:t>
            </a:r>
            <a:r>
              <a:rPr sz="2400" spc="-65">
                <a:latin typeface="Arial"/>
                <a:cs typeface="Arial"/>
              </a:rPr>
              <a:t> </a:t>
            </a:r>
            <a:r>
              <a:rPr sz="2400" spc="165">
                <a:latin typeface="Arial"/>
                <a:cs typeface="Arial"/>
              </a:rPr>
              <a:t>the</a:t>
            </a:r>
            <a:r>
              <a:rPr sz="2400" spc="-65">
                <a:latin typeface="Arial"/>
                <a:cs typeface="Arial"/>
              </a:rPr>
              <a:t> </a:t>
            </a:r>
            <a:r>
              <a:rPr sz="2400" spc="65">
                <a:latin typeface="Arial"/>
                <a:cs typeface="Arial"/>
              </a:rPr>
              <a:t>month(s)/Year(s)</a:t>
            </a:r>
            <a:r>
              <a:rPr sz="2400" spc="-65">
                <a:latin typeface="Arial"/>
                <a:cs typeface="Arial"/>
              </a:rPr>
              <a:t> </a:t>
            </a:r>
            <a:r>
              <a:rPr sz="2400" spc="105">
                <a:latin typeface="Arial"/>
                <a:cs typeface="Arial"/>
              </a:rPr>
              <a:t>and</a:t>
            </a:r>
            <a:r>
              <a:rPr sz="2400" spc="-60">
                <a:latin typeface="Arial"/>
                <a:cs typeface="Arial"/>
              </a:rPr>
              <a:t> </a:t>
            </a:r>
            <a:r>
              <a:rPr sz="2400">
                <a:latin typeface="Arial"/>
                <a:cs typeface="Arial"/>
              </a:rPr>
              <a:t>a</a:t>
            </a:r>
            <a:r>
              <a:rPr sz="2400" spc="-65">
                <a:latin typeface="Arial"/>
                <a:cs typeface="Arial"/>
              </a:rPr>
              <a:t> </a:t>
            </a:r>
            <a:r>
              <a:rPr sz="2400" spc="160">
                <a:latin typeface="Arial"/>
                <a:cs typeface="Arial"/>
              </a:rPr>
              <a:t>bullet</a:t>
            </a:r>
            <a:r>
              <a:rPr sz="2400" spc="-65">
                <a:latin typeface="Arial"/>
                <a:cs typeface="Arial"/>
              </a:rPr>
              <a:t> </a:t>
            </a:r>
            <a:r>
              <a:rPr sz="2400" spc="175">
                <a:latin typeface="Arial"/>
                <a:cs typeface="Arial"/>
              </a:rPr>
              <a:t>point</a:t>
            </a:r>
            <a:r>
              <a:rPr sz="2400" spc="-65">
                <a:latin typeface="Arial"/>
                <a:cs typeface="Arial"/>
              </a:rPr>
              <a:t> </a:t>
            </a:r>
            <a:r>
              <a:rPr sz="2400" spc="160">
                <a:latin typeface="Arial"/>
                <a:cs typeface="Arial"/>
              </a:rPr>
              <a:t>or</a:t>
            </a:r>
            <a:r>
              <a:rPr sz="2400" spc="-60">
                <a:latin typeface="Arial"/>
                <a:cs typeface="Arial"/>
              </a:rPr>
              <a:t> </a:t>
            </a:r>
            <a:r>
              <a:rPr sz="2400" spc="190">
                <a:latin typeface="Arial"/>
                <a:cs typeface="Arial"/>
              </a:rPr>
              <a:t>two</a:t>
            </a:r>
            <a:r>
              <a:rPr sz="2400" spc="-65">
                <a:latin typeface="Arial"/>
                <a:cs typeface="Arial"/>
              </a:rPr>
              <a:t> </a:t>
            </a:r>
            <a:r>
              <a:rPr sz="2400" spc="185">
                <a:latin typeface="Arial"/>
                <a:cs typeface="Arial"/>
              </a:rPr>
              <a:t>that</a:t>
            </a:r>
            <a:r>
              <a:rPr sz="2400" spc="-65">
                <a:latin typeface="Arial"/>
                <a:cs typeface="Arial"/>
              </a:rPr>
              <a:t> </a:t>
            </a:r>
            <a:r>
              <a:rPr sz="2400" spc="130">
                <a:latin typeface="Arial"/>
                <a:cs typeface="Arial"/>
              </a:rPr>
              <a:t>detail</a:t>
            </a:r>
            <a:r>
              <a:rPr sz="2400" spc="-60">
                <a:latin typeface="Arial"/>
                <a:cs typeface="Arial"/>
              </a:rPr>
              <a:t> </a:t>
            </a:r>
            <a:r>
              <a:rPr sz="2400" spc="140">
                <a:latin typeface="Arial"/>
                <a:cs typeface="Arial"/>
              </a:rPr>
              <a:t>what</a:t>
            </a:r>
            <a:r>
              <a:rPr sz="2400" spc="-65">
                <a:latin typeface="Arial"/>
                <a:cs typeface="Arial"/>
              </a:rPr>
              <a:t> </a:t>
            </a:r>
            <a:r>
              <a:rPr sz="2400" spc="165">
                <a:latin typeface="Arial"/>
                <a:cs typeface="Arial"/>
              </a:rPr>
              <a:t>the</a:t>
            </a:r>
            <a:r>
              <a:rPr sz="2400" spc="-65">
                <a:latin typeface="Arial"/>
                <a:cs typeface="Arial"/>
              </a:rPr>
              <a:t> </a:t>
            </a:r>
            <a:r>
              <a:rPr sz="2400" spc="155">
                <a:latin typeface="Arial"/>
                <a:cs typeface="Arial"/>
              </a:rPr>
              <a:t>project</a:t>
            </a:r>
            <a:r>
              <a:rPr sz="2400" spc="-65">
                <a:latin typeface="Arial"/>
                <a:cs typeface="Arial"/>
              </a:rPr>
              <a:t> </a:t>
            </a:r>
            <a:r>
              <a:rPr sz="2400">
                <a:latin typeface="Arial"/>
                <a:cs typeface="Arial"/>
              </a:rPr>
              <a:t>was</a:t>
            </a:r>
            <a:r>
              <a:rPr sz="2400" spc="-60">
                <a:latin typeface="Arial"/>
                <a:cs typeface="Arial"/>
              </a:rPr>
              <a:t> </a:t>
            </a:r>
            <a:r>
              <a:rPr sz="2400" spc="95">
                <a:latin typeface="Arial"/>
                <a:cs typeface="Arial"/>
              </a:rPr>
              <a:t>over,</a:t>
            </a:r>
            <a:r>
              <a:rPr sz="2400" spc="-65">
                <a:latin typeface="Arial"/>
                <a:cs typeface="Arial"/>
              </a:rPr>
              <a:t> </a:t>
            </a:r>
            <a:r>
              <a:rPr sz="2400" spc="140">
                <a:latin typeface="Arial"/>
                <a:cs typeface="Arial"/>
              </a:rPr>
              <a:t>what</a:t>
            </a:r>
            <a:r>
              <a:rPr sz="2400" spc="-65">
                <a:latin typeface="Arial"/>
                <a:cs typeface="Arial"/>
              </a:rPr>
              <a:t> </a:t>
            </a:r>
            <a:r>
              <a:rPr sz="2400" spc="125">
                <a:latin typeface="Arial"/>
                <a:cs typeface="Arial"/>
              </a:rPr>
              <a:t>your role</a:t>
            </a:r>
            <a:r>
              <a:rPr sz="2400" spc="-50">
                <a:latin typeface="Arial"/>
                <a:cs typeface="Arial"/>
              </a:rPr>
              <a:t> </a:t>
            </a:r>
            <a:r>
              <a:rPr sz="2400">
                <a:latin typeface="Arial"/>
                <a:cs typeface="Arial"/>
              </a:rPr>
              <a:t>was</a:t>
            </a:r>
            <a:r>
              <a:rPr sz="2400" spc="-50">
                <a:latin typeface="Arial"/>
                <a:cs typeface="Arial"/>
              </a:rPr>
              <a:t> </a:t>
            </a:r>
            <a:r>
              <a:rPr sz="2400" spc="105">
                <a:latin typeface="Arial"/>
                <a:cs typeface="Arial"/>
              </a:rPr>
              <a:t>and</a:t>
            </a:r>
            <a:r>
              <a:rPr sz="2400" spc="-50">
                <a:latin typeface="Arial"/>
                <a:cs typeface="Arial"/>
              </a:rPr>
              <a:t> </a:t>
            </a:r>
            <a:r>
              <a:rPr sz="2400" spc="140">
                <a:latin typeface="Arial"/>
                <a:cs typeface="Arial"/>
              </a:rPr>
              <a:t>what</a:t>
            </a:r>
            <a:r>
              <a:rPr sz="2400" spc="-50">
                <a:latin typeface="Arial"/>
                <a:cs typeface="Arial"/>
              </a:rPr>
              <a:t> </a:t>
            </a:r>
            <a:r>
              <a:rPr sz="2400" spc="165">
                <a:latin typeface="Arial"/>
                <a:cs typeface="Arial"/>
              </a:rPr>
              <a:t>the</a:t>
            </a:r>
            <a:r>
              <a:rPr sz="2400" spc="-50">
                <a:latin typeface="Arial"/>
                <a:cs typeface="Arial"/>
              </a:rPr>
              <a:t> </a:t>
            </a:r>
            <a:r>
              <a:rPr sz="2400" spc="140">
                <a:latin typeface="Arial"/>
                <a:cs typeface="Arial"/>
              </a:rPr>
              <a:t>purpose/outcome</a:t>
            </a:r>
            <a:r>
              <a:rPr sz="2400" spc="-50">
                <a:latin typeface="Arial"/>
                <a:cs typeface="Arial"/>
              </a:rPr>
              <a:t> </a:t>
            </a:r>
            <a:r>
              <a:rPr sz="2400" spc="-20">
                <a:latin typeface="Arial"/>
                <a:cs typeface="Arial"/>
              </a:rPr>
              <a:t>was.</a:t>
            </a:r>
            <a:endParaRPr sz="2400">
              <a:latin typeface="Arial"/>
              <a:cs typeface="Arial"/>
            </a:endParaRPr>
          </a:p>
        </p:txBody>
      </p:sp>
      <p:sp>
        <p:nvSpPr>
          <p:cNvPr id="12" name="object 12"/>
          <p:cNvSpPr txBox="1">
            <a:spLocks noGrp="1"/>
          </p:cNvSpPr>
          <p:nvPr>
            <p:ph type="title"/>
          </p:nvPr>
        </p:nvSpPr>
        <p:spPr>
          <a:prstGeom prst="rect">
            <a:avLst/>
          </a:prstGeom>
        </p:spPr>
        <p:txBody>
          <a:bodyPr vert="horz" wrap="square" lIns="0" tIns="364227" rIns="0" bIns="0" rtlCol="0">
            <a:spAutoFit/>
          </a:bodyPr>
          <a:lstStyle/>
          <a:p>
            <a:pPr marL="645160">
              <a:lnSpc>
                <a:spcPct val="100000"/>
              </a:lnSpc>
              <a:spcBef>
                <a:spcPts val="114"/>
              </a:spcBef>
            </a:pPr>
            <a:r>
              <a:rPr sz="6400" spc="700"/>
              <a:t>Additional</a:t>
            </a:r>
            <a:r>
              <a:rPr sz="6400" spc="345"/>
              <a:t> </a:t>
            </a:r>
            <a:r>
              <a:rPr sz="6400" spc="630"/>
              <a:t>Sections</a:t>
            </a:r>
            <a:endParaRPr sz="6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
            <a:ext cx="18288000" cy="1986280"/>
          </a:xfrm>
          <a:custGeom>
            <a:avLst/>
            <a:gdLst/>
            <a:ahLst/>
            <a:cxnLst/>
            <a:rect l="l" t="t" r="r" b="b"/>
            <a:pathLst>
              <a:path w="18288000" h="1986280">
                <a:moveTo>
                  <a:pt x="0" y="0"/>
                </a:moveTo>
                <a:lnTo>
                  <a:pt x="18288000" y="0"/>
                </a:lnTo>
                <a:lnTo>
                  <a:pt x="18288000" y="1985693"/>
                </a:lnTo>
                <a:lnTo>
                  <a:pt x="0" y="1985693"/>
                </a:lnTo>
                <a:lnTo>
                  <a:pt x="0" y="0"/>
                </a:lnTo>
                <a:close/>
              </a:path>
            </a:pathLst>
          </a:custGeom>
          <a:solidFill>
            <a:srgbClr val="C3D5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64230" rIns="0" bIns="0" rtlCol="0">
            <a:spAutoFit/>
          </a:bodyPr>
          <a:lstStyle/>
          <a:p>
            <a:pPr marL="172720">
              <a:lnSpc>
                <a:spcPct val="100000"/>
              </a:lnSpc>
              <a:spcBef>
                <a:spcPts val="114"/>
              </a:spcBef>
            </a:pPr>
            <a:r>
              <a:rPr sz="6400" spc="700"/>
              <a:t>Additional</a:t>
            </a:r>
            <a:r>
              <a:rPr sz="6400" spc="345"/>
              <a:t> </a:t>
            </a:r>
            <a:r>
              <a:rPr sz="6400" spc="630"/>
              <a:t>Sections</a:t>
            </a:r>
            <a:endParaRPr sz="6400"/>
          </a:p>
        </p:txBody>
      </p:sp>
      <p:grpSp>
        <p:nvGrpSpPr>
          <p:cNvPr id="4" name="object 4"/>
          <p:cNvGrpSpPr/>
          <p:nvPr/>
        </p:nvGrpSpPr>
        <p:grpSpPr>
          <a:xfrm>
            <a:off x="1003924" y="3133290"/>
            <a:ext cx="85725" cy="752475"/>
            <a:chOff x="1003924" y="3133290"/>
            <a:chExt cx="85725" cy="752475"/>
          </a:xfrm>
        </p:grpSpPr>
        <p:pic>
          <p:nvPicPr>
            <p:cNvPr id="5" name="object 5"/>
            <p:cNvPicPr/>
            <p:nvPr/>
          </p:nvPicPr>
          <p:blipFill>
            <a:blip r:embed="rId2" cstate="print"/>
            <a:stretch>
              <a:fillRect/>
            </a:stretch>
          </p:blipFill>
          <p:spPr>
            <a:xfrm>
              <a:off x="1003924" y="3133290"/>
              <a:ext cx="85725" cy="85724"/>
            </a:xfrm>
            <a:prstGeom prst="rect">
              <a:avLst/>
            </a:prstGeom>
          </p:spPr>
        </p:pic>
        <p:pic>
          <p:nvPicPr>
            <p:cNvPr id="6" name="object 6"/>
            <p:cNvPicPr/>
            <p:nvPr/>
          </p:nvPicPr>
          <p:blipFill>
            <a:blip r:embed="rId2" cstate="print"/>
            <a:stretch>
              <a:fillRect/>
            </a:stretch>
          </p:blipFill>
          <p:spPr>
            <a:xfrm>
              <a:off x="1003924" y="3466665"/>
              <a:ext cx="85725" cy="85724"/>
            </a:xfrm>
            <a:prstGeom prst="rect">
              <a:avLst/>
            </a:prstGeom>
          </p:spPr>
        </p:pic>
        <p:pic>
          <p:nvPicPr>
            <p:cNvPr id="7" name="object 7"/>
            <p:cNvPicPr/>
            <p:nvPr/>
          </p:nvPicPr>
          <p:blipFill>
            <a:blip r:embed="rId2" cstate="print"/>
            <a:stretch>
              <a:fillRect/>
            </a:stretch>
          </p:blipFill>
          <p:spPr>
            <a:xfrm>
              <a:off x="1003924" y="3800040"/>
              <a:ext cx="85725" cy="85724"/>
            </a:xfrm>
            <a:prstGeom prst="rect">
              <a:avLst/>
            </a:prstGeom>
          </p:spPr>
        </p:pic>
      </p:grpSp>
      <p:sp>
        <p:nvSpPr>
          <p:cNvPr id="8" name="object 8"/>
          <p:cNvSpPr txBox="1"/>
          <p:nvPr/>
        </p:nvSpPr>
        <p:spPr>
          <a:xfrm>
            <a:off x="1220420" y="2959293"/>
            <a:ext cx="4999355" cy="1025525"/>
          </a:xfrm>
          <a:prstGeom prst="rect">
            <a:avLst/>
          </a:prstGeom>
        </p:spPr>
        <p:txBody>
          <a:bodyPr vert="horz" wrap="square" lIns="0" tIns="56515" rIns="0" bIns="0" rtlCol="0">
            <a:spAutoFit/>
          </a:bodyPr>
          <a:lstStyle/>
          <a:p>
            <a:pPr marL="12700">
              <a:lnSpc>
                <a:spcPct val="100000"/>
              </a:lnSpc>
              <a:spcBef>
                <a:spcPts val="445"/>
              </a:spcBef>
            </a:pPr>
            <a:r>
              <a:rPr sz="1900" spc="-105">
                <a:latin typeface="Arial Black"/>
                <a:cs typeface="Arial Black"/>
              </a:rPr>
              <a:t>President</a:t>
            </a:r>
            <a:r>
              <a:rPr sz="1900" spc="-105">
                <a:latin typeface="Arial"/>
                <a:cs typeface="Arial"/>
              </a:rPr>
              <a:t>,</a:t>
            </a:r>
            <a:r>
              <a:rPr sz="1900" spc="-10">
                <a:latin typeface="Arial"/>
                <a:cs typeface="Arial"/>
              </a:rPr>
              <a:t> </a:t>
            </a:r>
            <a:r>
              <a:rPr sz="1900" spc="70">
                <a:latin typeface="Arial"/>
                <a:cs typeface="Arial"/>
              </a:rPr>
              <a:t>Alpha</a:t>
            </a:r>
            <a:r>
              <a:rPr sz="1900" spc="-5">
                <a:latin typeface="Arial"/>
                <a:cs typeface="Arial"/>
              </a:rPr>
              <a:t> </a:t>
            </a:r>
            <a:r>
              <a:rPr sz="1900">
                <a:latin typeface="Arial"/>
                <a:cs typeface="Arial"/>
              </a:rPr>
              <a:t>Phi</a:t>
            </a:r>
            <a:r>
              <a:rPr sz="1900" spc="-10">
                <a:latin typeface="Arial"/>
                <a:cs typeface="Arial"/>
              </a:rPr>
              <a:t> </a:t>
            </a:r>
            <a:r>
              <a:rPr sz="1900" spc="80">
                <a:latin typeface="Arial"/>
                <a:cs typeface="Arial"/>
              </a:rPr>
              <a:t>Omicron</a:t>
            </a:r>
            <a:endParaRPr sz="1900">
              <a:latin typeface="Arial"/>
              <a:cs typeface="Arial"/>
            </a:endParaRPr>
          </a:p>
          <a:p>
            <a:pPr marL="12700">
              <a:lnSpc>
                <a:spcPct val="100000"/>
              </a:lnSpc>
              <a:spcBef>
                <a:spcPts val="345"/>
              </a:spcBef>
            </a:pPr>
            <a:r>
              <a:rPr sz="1900" spc="-95">
                <a:latin typeface="Arial Black"/>
                <a:cs typeface="Arial Black"/>
              </a:rPr>
              <a:t>Member</a:t>
            </a:r>
            <a:r>
              <a:rPr sz="1900" spc="-95">
                <a:latin typeface="Arial"/>
                <a:cs typeface="Arial"/>
              </a:rPr>
              <a:t>,</a:t>
            </a:r>
            <a:r>
              <a:rPr sz="1900" spc="-45">
                <a:latin typeface="Arial"/>
                <a:cs typeface="Arial"/>
              </a:rPr>
              <a:t> </a:t>
            </a:r>
            <a:r>
              <a:rPr sz="1900" spc="105">
                <a:latin typeface="Arial"/>
                <a:cs typeface="Arial"/>
              </a:rPr>
              <a:t>Student</a:t>
            </a:r>
            <a:r>
              <a:rPr sz="1900" spc="-45">
                <a:latin typeface="Arial"/>
                <a:cs typeface="Arial"/>
              </a:rPr>
              <a:t> </a:t>
            </a:r>
            <a:r>
              <a:rPr sz="1900" spc="90">
                <a:latin typeface="Arial"/>
                <a:cs typeface="Arial"/>
              </a:rPr>
              <a:t>Government</a:t>
            </a:r>
            <a:r>
              <a:rPr sz="1900" spc="-40">
                <a:latin typeface="Arial"/>
                <a:cs typeface="Arial"/>
              </a:rPr>
              <a:t> </a:t>
            </a:r>
            <a:r>
              <a:rPr sz="1900" spc="55">
                <a:latin typeface="Arial"/>
                <a:cs typeface="Arial"/>
              </a:rPr>
              <a:t>Association</a:t>
            </a:r>
            <a:endParaRPr sz="1900">
              <a:latin typeface="Arial"/>
              <a:cs typeface="Arial"/>
            </a:endParaRPr>
          </a:p>
          <a:p>
            <a:pPr marL="12700">
              <a:lnSpc>
                <a:spcPct val="100000"/>
              </a:lnSpc>
              <a:spcBef>
                <a:spcPts val="345"/>
              </a:spcBef>
            </a:pPr>
            <a:r>
              <a:rPr sz="1900" spc="-95">
                <a:latin typeface="Arial Black"/>
                <a:cs typeface="Arial Black"/>
              </a:rPr>
              <a:t>Member</a:t>
            </a:r>
            <a:r>
              <a:rPr sz="1900" spc="-95">
                <a:latin typeface="Arial"/>
                <a:cs typeface="Arial"/>
              </a:rPr>
              <a:t>,</a:t>
            </a:r>
            <a:r>
              <a:rPr sz="1900" spc="-40">
                <a:latin typeface="Arial"/>
                <a:cs typeface="Arial"/>
              </a:rPr>
              <a:t> </a:t>
            </a:r>
            <a:r>
              <a:rPr sz="1900" spc="100">
                <a:latin typeface="Arial"/>
                <a:cs typeface="Arial"/>
              </a:rPr>
              <a:t>Baptist</a:t>
            </a:r>
            <a:r>
              <a:rPr sz="1900" spc="-40">
                <a:latin typeface="Arial"/>
                <a:cs typeface="Arial"/>
              </a:rPr>
              <a:t> </a:t>
            </a:r>
            <a:r>
              <a:rPr sz="1900" spc="105">
                <a:latin typeface="Arial"/>
                <a:cs typeface="Arial"/>
              </a:rPr>
              <a:t>Student</a:t>
            </a:r>
            <a:r>
              <a:rPr sz="1900" spc="-40">
                <a:latin typeface="Arial"/>
                <a:cs typeface="Arial"/>
              </a:rPr>
              <a:t> </a:t>
            </a:r>
            <a:r>
              <a:rPr sz="1900" spc="100">
                <a:latin typeface="Arial"/>
                <a:cs typeface="Arial"/>
              </a:rPr>
              <a:t>Ministry</a:t>
            </a:r>
            <a:endParaRPr sz="1900">
              <a:latin typeface="Arial"/>
              <a:cs typeface="Arial"/>
            </a:endParaRPr>
          </a:p>
        </p:txBody>
      </p:sp>
      <p:sp>
        <p:nvSpPr>
          <p:cNvPr id="9" name="object 9"/>
          <p:cNvSpPr txBox="1"/>
          <p:nvPr/>
        </p:nvSpPr>
        <p:spPr>
          <a:xfrm>
            <a:off x="14637275" y="2959293"/>
            <a:ext cx="2551430" cy="1025525"/>
          </a:xfrm>
          <a:prstGeom prst="rect">
            <a:avLst/>
          </a:prstGeom>
        </p:spPr>
        <p:txBody>
          <a:bodyPr vert="horz" wrap="square" lIns="0" tIns="12700" rIns="0" bIns="0" rtlCol="0">
            <a:spAutoFit/>
          </a:bodyPr>
          <a:lstStyle/>
          <a:p>
            <a:pPr marL="12700" marR="5080" indent="8890">
              <a:lnSpc>
                <a:spcPct val="115100"/>
              </a:lnSpc>
              <a:spcBef>
                <a:spcPts val="100"/>
              </a:spcBef>
            </a:pPr>
            <a:r>
              <a:rPr sz="1900" spc="-125">
                <a:latin typeface="Arial Black"/>
                <a:cs typeface="Arial Black"/>
              </a:rPr>
              <a:t>Fall</a:t>
            </a:r>
            <a:r>
              <a:rPr sz="1900" spc="-175">
                <a:latin typeface="Arial Black"/>
                <a:cs typeface="Arial Black"/>
              </a:rPr>
              <a:t> </a:t>
            </a:r>
            <a:r>
              <a:rPr sz="1900" spc="-140">
                <a:latin typeface="Arial Black"/>
                <a:cs typeface="Arial Black"/>
              </a:rPr>
              <a:t>2023</a:t>
            </a:r>
            <a:r>
              <a:rPr sz="1900" spc="-170">
                <a:latin typeface="Arial Black"/>
                <a:cs typeface="Arial Black"/>
              </a:rPr>
              <a:t> </a:t>
            </a:r>
            <a:r>
              <a:rPr sz="1900" spc="85">
                <a:latin typeface="Arial Black"/>
                <a:cs typeface="Arial Black"/>
              </a:rPr>
              <a:t>-</a:t>
            </a:r>
            <a:r>
              <a:rPr sz="1900" spc="-175">
                <a:latin typeface="Arial Black"/>
                <a:cs typeface="Arial Black"/>
              </a:rPr>
              <a:t> </a:t>
            </a:r>
            <a:r>
              <a:rPr sz="1900" spc="-10">
                <a:latin typeface="Arial Black"/>
                <a:cs typeface="Arial Black"/>
              </a:rPr>
              <a:t>Present </a:t>
            </a:r>
            <a:r>
              <a:rPr sz="1900" spc="-120">
                <a:latin typeface="Arial Black"/>
                <a:cs typeface="Arial Black"/>
              </a:rPr>
              <a:t>Spring</a:t>
            </a:r>
            <a:r>
              <a:rPr sz="1900" spc="-170">
                <a:latin typeface="Arial Black"/>
                <a:cs typeface="Arial Black"/>
              </a:rPr>
              <a:t> </a:t>
            </a:r>
            <a:r>
              <a:rPr sz="1900" spc="-155">
                <a:latin typeface="Arial Black"/>
                <a:cs typeface="Arial Black"/>
              </a:rPr>
              <a:t>2022</a:t>
            </a:r>
            <a:r>
              <a:rPr sz="1900" spc="-170">
                <a:latin typeface="Arial Black"/>
                <a:cs typeface="Arial Black"/>
              </a:rPr>
              <a:t> </a:t>
            </a:r>
            <a:r>
              <a:rPr sz="1900" spc="85">
                <a:latin typeface="Arial Black"/>
                <a:cs typeface="Arial Black"/>
              </a:rPr>
              <a:t>-</a:t>
            </a:r>
            <a:r>
              <a:rPr sz="1900" spc="-170">
                <a:latin typeface="Arial Black"/>
                <a:cs typeface="Arial Black"/>
              </a:rPr>
              <a:t> </a:t>
            </a:r>
            <a:r>
              <a:rPr sz="1900" spc="-95">
                <a:latin typeface="Arial Black"/>
                <a:cs typeface="Arial Black"/>
              </a:rPr>
              <a:t>Present </a:t>
            </a:r>
            <a:r>
              <a:rPr sz="1900" spc="-120">
                <a:latin typeface="Arial Black"/>
                <a:cs typeface="Arial Black"/>
              </a:rPr>
              <a:t>Spring</a:t>
            </a:r>
            <a:r>
              <a:rPr sz="1900" spc="-170">
                <a:latin typeface="Arial Black"/>
                <a:cs typeface="Arial Black"/>
              </a:rPr>
              <a:t> </a:t>
            </a:r>
            <a:r>
              <a:rPr sz="1900" spc="-155">
                <a:latin typeface="Arial Black"/>
                <a:cs typeface="Arial Black"/>
              </a:rPr>
              <a:t>2022</a:t>
            </a:r>
            <a:r>
              <a:rPr sz="1900" spc="-170">
                <a:latin typeface="Arial Black"/>
                <a:cs typeface="Arial Black"/>
              </a:rPr>
              <a:t> </a:t>
            </a:r>
            <a:r>
              <a:rPr sz="1900" spc="85">
                <a:latin typeface="Arial Black"/>
                <a:cs typeface="Arial Black"/>
              </a:rPr>
              <a:t>-</a:t>
            </a:r>
            <a:r>
              <a:rPr sz="1900" spc="-170">
                <a:latin typeface="Arial Black"/>
                <a:cs typeface="Arial Black"/>
              </a:rPr>
              <a:t> </a:t>
            </a:r>
            <a:r>
              <a:rPr sz="1900" spc="-95">
                <a:latin typeface="Arial Black"/>
                <a:cs typeface="Arial Black"/>
              </a:rPr>
              <a:t>Present</a:t>
            </a:r>
            <a:endParaRPr sz="1900">
              <a:latin typeface="Arial Black"/>
              <a:cs typeface="Arial Black"/>
            </a:endParaRPr>
          </a:p>
        </p:txBody>
      </p:sp>
      <p:grpSp>
        <p:nvGrpSpPr>
          <p:cNvPr id="10" name="object 10"/>
          <p:cNvGrpSpPr/>
          <p:nvPr/>
        </p:nvGrpSpPr>
        <p:grpSpPr>
          <a:xfrm>
            <a:off x="1003924" y="4800165"/>
            <a:ext cx="85725" cy="419100"/>
            <a:chOff x="1003924" y="4800165"/>
            <a:chExt cx="85725" cy="419100"/>
          </a:xfrm>
        </p:grpSpPr>
        <p:pic>
          <p:nvPicPr>
            <p:cNvPr id="11" name="object 11"/>
            <p:cNvPicPr/>
            <p:nvPr/>
          </p:nvPicPr>
          <p:blipFill>
            <a:blip r:embed="rId2" cstate="print"/>
            <a:stretch>
              <a:fillRect/>
            </a:stretch>
          </p:blipFill>
          <p:spPr>
            <a:xfrm>
              <a:off x="1003924" y="4800165"/>
              <a:ext cx="85725" cy="85724"/>
            </a:xfrm>
            <a:prstGeom prst="rect">
              <a:avLst/>
            </a:prstGeom>
          </p:spPr>
        </p:pic>
        <p:pic>
          <p:nvPicPr>
            <p:cNvPr id="12" name="object 12"/>
            <p:cNvPicPr/>
            <p:nvPr/>
          </p:nvPicPr>
          <p:blipFill>
            <a:blip r:embed="rId2" cstate="print"/>
            <a:stretch>
              <a:fillRect/>
            </a:stretch>
          </p:blipFill>
          <p:spPr>
            <a:xfrm>
              <a:off x="1003924" y="5133540"/>
              <a:ext cx="85725" cy="85724"/>
            </a:xfrm>
            <a:prstGeom prst="rect">
              <a:avLst/>
            </a:prstGeom>
          </p:spPr>
        </p:pic>
      </p:grpSp>
      <p:sp>
        <p:nvSpPr>
          <p:cNvPr id="13" name="object 13"/>
          <p:cNvSpPr txBox="1"/>
          <p:nvPr/>
        </p:nvSpPr>
        <p:spPr>
          <a:xfrm>
            <a:off x="1220420" y="4626168"/>
            <a:ext cx="6710045" cy="692150"/>
          </a:xfrm>
          <a:prstGeom prst="rect">
            <a:avLst/>
          </a:prstGeom>
        </p:spPr>
        <p:txBody>
          <a:bodyPr vert="horz" wrap="square" lIns="0" tIns="56515" rIns="0" bIns="0" rtlCol="0">
            <a:spAutoFit/>
          </a:bodyPr>
          <a:lstStyle/>
          <a:p>
            <a:pPr marL="12700">
              <a:lnSpc>
                <a:spcPct val="100000"/>
              </a:lnSpc>
              <a:spcBef>
                <a:spcPts val="445"/>
              </a:spcBef>
            </a:pPr>
            <a:r>
              <a:rPr sz="1900" spc="-114">
                <a:latin typeface="Arial Black"/>
                <a:cs typeface="Arial Black"/>
              </a:rPr>
              <a:t>Nominee</a:t>
            </a:r>
            <a:r>
              <a:rPr sz="1900" spc="-114">
                <a:latin typeface="Arial"/>
                <a:cs typeface="Arial"/>
              </a:rPr>
              <a:t>,</a:t>
            </a:r>
            <a:r>
              <a:rPr sz="1900" spc="-55">
                <a:latin typeface="Arial"/>
                <a:cs typeface="Arial"/>
              </a:rPr>
              <a:t> </a:t>
            </a:r>
            <a:r>
              <a:rPr sz="1900" spc="90">
                <a:latin typeface="Arial"/>
                <a:cs typeface="Arial"/>
              </a:rPr>
              <a:t>University</a:t>
            </a:r>
            <a:r>
              <a:rPr sz="1900" spc="-50">
                <a:latin typeface="Arial"/>
                <a:cs typeface="Arial"/>
              </a:rPr>
              <a:t> </a:t>
            </a:r>
            <a:r>
              <a:rPr sz="1900" spc="150">
                <a:latin typeface="Arial"/>
                <a:cs typeface="Arial"/>
              </a:rPr>
              <a:t>of</a:t>
            </a:r>
            <a:r>
              <a:rPr sz="1900" spc="-55">
                <a:latin typeface="Arial"/>
                <a:cs typeface="Arial"/>
              </a:rPr>
              <a:t> </a:t>
            </a:r>
            <a:r>
              <a:rPr sz="1900" spc="130">
                <a:latin typeface="Arial"/>
                <a:cs typeface="Arial"/>
              </a:rPr>
              <a:t>North</a:t>
            </a:r>
            <a:r>
              <a:rPr sz="1900" spc="-50">
                <a:latin typeface="Arial"/>
                <a:cs typeface="Arial"/>
              </a:rPr>
              <a:t> </a:t>
            </a:r>
            <a:r>
              <a:rPr sz="1900" spc="-10">
                <a:latin typeface="Arial"/>
                <a:cs typeface="Arial"/>
              </a:rPr>
              <a:t>Texas</a:t>
            </a:r>
            <a:r>
              <a:rPr sz="1900" spc="-55">
                <a:latin typeface="Arial"/>
                <a:cs typeface="Arial"/>
              </a:rPr>
              <a:t> </a:t>
            </a:r>
            <a:r>
              <a:rPr sz="1900" spc="80">
                <a:latin typeface="Arial"/>
                <a:cs typeface="Arial"/>
              </a:rPr>
              <a:t>Homecoming</a:t>
            </a:r>
            <a:r>
              <a:rPr sz="1900" spc="-50">
                <a:latin typeface="Arial"/>
                <a:cs typeface="Arial"/>
              </a:rPr>
              <a:t> </a:t>
            </a:r>
            <a:r>
              <a:rPr sz="1900" spc="70">
                <a:latin typeface="Arial"/>
                <a:cs typeface="Arial"/>
              </a:rPr>
              <a:t>Royalty</a:t>
            </a:r>
            <a:endParaRPr sz="1900">
              <a:latin typeface="Arial"/>
              <a:cs typeface="Arial"/>
            </a:endParaRPr>
          </a:p>
          <a:p>
            <a:pPr marL="12700">
              <a:lnSpc>
                <a:spcPct val="100000"/>
              </a:lnSpc>
              <a:spcBef>
                <a:spcPts val="345"/>
              </a:spcBef>
            </a:pPr>
            <a:r>
              <a:rPr sz="1900" spc="-114">
                <a:latin typeface="Arial Black"/>
                <a:cs typeface="Arial Black"/>
              </a:rPr>
              <a:t>Recipient</a:t>
            </a:r>
            <a:r>
              <a:rPr sz="1900" spc="-114">
                <a:latin typeface="Arial"/>
                <a:cs typeface="Arial"/>
              </a:rPr>
              <a:t>,</a:t>
            </a:r>
            <a:r>
              <a:rPr sz="1900" spc="-15">
                <a:latin typeface="Arial"/>
                <a:cs typeface="Arial"/>
              </a:rPr>
              <a:t> </a:t>
            </a:r>
            <a:r>
              <a:rPr sz="1900">
                <a:latin typeface="Arial"/>
                <a:cs typeface="Arial"/>
              </a:rPr>
              <a:t>2022</a:t>
            </a:r>
            <a:r>
              <a:rPr sz="1900" spc="-10">
                <a:latin typeface="Arial"/>
                <a:cs typeface="Arial"/>
              </a:rPr>
              <a:t> </a:t>
            </a:r>
            <a:r>
              <a:rPr sz="1900" spc="85">
                <a:latin typeface="Arial"/>
                <a:cs typeface="Arial"/>
              </a:rPr>
              <a:t>Outstanding</a:t>
            </a:r>
            <a:r>
              <a:rPr sz="1900" spc="-10">
                <a:latin typeface="Arial"/>
                <a:cs typeface="Arial"/>
              </a:rPr>
              <a:t> </a:t>
            </a:r>
            <a:r>
              <a:rPr sz="1900" spc="100">
                <a:latin typeface="Arial"/>
                <a:cs typeface="Arial"/>
              </a:rPr>
              <a:t>Orientation</a:t>
            </a:r>
            <a:r>
              <a:rPr sz="1900" spc="-10">
                <a:latin typeface="Arial"/>
                <a:cs typeface="Arial"/>
              </a:rPr>
              <a:t> </a:t>
            </a:r>
            <a:r>
              <a:rPr sz="1900" spc="40">
                <a:latin typeface="Arial"/>
                <a:cs typeface="Arial"/>
              </a:rPr>
              <a:t>Leader</a:t>
            </a:r>
            <a:endParaRPr sz="1900">
              <a:latin typeface="Arial"/>
              <a:cs typeface="Arial"/>
            </a:endParaRPr>
          </a:p>
        </p:txBody>
      </p:sp>
      <p:sp>
        <p:nvSpPr>
          <p:cNvPr id="14" name="object 14"/>
          <p:cNvSpPr txBox="1"/>
          <p:nvPr/>
        </p:nvSpPr>
        <p:spPr>
          <a:xfrm>
            <a:off x="14646205" y="4626168"/>
            <a:ext cx="1658620" cy="692150"/>
          </a:xfrm>
          <a:prstGeom prst="rect">
            <a:avLst/>
          </a:prstGeom>
        </p:spPr>
        <p:txBody>
          <a:bodyPr vert="horz" wrap="square" lIns="0" tIns="56515" rIns="0" bIns="0" rtlCol="0">
            <a:spAutoFit/>
          </a:bodyPr>
          <a:lstStyle/>
          <a:p>
            <a:pPr marL="12700">
              <a:lnSpc>
                <a:spcPct val="100000"/>
              </a:lnSpc>
              <a:spcBef>
                <a:spcPts val="445"/>
              </a:spcBef>
            </a:pPr>
            <a:r>
              <a:rPr sz="1900" spc="-125">
                <a:latin typeface="Arial Black"/>
                <a:cs typeface="Arial Black"/>
              </a:rPr>
              <a:t>Fall</a:t>
            </a:r>
            <a:r>
              <a:rPr sz="1900" spc="-170">
                <a:latin typeface="Arial Black"/>
                <a:cs typeface="Arial Black"/>
              </a:rPr>
              <a:t> </a:t>
            </a:r>
            <a:r>
              <a:rPr sz="1900" spc="-20">
                <a:latin typeface="Arial Black"/>
                <a:cs typeface="Arial Black"/>
              </a:rPr>
              <a:t>2023</a:t>
            </a:r>
            <a:endParaRPr sz="1900">
              <a:latin typeface="Arial Black"/>
              <a:cs typeface="Arial Black"/>
            </a:endParaRPr>
          </a:p>
          <a:p>
            <a:pPr marL="26034">
              <a:lnSpc>
                <a:spcPct val="100000"/>
              </a:lnSpc>
              <a:spcBef>
                <a:spcPts val="345"/>
              </a:spcBef>
            </a:pPr>
            <a:r>
              <a:rPr sz="1900" spc="-140">
                <a:latin typeface="Arial Black"/>
                <a:cs typeface="Arial Black"/>
              </a:rPr>
              <a:t>Summer</a:t>
            </a:r>
            <a:r>
              <a:rPr sz="1900" spc="-145">
                <a:latin typeface="Arial Black"/>
                <a:cs typeface="Arial Black"/>
              </a:rPr>
              <a:t> </a:t>
            </a:r>
            <a:r>
              <a:rPr sz="1900" spc="-114">
                <a:latin typeface="Arial Black"/>
                <a:cs typeface="Arial Black"/>
              </a:rPr>
              <a:t>2022</a:t>
            </a:r>
            <a:endParaRPr sz="1900">
              <a:latin typeface="Arial Black"/>
              <a:cs typeface="Arial Black"/>
            </a:endParaRPr>
          </a:p>
        </p:txBody>
      </p:sp>
      <p:grpSp>
        <p:nvGrpSpPr>
          <p:cNvPr id="15" name="object 15"/>
          <p:cNvGrpSpPr/>
          <p:nvPr/>
        </p:nvGrpSpPr>
        <p:grpSpPr>
          <a:xfrm>
            <a:off x="1003924" y="6133665"/>
            <a:ext cx="85725" cy="419100"/>
            <a:chOff x="1003924" y="6133665"/>
            <a:chExt cx="85725" cy="419100"/>
          </a:xfrm>
        </p:grpSpPr>
        <p:pic>
          <p:nvPicPr>
            <p:cNvPr id="16" name="object 16"/>
            <p:cNvPicPr/>
            <p:nvPr/>
          </p:nvPicPr>
          <p:blipFill>
            <a:blip r:embed="rId2" cstate="print"/>
            <a:stretch>
              <a:fillRect/>
            </a:stretch>
          </p:blipFill>
          <p:spPr>
            <a:xfrm>
              <a:off x="1003924" y="6133665"/>
              <a:ext cx="85725" cy="85724"/>
            </a:xfrm>
            <a:prstGeom prst="rect">
              <a:avLst/>
            </a:prstGeom>
          </p:spPr>
        </p:pic>
        <p:pic>
          <p:nvPicPr>
            <p:cNvPr id="17" name="object 17"/>
            <p:cNvPicPr/>
            <p:nvPr/>
          </p:nvPicPr>
          <p:blipFill>
            <a:blip r:embed="rId2" cstate="print"/>
            <a:stretch>
              <a:fillRect/>
            </a:stretch>
          </p:blipFill>
          <p:spPr>
            <a:xfrm>
              <a:off x="1003924" y="6467040"/>
              <a:ext cx="85725" cy="85724"/>
            </a:xfrm>
            <a:prstGeom prst="rect">
              <a:avLst/>
            </a:prstGeom>
          </p:spPr>
        </p:pic>
      </p:grpSp>
      <p:sp>
        <p:nvSpPr>
          <p:cNvPr id="18" name="object 18"/>
          <p:cNvSpPr txBox="1"/>
          <p:nvPr/>
        </p:nvSpPr>
        <p:spPr>
          <a:xfrm>
            <a:off x="1220420" y="5959668"/>
            <a:ext cx="5599430" cy="692150"/>
          </a:xfrm>
          <a:prstGeom prst="rect">
            <a:avLst/>
          </a:prstGeom>
        </p:spPr>
        <p:txBody>
          <a:bodyPr vert="horz" wrap="square" lIns="0" tIns="56515" rIns="0" bIns="0" rtlCol="0">
            <a:spAutoFit/>
          </a:bodyPr>
          <a:lstStyle/>
          <a:p>
            <a:pPr marL="12700">
              <a:lnSpc>
                <a:spcPct val="100000"/>
              </a:lnSpc>
              <a:spcBef>
                <a:spcPts val="445"/>
              </a:spcBef>
            </a:pPr>
            <a:r>
              <a:rPr sz="1900" spc="-95">
                <a:latin typeface="Arial Black"/>
                <a:cs typeface="Arial Black"/>
              </a:rPr>
              <a:t>Volunteer</a:t>
            </a:r>
            <a:r>
              <a:rPr sz="1900" spc="-95">
                <a:latin typeface="Arial"/>
                <a:cs typeface="Arial"/>
              </a:rPr>
              <a:t>,</a:t>
            </a:r>
            <a:r>
              <a:rPr sz="1900" spc="-55">
                <a:latin typeface="Arial"/>
                <a:cs typeface="Arial"/>
              </a:rPr>
              <a:t> </a:t>
            </a:r>
            <a:r>
              <a:rPr sz="1900" spc="100">
                <a:latin typeface="Arial"/>
                <a:cs typeface="Arial"/>
              </a:rPr>
              <a:t>Denton</a:t>
            </a:r>
            <a:r>
              <a:rPr sz="1900" spc="-55">
                <a:latin typeface="Arial"/>
                <a:cs typeface="Arial"/>
              </a:rPr>
              <a:t> </a:t>
            </a:r>
            <a:r>
              <a:rPr sz="1900" spc="100">
                <a:latin typeface="Arial"/>
                <a:cs typeface="Arial"/>
              </a:rPr>
              <a:t>County</a:t>
            </a:r>
            <a:r>
              <a:rPr sz="1900" spc="-55">
                <a:latin typeface="Arial"/>
                <a:cs typeface="Arial"/>
              </a:rPr>
              <a:t> </a:t>
            </a:r>
            <a:r>
              <a:rPr sz="1900" spc="50">
                <a:latin typeface="Arial"/>
                <a:cs typeface="Arial"/>
              </a:rPr>
              <a:t>Friends</a:t>
            </a:r>
            <a:r>
              <a:rPr sz="1900" spc="-50">
                <a:latin typeface="Arial"/>
                <a:cs typeface="Arial"/>
              </a:rPr>
              <a:t> </a:t>
            </a:r>
            <a:r>
              <a:rPr sz="1900" spc="150">
                <a:latin typeface="Arial"/>
                <a:cs typeface="Arial"/>
              </a:rPr>
              <a:t>of</a:t>
            </a:r>
            <a:r>
              <a:rPr sz="1900" spc="-55">
                <a:latin typeface="Arial"/>
                <a:cs typeface="Arial"/>
              </a:rPr>
              <a:t> </a:t>
            </a:r>
            <a:r>
              <a:rPr sz="1900" spc="120">
                <a:latin typeface="Arial"/>
                <a:cs typeface="Arial"/>
              </a:rPr>
              <a:t>the</a:t>
            </a:r>
            <a:r>
              <a:rPr sz="1900" spc="-55">
                <a:latin typeface="Arial"/>
                <a:cs typeface="Arial"/>
              </a:rPr>
              <a:t> </a:t>
            </a:r>
            <a:r>
              <a:rPr sz="1900" spc="45">
                <a:latin typeface="Arial"/>
                <a:cs typeface="Arial"/>
              </a:rPr>
              <a:t>Family</a:t>
            </a:r>
            <a:endParaRPr sz="1900">
              <a:latin typeface="Arial"/>
              <a:cs typeface="Arial"/>
            </a:endParaRPr>
          </a:p>
          <a:p>
            <a:pPr marL="12700">
              <a:lnSpc>
                <a:spcPct val="100000"/>
              </a:lnSpc>
              <a:spcBef>
                <a:spcPts val="345"/>
              </a:spcBef>
            </a:pPr>
            <a:r>
              <a:rPr sz="1900" spc="-105">
                <a:latin typeface="Arial Black"/>
                <a:cs typeface="Arial Black"/>
              </a:rPr>
              <a:t>Participant</a:t>
            </a:r>
            <a:r>
              <a:rPr sz="1900" spc="-105">
                <a:latin typeface="Arial"/>
                <a:cs typeface="Arial"/>
              </a:rPr>
              <a:t>,</a:t>
            </a:r>
            <a:r>
              <a:rPr sz="1900" spc="-25">
                <a:latin typeface="Arial"/>
                <a:cs typeface="Arial"/>
              </a:rPr>
              <a:t> </a:t>
            </a:r>
            <a:r>
              <a:rPr sz="1900">
                <a:latin typeface="Arial"/>
                <a:cs typeface="Arial"/>
              </a:rPr>
              <a:t>Big</a:t>
            </a:r>
            <a:r>
              <a:rPr sz="1900" spc="-25">
                <a:latin typeface="Arial"/>
                <a:cs typeface="Arial"/>
              </a:rPr>
              <a:t> </a:t>
            </a:r>
            <a:r>
              <a:rPr sz="1900" spc="70">
                <a:latin typeface="Arial"/>
                <a:cs typeface="Arial"/>
              </a:rPr>
              <a:t>Event</a:t>
            </a:r>
            <a:r>
              <a:rPr sz="1900" spc="-25">
                <a:latin typeface="Arial"/>
                <a:cs typeface="Arial"/>
              </a:rPr>
              <a:t> </a:t>
            </a:r>
            <a:r>
              <a:rPr sz="1900" spc="50">
                <a:latin typeface="Arial"/>
                <a:cs typeface="Arial"/>
              </a:rPr>
              <a:t>Service</a:t>
            </a:r>
            <a:r>
              <a:rPr sz="1900" spc="-25">
                <a:latin typeface="Arial"/>
                <a:cs typeface="Arial"/>
              </a:rPr>
              <a:t> </a:t>
            </a:r>
            <a:r>
              <a:rPr sz="1900" spc="80">
                <a:latin typeface="Arial"/>
                <a:cs typeface="Arial"/>
              </a:rPr>
              <a:t>Project</a:t>
            </a:r>
            <a:endParaRPr sz="1900">
              <a:latin typeface="Arial"/>
              <a:cs typeface="Arial"/>
            </a:endParaRPr>
          </a:p>
        </p:txBody>
      </p:sp>
      <p:sp>
        <p:nvSpPr>
          <p:cNvPr id="19" name="object 19"/>
          <p:cNvSpPr txBox="1"/>
          <p:nvPr/>
        </p:nvSpPr>
        <p:spPr>
          <a:xfrm>
            <a:off x="14599919" y="5959668"/>
            <a:ext cx="2585085" cy="692150"/>
          </a:xfrm>
          <a:prstGeom prst="rect">
            <a:avLst/>
          </a:prstGeom>
        </p:spPr>
        <p:txBody>
          <a:bodyPr vert="horz" wrap="square" lIns="0" tIns="12700" rIns="0" bIns="0" rtlCol="0">
            <a:spAutoFit/>
          </a:bodyPr>
          <a:lstStyle/>
          <a:p>
            <a:pPr marL="34925" marR="5080" indent="-22860">
              <a:lnSpc>
                <a:spcPct val="115100"/>
              </a:lnSpc>
              <a:spcBef>
                <a:spcPts val="100"/>
              </a:spcBef>
            </a:pPr>
            <a:r>
              <a:rPr sz="1900" spc="-120">
                <a:latin typeface="Arial Black"/>
                <a:cs typeface="Arial Black"/>
              </a:rPr>
              <a:t>Spring</a:t>
            </a:r>
            <a:r>
              <a:rPr sz="1900" spc="-170">
                <a:latin typeface="Arial Black"/>
                <a:cs typeface="Arial Black"/>
              </a:rPr>
              <a:t> </a:t>
            </a:r>
            <a:r>
              <a:rPr sz="1900" spc="-155">
                <a:latin typeface="Arial Black"/>
                <a:cs typeface="Arial Black"/>
              </a:rPr>
              <a:t>2022</a:t>
            </a:r>
            <a:r>
              <a:rPr sz="1900" spc="-170">
                <a:latin typeface="Arial Black"/>
                <a:cs typeface="Arial Black"/>
              </a:rPr>
              <a:t> </a:t>
            </a:r>
            <a:r>
              <a:rPr sz="1900" spc="140">
                <a:latin typeface="Arial Black"/>
                <a:cs typeface="Arial Black"/>
              </a:rPr>
              <a:t>–</a:t>
            </a:r>
            <a:r>
              <a:rPr sz="1900" spc="-170">
                <a:latin typeface="Arial Black"/>
                <a:cs typeface="Arial Black"/>
              </a:rPr>
              <a:t> </a:t>
            </a:r>
            <a:r>
              <a:rPr sz="1900" spc="-110">
                <a:latin typeface="Arial Black"/>
                <a:cs typeface="Arial Black"/>
              </a:rPr>
              <a:t>Present </a:t>
            </a:r>
            <a:r>
              <a:rPr sz="1900" spc="-120">
                <a:latin typeface="Arial Black"/>
                <a:cs typeface="Arial Black"/>
              </a:rPr>
              <a:t>Spring</a:t>
            </a:r>
            <a:r>
              <a:rPr sz="1900" spc="-160">
                <a:latin typeface="Arial Black"/>
                <a:cs typeface="Arial Black"/>
              </a:rPr>
              <a:t> </a:t>
            </a:r>
            <a:r>
              <a:rPr sz="1900" spc="-20">
                <a:latin typeface="Arial Black"/>
                <a:cs typeface="Arial Black"/>
              </a:rPr>
              <a:t>2022</a:t>
            </a:r>
            <a:endParaRPr sz="1900">
              <a:latin typeface="Arial Black"/>
              <a:cs typeface="Arial Black"/>
            </a:endParaRPr>
          </a:p>
        </p:txBody>
      </p:sp>
      <p:grpSp>
        <p:nvGrpSpPr>
          <p:cNvPr id="20" name="object 20"/>
          <p:cNvGrpSpPr/>
          <p:nvPr/>
        </p:nvGrpSpPr>
        <p:grpSpPr>
          <a:xfrm>
            <a:off x="1003924" y="7800540"/>
            <a:ext cx="85725" cy="752475"/>
            <a:chOff x="1003924" y="7800540"/>
            <a:chExt cx="85725" cy="752475"/>
          </a:xfrm>
        </p:grpSpPr>
        <p:pic>
          <p:nvPicPr>
            <p:cNvPr id="21" name="object 21"/>
            <p:cNvPicPr/>
            <p:nvPr/>
          </p:nvPicPr>
          <p:blipFill>
            <a:blip r:embed="rId2" cstate="print"/>
            <a:stretch>
              <a:fillRect/>
            </a:stretch>
          </p:blipFill>
          <p:spPr>
            <a:xfrm>
              <a:off x="1003924" y="7800540"/>
              <a:ext cx="85725" cy="85724"/>
            </a:xfrm>
            <a:prstGeom prst="rect">
              <a:avLst/>
            </a:prstGeom>
          </p:spPr>
        </p:pic>
        <p:pic>
          <p:nvPicPr>
            <p:cNvPr id="22" name="object 22"/>
            <p:cNvPicPr/>
            <p:nvPr/>
          </p:nvPicPr>
          <p:blipFill>
            <a:blip r:embed="rId2" cstate="print"/>
            <a:stretch>
              <a:fillRect/>
            </a:stretch>
          </p:blipFill>
          <p:spPr>
            <a:xfrm>
              <a:off x="1003924" y="8467290"/>
              <a:ext cx="85725" cy="85724"/>
            </a:xfrm>
            <a:prstGeom prst="rect">
              <a:avLst/>
            </a:prstGeom>
          </p:spPr>
        </p:pic>
      </p:grpSp>
      <p:sp>
        <p:nvSpPr>
          <p:cNvPr id="23" name="object 23"/>
          <p:cNvSpPr txBox="1"/>
          <p:nvPr/>
        </p:nvSpPr>
        <p:spPr>
          <a:xfrm>
            <a:off x="810250" y="2669771"/>
            <a:ext cx="16533494" cy="314960"/>
          </a:xfrm>
          <a:prstGeom prst="rect">
            <a:avLst/>
          </a:prstGeom>
        </p:spPr>
        <p:txBody>
          <a:bodyPr vert="horz" wrap="square" lIns="0" tIns="12700" rIns="0" bIns="0" rtlCol="0">
            <a:spAutoFit/>
          </a:bodyPr>
          <a:lstStyle/>
          <a:p>
            <a:pPr marL="12700">
              <a:lnSpc>
                <a:spcPct val="100000"/>
              </a:lnSpc>
              <a:spcBef>
                <a:spcPts val="100"/>
              </a:spcBef>
              <a:tabLst>
                <a:tab pos="16520160" algn="l"/>
              </a:tabLst>
            </a:pPr>
            <a:r>
              <a:rPr sz="1900" u="heavy" spc="-10">
                <a:uFill>
                  <a:solidFill>
                    <a:srgbClr val="000000"/>
                  </a:solidFill>
                </a:uFill>
                <a:latin typeface="Arial Black"/>
                <a:cs typeface="Arial Black"/>
              </a:rPr>
              <a:t>INVOLVEMENT</a:t>
            </a:r>
            <a:r>
              <a:rPr sz="1900" u="heavy">
                <a:uFill>
                  <a:solidFill>
                    <a:srgbClr val="000000"/>
                  </a:solidFill>
                </a:uFill>
                <a:latin typeface="Arial Black"/>
                <a:cs typeface="Arial Black"/>
              </a:rPr>
              <a:t>	</a:t>
            </a:r>
            <a:endParaRPr sz="1900">
              <a:latin typeface="Arial Black"/>
              <a:cs typeface="Arial Black"/>
            </a:endParaRPr>
          </a:p>
        </p:txBody>
      </p:sp>
      <p:sp>
        <p:nvSpPr>
          <p:cNvPr id="24" name="object 24"/>
          <p:cNvSpPr txBox="1"/>
          <p:nvPr/>
        </p:nvSpPr>
        <p:spPr>
          <a:xfrm>
            <a:off x="810250" y="4336646"/>
            <a:ext cx="16471265" cy="314960"/>
          </a:xfrm>
          <a:prstGeom prst="rect">
            <a:avLst/>
          </a:prstGeom>
        </p:spPr>
        <p:txBody>
          <a:bodyPr vert="horz" wrap="square" lIns="0" tIns="12700" rIns="0" bIns="0" rtlCol="0">
            <a:spAutoFit/>
          </a:bodyPr>
          <a:lstStyle/>
          <a:p>
            <a:pPr marL="12700">
              <a:lnSpc>
                <a:spcPct val="100000"/>
              </a:lnSpc>
              <a:spcBef>
                <a:spcPts val="100"/>
              </a:spcBef>
              <a:tabLst>
                <a:tab pos="16457930" algn="l"/>
              </a:tabLst>
            </a:pPr>
            <a:r>
              <a:rPr sz="1900" u="heavy" spc="-155">
                <a:uFill>
                  <a:solidFill>
                    <a:srgbClr val="000000"/>
                  </a:solidFill>
                </a:uFill>
                <a:latin typeface="Arial Black"/>
                <a:cs typeface="Arial Black"/>
              </a:rPr>
              <a:t>HONORS</a:t>
            </a:r>
            <a:r>
              <a:rPr sz="1900" u="heavy" spc="-175">
                <a:uFill>
                  <a:solidFill>
                    <a:srgbClr val="000000"/>
                  </a:solidFill>
                </a:uFill>
                <a:latin typeface="Arial Black"/>
                <a:cs typeface="Arial Black"/>
              </a:rPr>
              <a:t> </a:t>
            </a:r>
            <a:r>
              <a:rPr sz="1900" u="heavy" spc="-425">
                <a:uFill>
                  <a:solidFill>
                    <a:srgbClr val="000000"/>
                  </a:solidFill>
                </a:uFill>
                <a:latin typeface="Arial Black"/>
                <a:cs typeface="Arial Black"/>
              </a:rPr>
              <a:t>&amp;</a:t>
            </a:r>
            <a:r>
              <a:rPr sz="1900" u="heavy" spc="-170">
                <a:uFill>
                  <a:solidFill>
                    <a:srgbClr val="000000"/>
                  </a:solidFill>
                </a:uFill>
                <a:latin typeface="Arial Black"/>
                <a:cs typeface="Arial Black"/>
              </a:rPr>
              <a:t> </a:t>
            </a:r>
            <a:r>
              <a:rPr sz="1900" u="heavy" spc="-10">
                <a:uFill>
                  <a:solidFill>
                    <a:srgbClr val="000000"/>
                  </a:solidFill>
                </a:uFill>
                <a:latin typeface="Arial Black"/>
                <a:cs typeface="Arial Black"/>
              </a:rPr>
              <a:t>AWARDS</a:t>
            </a:r>
            <a:r>
              <a:rPr sz="1900" u="heavy">
                <a:uFill>
                  <a:solidFill>
                    <a:srgbClr val="000000"/>
                  </a:solidFill>
                </a:uFill>
                <a:latin typeface="Arial Black"/>
                <a:cs typeface="Arial Black"/>
              </a:rPr>
              <a:t>	</a:t>
            </a:r>
            <a:endParaRPr sz="1900">
              <a:latin typeface="Arial Black"/>
              <a:cs typeface="Arial Black"/>
            </a:endParaRPr>
          </a:p>
        </p:txBody>
      </p:sp>
      <p:sp>
        <p:nvSpPr>
          <p:cNvPr id="25" name="object 25"/>
          <p:cNvSpPr txBox="1"/>
          <p:nvPr/>
        </p:nvSpPr>
        <p:spPr>
          <a:xfrm>
            <a:off x="810250" y="5670146"/>
            <a:ext cx="16475710" cy="314960"/>
          </a:xfrm>
          <a:prstGeom prst="rect">
            <a:avLst/>
          </a:prstGeom>
        </p:spPr>
        <p:txBody>
          <a:bodyPr vert="horz" wrap="square" lIns="0" tIns="12700" rIns="0" bIns="0" rtlCol="0">
            <a:spAutoFit/>
          </a:bodyPr>
          <a:lstStyle/>
          <a:p>
            <a:pPr marL="12700">
              <a:lnSpc>
                <a:spcPct val="100000"/>
              </a:lnSpc>
              <a:spcBef>
                <a:spcPts val="100"/>
              </a:spcBef>
              <a:tabLst>
                <a:tab pos="16462375" algn="l"/>
              </a:tabLst>
            </a:pPr>
            <a:r>
              <a:rPr sz="1900" u="heavy" spc="-195">
                <a:uFill>
                  <a:solidFill>
                    <a:srgbClr val="000000"/>
                  </a:solidFill>
                </a:uFill>
                <a:latin typeface="Arial Black"/>
                <a:cs typeface="Arial Black"/>
              </a:rPr>
              <a:t>VOLUNTEER</a:t>
            </a:r>
            <a:r>
              <a:rPr sz="1900" u="heavy" spc="-135">
                <a:uFill>
                  <a:solidFill>
                    <a:srgbClr val="000000"/>
                  </a:solidFill>
                </a:uFill>
                <a:latin typeface="Arial Black"/>
                <a:cs typeface="Arial Black"/>
              </a:rPr>
              <a:t> </a:t>
            </a:r>
            <a:r>
              <a:rPr sz="1900" u="heavy" spc="-10">
                <a:uFill>
                  <a:solidFill>
                    <a:srgbClr val="000000"/>
                  </a:solidFill>
                </a:uFill>
                <a:latin typeface="Arial Black"/>
                <a:cs typeface="Arial Black"/>
              </a:rPr>
              <a:t>EXPERIENCE</a:t>
            </a:r>
            <a:r>
              <a:rPr sz="1900" u="heavy">
                <a:uFill>
                  <a:solidFill>
                    <a:srgbClr val="000000"/>
                  </a:solidFill>
                </a:uFill>
                <a:latin typeface="Arial Black"/>
                <a:cs typeface="Arial Black"/>
              </a:rPr>
              <a:t>	</a:t>
            </a:r>
            <a:endParaRPr sz="1900">
              <a:latin typeface="Arial Black"/>
              <a:cs typeface="Arial Black"/>
            </a:endParaRPr>
          </a:p>
        </p:txBody>
      </p:sp>
      <p:sp>
        <p:nvSpPr>
          <p:cNvPr id="26" name="object 26"/>
          <p:cNvSpPr txBox="1"/>
          <p:nvPr/>
        </p:nvSpPr>
        <p:spPr>
          <a:xfrm>
            <a:off x="810250" y="6959793"/>
            <a:ext cx="16477615" cy="2025650"/>
          </a:xfrm>
          <a:prstGeom prst="rect">
            <a:avLst/>
          </a:prstGeom>
        </p:spPr>
        <p:txBody>
          <a:bodyPr vert="horz" wrap="square" lIns="0" tIns="56515" rIns="0" bIns="0" rtlCol="0">
            <a:spAutoFit/>
          </a:bodyPr>
          <a:lstStyle/>
          <a:p>
            <a:pPr marL="12700">
              <a:lnSpc>
                <a:spcPct val="100000"/>
              </a:lnSpc>
              <a:spcBef>
                <a:spcPts val="445"/>
              </a:spcBef>
              <a:tabLst>
                <a:tab pos="16463644" algn="l"/>
              </a:tabLst>
            </a:pPr>
            <a:r>
              <a:rPr sz="1900" u="heavy" spc="-200">
                <a:uFill>
                  <a:solidFill>
                    <a:srgbClr val="000000"/>
                  </a:solidFill>
                </a:uFill>
                <a:latin typeface="Arial Black"/>
                <a:cs typeface="Arial Black"/>
              </a:rPr>
              <a:t>RESEARCH</a:t>
            </a:r>
            <a:r>
              <a:rPr sz="1900" u="heavy" spc="-135">
                <a:uFill>
                  <a:solidFill>
                    <a:srgbClr val="000000"/>
                  </a:solidFill>
                </a:uFill>
                <a:latin typeface="Arial Black"/>
                <a:cs typeface="Arial Black"/>
              </a:rPr>
              <a:t> </a:t>
            </a:r>
            <a:r>
              <a:rPr sz="1900" u="heavy" spc="-10">
                <a:uFill>
                  <a:solidFill>
                    <a:srgbClr val="000000"/>
                  </a:solidFill>
                </a:uFill>
                <a:latin typeface="Arial Black"/>
                <a:cs typeface="Arial Black"/>
              </a:rPr>
              <a:t>EXPERIENCE</a:t>
            </a:r>
            <a:r>
              <a:rPr sz="1900" u="heavy">
                <a:uFill>
                  <a:solidFill>
                    <a:srgbClr val="000000"/>
                  </a:solidFill>
                </a:uFill>
                <a:latin typeface="Arial Black"/>
                <a:cs typeface="Arial Black"/>
              </a:rPr>
              <a:t>	</a:t>
            </a:r>
            <a:endParaRPr sz="1900">
              <a:latin typeface="Arial Black"/>
              <a:cs typeface="Arial Black"/>
            </a:endParaRPr>
          </a:p>
          <a:p>
            <a:pPr marL="12700">
              <a:lnSpc>
                <a:spcPct val="100000"/>
              </a:lnSpc>
              <a:spcBef>
                <a:spcPts val="345"/>
              </a:spcBef>
            </a:pPr>
            <a:r>
              <a:rPr sz="1900" spc="-120">
                <a:latin typeface="Arial Black"/>
                <a:cs typeface="Arial Black"/>
              </a:rPr>
              <a:t>Project</a:t>
            </a:r>
            <a:r>
              <a:rPr sz="1900" spc="-155">
                <a:latin typeface="Arial Black"/>
                <a:cs typeface="Arial Black"/>
              </a:rPr>
              <a:t> </a:t>
            </a:r>
            <a:r>
              <a:rPr sz="1900" spc="-195">
                <a:latin typeface="Arial Black"/>
                <a:cs typeface="Arial Black"/>
              </a:rPr>
              <a:t>Team</a:t>
            </a:r>
            <a:r>
              <a:rPr sz="1900" spc="-155">
                <a:latin typeface="Arial Black"/>
                <a:cs typeface="Arial Black"/>
              </a:rPr>
              <a:t> </a:t>
            </a:r>
            <a:r>
              <a:rPr sz="1900" spc="-110">
                <a:latin typeface="Arial Black"/>
                <a:cs typeface="Arial Black"/>
              </a:rPr>
              <a:t>Member,</a:t>
            </a:r>
            <a:r>
              <a:rPr sz="1900" spc="-150">
                <a:latin typeface="Arial Black"/>
                <a:cs typeface="Arial Black"/>
              </a:rPr>
              <a:t> </a:t>
            </a:r>
            <a:r>
              <a:rPr sz="1900" spc="105">
                <a:latin typeface="Arial"/>
                <a:cs typeface="Arial"/>
              </a:rPr>
              <a:t>Sport</a:t>
            </a:r>
            <a:r>
              <a:rPr sz="1900" spc="-30">
                <a:latin typeface="Arial"/>
                <a:cs typeface="Arial"/>
              </a:rPr>
              <a:t> </a:t>
            </a:r>
            <a:r>
              <a:rPr sz="1900" spc="55">
                <a:latin typeface="Arial"/>
                <a:cs typeface="Arial"/>
              </a:rPr>
              <a:t>Psychology</a:t>
            </a:r>
            <a:endParaRPr sz="1900">
              <a:latin typeface="Arial"/>
              <a:cs typeface="Arial"/>
            </a:endParaRPr>
          </a:p>
          <a:p>
            <a:pPr marL="422275" marR="859790">
              <a:lnSpc>
                <a:spcPct val="115100"/>
              </a:lnSpc>
            </a:pPr>
            <a:r>
              <a:rPr sz="1900" spc="60">
                <a:latin typeface="Arial"/>
                <a:cs typeface="Arial"/>
              </a:rPr>
              <a:t>Worked</a:t>
            </a:r>
            <a:r>
              <a:rPr sz="1900" spc="-55">
                <a:latin typeface="Arial"/>
                <a:cs typeface="Arial"/>
              </a:rPr>
              <a:t> </a:t>
            </a:r>
            <a:r>
              <a:rPr sz="1900" spc="100">
                <a:latin typeface="Arial"/>
                <a:cs typeface="Arial"/>
              </a:rPr>
              <a:t>collaboratively</a:t>
            </a:r>
            <a:r>
              <a:rPr sz="1900" spc="-55">
                <a:latin typeface="Arial"/>
                <a:cs typeface="Arial"/>
              </a:rPr>
              <a:t> </a:t>
            </a:r>
            <a:r>
              <a:rPr sz="1900" spc="130">
                <a:latin typeface="Arial"/>
                <a:cs typeface="Arial"/>
              </a:rPr>
              <a:t>with</a:t>
            </a:r>
            <a:r>
              <a:rPr sz="1900" spc="-55">
                <a:latin typeface="Arial"/>
                <a:cs typeface="Arial"/>
              </a:rPr>
              <a:t> </a:t>
            </a:r>
            <a:r>
              <a:rPr sz="1900">
                <a:latin typeface="Arial"/>
                <a:cs typeface="Arial"/>
              </a:rPr>
              <a:t>a</a:t>
            </a:r>
            <a:r>
              <a:rPr sz="1900" spc="-55">
                <a:latin typeface="Arial"/>
                <a:cs typeface="Arial"/>
              </a:rPr>
              <a:t> </a:t>
            </a:r>
            <a:r>
              <a:rPr sz="1900" spc="90">
                <a:latin typeface="Arial"/>
                <a:cs typeface="Arial"/>
              </a:rPr>
              <a:t>group</a:t>
            </a:r>
            <a:r>
              <a:rPr sz="1900" spc="-50">
                <a:latin typeface="Arial"/>
                <a:cs typeface="Arial"/>
              </a:rPr>
              <a:t> </a:t>
            </a:r>
            <a:r>
              <a:rPr sz="1900" spc="150">
                <a:latin typeface="Arial"/>
                <a:cs typeface="Arial"/>
              </a:rPr>
              <a:t>of</a:t>
            </a:r>
            <a:r>
              <a:rPr sz="1900" spc="-55">
                <a:latin typeface="Arial"/>
                <a:cs typeface="Arial"/>
              </a:rPr>
              <a:t> </a:t>
            </a:r>
            <a:r>
              <a:rPr sz="1900" spc="85">
                <a:latin typeface="Arial"/>
                <a:cs typeface="Arial"/>
              </a:rPr>
              <a:t>4</a:t>
            </a:r>
            <a:r>
              <a:rPr sz="1900" spc="-55">
                <a:latin typeface="Arial"/>
                <a:cs typeface="Arial"/>
              </a:rPr>
              <a:t> </a:t>
            </a:r>
            <a:r>
              <a:rPr sz="1900" spc="120">
                <a:latin typeface="Arial"/>
                <a:cs typeface="Arial"/>
              </a:rPr>
              <a:t>other</a:t>
            </a:r>
            <a:r>
              <a:rPr sz="1900" spc="-55">
                <a:latin typeface="Arial"/>
                <a:cs typeface="Arial"/>
              </a:rPr>
              <a:t> </a:t>
            </a:r>
            <a:r>
              <a:rPr sz="1900" spc="100">
                <a:latin typeface="Arial"/>
                <a:cs typeface="Arial"/>
              </a:rPr>
              <a:t>students</a:t>
            </a:r>
            <a:r>
              <a:rPr sz="1900" spc="-55">
                <a:latin typeface="Arial"/>
                <a:cs typeface="Arial"/>
              </a:rPr>
              <a:t> </a:t>
            </a:r>
            <a:r>
              <a:rPr sz="1900" spc="175">
                <a:latin typeface="Arial"/>
                <a:cs typeface="Arial"/>
              </a:rPr>
              <a:t>to</a:t>
            </a:r>
            <a:r>
              <a:rPr sz="1900" spc="-50">
                <a:latin typeface="Arial"/>
                <a:cs typeface="Arial"/>
              </a:rPr>
              <a:t> </a:t>
            </a:r>
            <a:r>
              <a:rPr sz="1900" spc="125">
                <a:latin typeface="Arial"/>
                <a:cs typeface="Arial"/>
              </a:rPr>
              <a:t>conduct</a:t>
            </a:r>
            <a:r>
              <a:rPr sz="1900" spc="-55">
                <a:latin typeface="Arial"/>
                <a:cs typeface="Arial"/>
              </a:rPr>
              <a:t> </a:t>
            </a:r>
            <a:r>
              <a:rPr sz="1900" spc="60">
                <a:latin typeface="Arial"/>
                <a:cs typeface="Arial"/>
              </a:rPr>
              <a:t>research</a:t>
            </a:r>
            <a:r>
              <a:rPr sz="1900" spc="-55">
                <a:latin typeface="Arial"/>
                <a:cs typeface="Arial"/>
              </a:rPr>
              <a:t> </a:t>
            </a:r>
            <a:r>
              <a:rPr sz="1900" spc="100">
                <a:latin typeface="Arial"/>
                <a:cs typeface="Arial"/>
              </a:rPr>
              <a:t>on</a:t>
            </a:r>
            <a:r>
              <a:rPr sz="1900" spc="-55">
                <a:latin typeface="Arial"/>
                <a:cs typeface="Arial"/>
              </a:rPr>
              <a:t> </a:t>
            </a:r>
            <a:r>
              <a:rPr sz="1900" spc="120">
                <a:latin typeface="Arial"/>
                <a:cs typeface="Arial"/>
              </a:rPr>
              <a:t>the</a:t>
            </a:r>
            <a:r>
              <a:rPr sz="1900" spc="-55">
                <a:latin typeface="Arial"/>
                <a:cs typeface="Arial"/>
              </a:rPr>
              <a:t> </a:t>
            </a:r>
            <a:r>
              <a:rPr sz="1900" spc="105">
                <a:latin typeface="Arial"/>
                <a:cs typeface="Arial"/>
              </a:rPr>
              <a:t>effects</a:t>
            </a:r>
            <a:r>
              <a:rPr sz="1900" spc="-50">
                <a:latin typeface="Arial"/>
                <a:cs typeface="Arial"/>
              </a:rPr>
              <a:t> </a:t>
            </a:r>
            <a:r>
              <a:rPr sz="1900" spc="150">
                <a:latin typeface="Arial"/>
                <a:cs typeface="Arial"/>
              </a:rPr>
              <a:t>of</a:t>
            </a:r>
            <a:r>
              <a:rPr sz="1900" spc="-55">
                <a:latin typeface="Arial"/>
                <a:cs typeface="Arial"/>
              </a:rPr>
              <a:t> </a:t>
            </a:r>
            <a:r>
              <a:rPr sz="1900" spc="60">
                <a:latin typeface="Arial"/>
                <a:cs typeface="Arial"/>
              </a:rPr>
              <a:t>social</a:t>
            </a:r>
            <a:r>
              <a:rPr sz="1900" spc="-55">
                <a:latin typeface="Arial"/>
                <a:cs typeface="Arial"/>
              </a:rPr>
              <a:t> </a:t>
            </a:r>
            <a:r>
              <a:rPr sz="1900" spc="70">
                <a:latin typeface="Arial"/>
                <a:cs typeface="Arial"/>
              </a:rPr>
              <a:t>media</a:t>
            </a:r>
            <a:r>
              <a:rPr sz="1900" spc="-55">
                <a:latin typeface="Arial"/>
                <a:cs typeface="Arial"/>
              </a:rPr>
              <a:t> </a:t>
            </a:r>
            <a:r>
              <a:rPr sz="1900" spc="100">
                <a:latin typeface="Arial"/>
                <a:cs typeface="Arial"/>
              </a:rPr>
              <a:t>on</a:t>
            </a:r>
            <a:r>
              <a:rPr sz="1900" spc="-55">
                <a:latin typeface="Arial"/>
                <a:cs typeface="Arial"/>
              </a:rPr>
              <a:t> </a:t>
            </a:r>
            <a:r>
              <a:rPr sz="1900" spc="80">
                <a:latin typeface="Arial"/>
                <a:cs typeface="Arial"/>
              </a:rPr>
              <a:t>professional</a:t>
            </a:r>
            <a:r>
              <a:rPr sz="1900" spc="-50">
                <a:latin typeface="Arial"/>
                <a:cs typeface="Arial"/>
              </a:rPr>
              <a:t> </a:t>
            </a:r>
            <a:r>
              <a:rPr sz="1900" spc="100">
                <a:latin typeface="Arial"/>
                <a:cs typeface="Arial"/>
              </a:rPr>
              <a:t>athletic </a:t>
            </a:r>
            <a:r>
              <a:rPr sz="1900" spc="85">
                <a:latin typeface="Arial"/>
                <a:cs typeface="Arial"/>
              </a:rPr>
              <a:t>performance</a:t>
            </a:r>
            <a:endParaRPr sz="1900">
              <a:latin typeface="Arial"/>
              <a:cs typeface="Arial"/>
            </a:endParaRPr>
          </a:p>
          <a:p>
            <a:pPr marL="422275" marR="332740">
              <a:lnSpc>
                <a:spcPct val="115100"/>
              </a:lnSpc>
            </a:pPr>
            <a:r>
              <a:rPr sz="1900" spc="80">
                <a:latin typeface="Arial"/>
                <a:cs typeface="Arial"/>
              </a:rPr>
              <a:t>Creatively</a:t>
            </a:r>
            <a:r>
              <a:rPr sz="1900" spc="-30">
                <a:latin typeface="Arial"/>
                <a:cs typeface="Arial"/>
              </a:rPr>
              <a:t> </a:t>
            </a:r>
            <a:r>
              <a:rPr sz="1900" spc="75">
                <a:latin typeface="Arial"/>
                <a:cs typeface="Arial"/>
              </a:rPr>
              <a:t>and</a:t>
            </a:r>
            <a:r>
              <a:rPr sz="1900" spc="-30">
                <a:latin typeface="Arial"/>
                <a:cs typeface="Arial"/>
              </a:rPr>
              <a:t> </a:t>
            </a:r>
            <a:r>
              <a:rPr sz="1900" spc="85">
                <a:latin typeface="Arial"/>
                <a:cs typeface="Arial"/>
              </a:rPr>
              <a:t>professionally</a:t>
            </a:r>
            <a:r>
              <a:rPr sz="1900" spc="-30">
                <a:latin typeface="Arial"/>
                <a:cs typeface="Arial"/>
              </a:rPr>
              <a:t> </a:t>
            </a:r>
            <a:r>
              <a:rPr sz="1900" spc="110">
                <a:latin typeface="Arial"/>
                <a:cs typeface="Arial"/>
              </a:rPr>
              <a:t>documented</a:t>
            </a:r>
            <a:r>
              <a:rPr sz="1900" spc="-25">
                <a:latin typeface="Arial"/>
                <a:cs typeface="Arial"/>
              </a:rPr>
              <a:t> </a:t>
            </a:r>
            <a:r>
              <a:rPr sz="1900" spc="80">
                <a:latin typeface="Arial"/>
                <a:cs typeface="Arial"/>
              </a:rPr>
              <a:t>findings</a:t>
            </a:r>
            <a:r>
              <a:rPr sz="1900" spc="-30">
                <a:latin typeface="Arial"/>
                <a:cs typeface="Arial"/>
              </a:rPr>
              <a:t> </a:t>
            </a:r>
            <a:r>
              <a:rPr sz="1900">
                <a:latin typeface="Arial"/>
                <a:cs typeface="Arial"/>
              </a:rPr>
              <a:t>using</a:t>
            </a:r>
            <a:r>
              <a:rPr sz="1900" spc="-30">
                <a:latin typeface="Arial"/>
                <a:cs typeface="Arial"/>
              </a:rPr>
              <a:t> </a:t>
            </a:r>
            <a:r>
              <a:rPr sz="1900">
                <a:latin typeface="Arial"/>
                <a:cs typeface="Arial"/>
              </a:rPr>
              <a:t>Canva</a:t>
            </a:r>
            <a:r>
              <a:rPr sz="1900" spc="-25">
                <a:latin typeface="Arial"/>
                <a:cs typeface="Arial"/>
              </a:rPr>
              <a:t> </a:t>
            </a:r>
            <a:r>
              <a:rPr sz="1900" spc="75">
                <a:latin typeface="Arial"/>
                <a:cs typeface="Arial"/>
              </a:rPr>
              <a:t>and</a:t>
            </a:r>
            <a:r>
              <a:rPr sz="1900" spc="-30">
                <a:latin typeface="Arial"/>
                <a:cs typeface="Arial"/>
              </a:rPr>
              <a:t> </a:t>
            </a:r>
            <a:r>
              <a:rPr sz="1900" spc="90">
                <a:latin typeface="Arial"/>
                <a:cs typeface="Arial"/>
              </a:rPr>
              <a:t>presented</a:t>
            </a:r>
            <a:r>
              <a:rPr sz="1900" spc="-30">
                <a:latin typeface="Arial"/>
                <a:cs typeface="Arial"/>
              </a:rPr>
              <a:t> </a:t>
            </a:r>
            <a:r>
              <a:rPr sz="1900" spc="105">
                <a:latin typeface="Arial"/>
                <a:cs typeface="Arial"/>
              </a:rPr>
              <a:t>collected</a:t>
            </a:r>
            <a:r>
              <a:rPr sz="1900" spc="-25">
                <a:latin typeface="Arial"/>
                <a:cs typeface="Arial"/>
              </a:rPr>
              <a:t> </a:t>
            </a:r>
            <a:r>
              <a:rPr sz="1900" spc="60">
                <a:latin typeface="Arial"/>
                <a:cs typeface="Arial"/>
              </a:rPr>
              <a:t>research</a:t>
            </a:r>
            <a:r>
              <a:rPr sz="1900" spc="-30">
                <a:latin typeface="Arial"/>
                <a:cs typeface="Arial"/>
              </a:rPr>
              <a:t> </a:t>
            </a:r>
            <a:r>
              <a:rPr sz="1900" spc="175">
                <a:latin typeface="Arial"/>
                <a:cs typeface="Arial"/>
              </a:rPr>
              <a:t>to</a:t>
            </a:r>
            <a:r>
              <a:rPr sz="1900" spc="-30">
                <a:latin typeface="Arial"/>
                <a:cs typeface="Arial"/>
              </a:rPr>
              <a:t> </a:t>
            </a:r>
            <a:r>
              <a:rPr sz="1900">
                <a:latin typeface="Arial"/>
                <a:cs typeface="Arial"/>
              </a:rPr>
              <a:t>an</a:t>
            </a:r>
            <a:r>
              <a:rPr sz="1900" spc="-25">
                <a:latin typeface="Arial"/>
                <a:cs typeface="Arial"/>
              </a:rPr>
              <a:t> </a:t>
            </a:r>
            <a:r>
              <a:rPr sz="1900" spc="65">
                <a:latin typeface="Arial"/>
                <a:cs typeface="Arial"/>
              </a:rPr>
              <a:t>audience</a:t>
            </a:r>
            <a:r>
              <a:rPr sz="1900" spc="-30">
                <a:latin typeface="Arial"/>
                <a:cs typeface="Arial"/>
              </a:rPr>
              <a:t> </a:t>
            </a:r>
            <a:r>
              <a:rPr sz="1900" spc="150">
                <a:latin typeface="Arial"/>
                <a:cs typeface="Arial"/>
              </a:rPr>
              <a:t>of</a:t>
            </a:r>
            <a:r>
              <a:rPr sz="1900" spc="-30">
                <a:latin typeface="Arial"/>
                <a:cs typeface="Arial"/>
              </a:rPr>
              <a:t> </a:t>
            </a:r>
            <a:r>
              <a:rPr sz="1900" spc="55">
                <a:latin typeface="Arial"/>
                <a:cs typeface="Arial"/>
              </a:rPr>
              <a:t>30+</a:t>
            </a:r>
            <a:r>
              <a:rPr sz="1900" spc="-30">
                <a:latin typeface="Arial"/>
                <a:cs typeface="Arial"/>
              </a:rPr>
              <a:t> </a:t>
            </a:r>
            <a:r>
              <a:rPr sz="1900" spc="100">
                <a:latin typeface="Arial"/>
                <a:cs typeface="Arial"/>
              </a:rPr>
              <a:t>students</a:t>
            </a:r>
            <a:r>
              <a:rPr sz="1900" spc="-25">
                <a:latin typeface="Arial"/>
                <a:cs typeface="Arial"/>
              </a:rPr>
              <a:t> </a:t>
            </a:r>
            <a:r>
              <a:rPr sz="1900" spc="75">
                <a:latin typeface="Arial"/>
                <a:cs typeface="Arial"/>
              </a:rPr>
              <a:t>and</a:t>
            </a:r>
            <a:r>
              <a:rPr sz="1900" spc="-30">
                <a:latin typeface="Arial"/>
                <a:cs typeface="Arial"/>
              </a:rPr>
              <a:t> </a:t>
            </a:r>
            <a:r>
              <a:rPr sz="1900" spc="-50">
                <a:latin typeface="Arial"/>
                <a:cs typeface="Arial"/>
              </a:rPr>
              <a:t>2 </a:t>
            </a:r>
            <a:r>
              <a:rPr sz="1900" spc="120">
                <a:latin typeface="Arial"/>
                <a:cs typeface="Arial"/>
              </a:rPr>
              <a:t>faculty</a:t>
            </a:r>
            <a:r>
              <a:rPr sz="1900" spc="-40">
                <a:latin typeface="Arial"/>
                <a:cs typeface="Arial"/>
              </a:rPr>
              <a:t> </a:t>
            </a:r>
            <a:r>
              <a:rPr sz="1900" spc="55">
                <a:latin typeface="Arial"/>
                <a:cs typeface="Arial"/>
              </a:rPr>
              <a:t>members.</a:t>
            </a:r>
            <a:endParaRPr sz="1900">
              <a:latin typeface="Arial"/>
              <a:cs typeface="Arial"/>
            </a:endParaRPr>
          </a:p>
        </p:txBody>
      </p:sp>
      <p:sp>
        <p:nvSpPr>
          <p:cNvPr id="27" name="object 27"/>
          <p:cNvSpPr/>
          <p:nvPr/>
        </p:nvSpPr>
        <p:spPr>
          <a:xfrm>
            <a:off x="613202" y="2283669"/>
            <a:ext cx="17040225" cy="7372350"/>
          </a:xfrm>
          <a:custGeom>
            <a:avLst/>
            <a:gdLst/>
            <a:ahLst/>
            <a:cxnLst/>
            <a:rect l="l" t="t" r="r" b="b"/>
            <a:pathLst>
              <a:path w="17040225" h="7372350">
                <a:moveTo>
                  <a:pt x="0" y="0"/>
                </a:moveTo>
                <a:lnTo>
                  <a:pt x="17040113" y="0"/>
                </a:lnTo>
                <a:lnTo>
                  <a:pt x="17040113" y="7372348"/>
                </a:lnTo>
                <a:lnTo>
                  <a:pt x="0" y="7372348"/>
                </a:lnTo>
                <a:lnTo>
                  <a:pt x="0" y="0"/>
                </a:lnTo>
              </a:path>
            </a:pathLst>
          </a:custGeom>
          <a:ln w="76231">
            <a:solidFill>
              <a:srgbClr val="000000"/>
            </a:solidFill>
          </a:ln>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705340" cy="10287000"/>
          </a:xfrm>
          <a:custGeom>
            <a:avLst/>
            <a:gdLst/>
            <a:ahLst/>
            <a:cxnLst/>
            <a:rect l="l" t="t" r="r" b="b"/>
            <a:pathLst>
              <a:path w="9705340" h="10287000">
                <a:moveTo>
                  <a:pt x="9705209" y="10286999"/>
                </a:moveTo>
                <a:lnTo>
                  <a:pt x="0" y="10286999"/>
                </a:lnTo>
                <a:lnTo>
                  <a:pt x="0" y="0"/>
                </a:lnTo>
                <a:lnTo>
                  <a:pt x="9705209" y="0"/>
                </a:lnTo>
                <a:lnTo>
                  <a:pt x="9705209" y="10286999"/>
                </a:lnTo>
                <a:close/>
              </a:path>
            </a:pathLst>
          </a:custGeom>
          <a:solidFill>
            <a:srgbClr val="00853D"/>
          </a:solidFill>
        </p:spPr>
        <p:txBody>
          <a:bodyPr wrap="square" lIns="0" tIns="0" rIns="0" bIns="0" rtlCol="0"/>
          <a:lstStyle/>
          <a:p>
            <a:endParaRPr/>
          </a:p>
        </p:txBody>
      </p:sp>
      <p:pic>
        <p:nvPicPr>
          <p:cNvPr id="3" name="object 3" descr="A sample resume. Please see handout for additional description."/>
          <p:cNvPicPr/>
          <p:nvPr/>
        </p:nvPicPr>
        <p:blipFill>
          <a:blip r:embed="rId2" cstate="print"/>
          <a:stretch>
            <a:fillRect/>
          </a:stretch>
        </p:blipFill>
        <p:spPr>
          <a:xfrm>
            <a:off x="9705209" y="0"/>
            <a:ext cx="8258174" cy="10286999"/>
          </a:xfrm>
          <a:prstGeom prst="rect">
            <a:avLst/>
          </a:prstGeom>
        </p:spPr>
      </p:pic>
      <p:sp>
        <p:nvSpPr>
          <p:cNvPr id="4" name="object 4"/>
          <p:cNvSpPr txBox="1">
            <a:spLocks noGrp="1"/>
          </p:cNvSpPr>
          <p:nvPr>
            <p:ph type="title"/>
          </p:nvPr>
        </p:nvSpPr>
        <p:spPr>
          <a:xfrm>
            <a:off x="554175" y="6172563"/>
            <a:ext cx="5980430" cy="3425825"/>
          </a:xfrm>
          <a:prstGeom prst="rect">
            <a:avLst/>
          </a:prstGeom>
        </p:spPr>
        <p:txBody>
          <a:bodyPr vert="horz" wrap="square" lIns="0" tIns="12065" rIns="0" bIns="0" rtlCol="0">
            <a:spAutoFit/>
          </a:bodyPr>
          <a:lstStyle/>
          <a:p>
            <a:pPr marL="12700" marR="5080">
              <a:lnSpc>
                <a:spcPct val="116199"/>
              </a:lnSpc>
              <a:spcBef>
                <a:spcPts val="95"/>
              </a:spcBef>
            </a:pPr>
            <a:r>
              <a:rPr sz="6400" spc="775"/>
              <a:t>Chronological </a:t>
            </a:r>
            <a:r>
              <a:rPr sz="6400" spc="755"/>
              <a:t>Resume </a:t>
            </a:r>
            <a:r>
              <a:rPr sz="6400" spc="840"/>
              <a:t>Example</a:t>
            </a:r>
            <a:endParaRPr sz="6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8288000" cy="1986280"/>
          </a:xfrm>
          <a:custGeom>
            <a:avLst/>
            <a:gdLst/>
            <a:ahLst/>
            <a:cxnLst/>
            <a:rect l="l" t="t" r="r" b="b"/>
            <a:pathLst>
              <a:path w="18288000" h="1986280">
                <a:moveTo>
                  <a:pt x="0" y="0"/>
                </a:moveTo>
                <a:lnTo>
                  <a:pt x="18288000" y="0"/>
                </a:lnTo>
                <a:lnTo>
                  <a:pt x="18288000" y="1985693"/>
                </a:lnTo>
                <a:lnTo>
                  <a:pt x="0" y="1985693"/>
                </a:lnTo>
                <a:lnTo>
                  <a:pt x="0" y="0"/>
                </a:lnTo>
                <a:close/>
              </a:path>
            </a:pathLst>
          </a:custGeom>
          <a:solidFill>
            <a:srgbClr val="00A84F"/>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64228" rIns="0" bIns="0" rtlCol="0">
            <a:spAutoFit/>
          </a:bodyPr>
          <a:lstStyle/>
          <a:p>
            <a:pPr marL="749300">
              <a:lnSpc>
                <a:spcPct val="100000"/>
              </a:lnSpc>
              <a:spcBef>
                <a:spcPts val="114"/>
              </a:spcBef>
            </a:pPr>
            <a:r>
              <a:rPr sz="6400" spc="740"/>
              <a:t>Resumes</a:t>
            </a:r>
            <a:r>
              <a:rPr sz="6400" spc="310"/>
              <a:t> </a:t>
            </a:r>
            <a:r>
              <a:rPr sz="6400" spc="580"/>
              <a:t>Do's</a:t>
            </a:r>
            <a:endParaRPr sz="6400"/>
          </a:p>
        </p:txBody>
      </p:sp>
      <p:pic>
        <p:nvPicPr>
          <p:cNvPr id="4" name="object 4"/>
          <p:cNvPicPr/>
          <p:nvPr/>
        </p:nvPicPr>
        <p:blipFill>
          <a:blip r:embed="rId2" cstate="print"/>
          <a:stretch>
            <a:fillRect/>
          </a:stretch>
        </p:blipFill>
        <p:spPr>
          <a:xfrm>
            <a:off x="865618" y="2348229"/>
            <a:ext cx="95250" cy="95249"/>
          </a:xfrm>
          <a:prstGeom prst="rect">
            <a:avLst/>
          </a:prstGeom>
        </p:spPr>
      </p:pic>
      <p:pic>
        <p:nvPicPr>
          <p:cNvPr id="5" name="object 5"/>
          <p:cNvPicPr/>
          <p:nvPr/>
        </p:nvPicPr>
        <p:blipFill>
          <a:blip r:embed="rId2" cstate="print"/>
          <a:stretch>
            <a:fillRect/>
          </a:stretch>
        </p:blipFill>
        <p:spPr>
          <a:xfrm>
            <a:off x="865618" y="3091179"/>
            <a:ext cx="95250" cy="95249"/>
          </a:xfrm>
          <a:prstGeom prst="rect">
            <a:avLst/>
          </a:prstGeom>
        </p:spPr>
      </p:pic>
      <p:pic>
        <p:nvPicPr>
          <p:cNvPr id="6" name="object 6"/>
          <p:cNvPicPr/>
          <p:nvPr/>
        </p:nvPicPr>
        <p:blipFill>
          <a:blip r:embed="rId2" cstate="print"/>
          <a:stretch>
            <a:fillRect/>
          </a:stretch>
        </p:blipFill>
        <p:spPr>
          <a:xfrm>
            <a:off x="865618" y="4205604"/>
            <a:ext cx="95250" cy="95249"/>
          </a:xfrm>
          <a:prstGeom prst="rect">
            <a:avLst/>
          </a:prstGeom>
        </p:spPr>
      </p:pic>
      <p:pic>
        <p:nvPicPr>
          <p:cNvPr id="7" name="object 7"/>
          <p:cNvPicPr/>
          <p:nvPr/>
        </p:nvPicPr>
        <p:blipFill>
          <a:blip r:embed="rId2" cstate="print"/>
          <a:stretch>
            <a:fillRect/>
          </a:stretch>
        </p:blipFill>
        <p:spPr>
          <a:xfrm>
            <a:off x="865618" y="4948554"/>
            <a:ext cx="95250" cy="95249"/>
          </a:xfrm>
          <a:prstGeom prst="rect">
            <a:avLst/>
          </a:prstGeom>
        </p:spPr>
      </p:pic>
      <p:pic>
        <p:nvPicPr>
          <p:cNvPr id="8" name="object 8"/>
          <p:cNvPicPr/>
          <p:nvPr/>
        </p:nvPicPr>
        <p:blipFill>
          <a:blip r:embed="rId3" cstate="print"/>
          <a:stretch>
            <a:fillRect/>
          </a:stretch>
        </p:blipFill>
        <p:spPr>
          <a:xfrm>
            <a:off x="1308531" y="5315266"/>
            <a:ext cx="104775" cy="104774"/>
          </a:xfrm>
          <a:prstGeom prst="rect">
            <a:avLst/>
          </a:prstGeom>
        </p:spPr>
      </p:pic>
      <p:pic>
        <p:nvPicPr>
          <p:cNvPr id="9" name="object 9"/>
          <p:cNvPicPr/>
          <p:nvPr/>
        </p:nvPicPr>
        <p:blipFill>
          <a:blip r:embed="rId2" cstate="print"/>
          <a:stretch>
            <a:fillRect/>
          </a:stretch>
        </p:blipFill>
        <p:spPr>
          <a:xfrm>
            <a:off x="865618" y="6434454"/>
            <a:ext cx="95250" cy="95249"/>
          </a:xfrm>
          <a:prstGeom prst="rect">
            <a:avLst/>
          </a:prstGeom>
        </p:spPr>
      </p:pic>
      <p:pic>
        <p:nvPicPr>
          <p:cNvPr id="10" name="object 10"/>
          <p:cNvPicPr/>
          <p:nvPr/>
        </p:nvPicPr>
        <p:blipFill>
          <a:blip r:embed="rId4" cstate="print"/>
          <a:stretch>
            <a:fillRect/>
          </a:stretch>
        </p:blipFill>
        <p:spPr>
          <a:xfrm>
            <a:off x="1365681" y="6801166"/>
            <a:ext cx="76200" cy="76199"/>
          </a:xfrm>
          <a:prstGeom prst="rect">
            <a:avLst/>
          </a:prstGeom>
        </p:spPr>
      </p:pic>
      <p:pic>
        <p:nvPicPr>
          <p:cNvPr id="11" name="object 11"/>
          <p:cNvPicPr/>
          <p:nvPr/>
        </p:nvPicPr>
        <p:blipFill>
          <a:blip r:embed="rId4" cstate="print"/>
          <a:stretch>
            <a:fillRect/>
          </a:stretch>
        </p:blipFill>
        <p:spPr>
          <a:xfrm>
            <a:off x="1365681" y="7172641"/>
            <a:ext cx="76200" cy="76199"/>
          </a:xfrm>
          <a:prstGeom prst="rect">
            <a:avLst/>
          </a:prstGeom>
        </p:spPr>
      </p:pic>
      <p:pic>
        <p:nvPicPr>
          <p:cNvPr id="12" name="object 12"/>
          <p:cNvPicPr/>
          <p:nvPr/>
        </p:nvPicPr>
        <p:blipFill>
          <a:blip r:embed="rId4" cstate="print"/>
          <a:stretch>
            <a:fillRect/>
          </a:stretch>
        </p:blipFill>
        <p:spPr>
          <a:xfrm>
            <a:off x="1356156" y="7544116"/>
            <a:ext cx="76200" cy="76199"/>
          </a:xfrm>
          <a:prstGeom prst="rect">
            <a:avLst/>
          </a:prstGeom>
        </p:spPr>
      </p:pic>
      <p:pic>
        <p:nvPicPr>
          <p:cNvPr id="13" name="object 13"/>
          <p:cNvPicPr/>
          <p:nvPr/>
        </p:nvPicPr>
        <p:blipFill>
          <a:blip r:embed="rId2" cstate="print"/>
          <a:stretch>
            <a:fillRect/>
          </a:stretch>
        </p:blipFill>
        <p:spPr>
          <a:xfrm>
            <a:off x="865618" y="8291828"/>
            <a:ext cx="95250" cy="95249"/>
          </a:xfrm>
          <a:prstGeom prst="rect">
            <a:avLst/>
          </a:prstGeom>
        </p:spPr>
      </p:pic>
      <p:pic>
        <p:nvPicPr>
          <p:cNvPr id="14" name="object 14"/>
          <p:cNvPicPr/>
          <p:nvPr/>
        </p:nvPicPr>
        <p:blipFill>
          <a:blip r:embed="rId3" cstate="print"/>
          <a:stretch>
            <a:fillRect/>
          </a:stretch>
        </p:blipFill>
        <p:spPr>
          <a:xfrm>
            <a:off x="1308531" y="8658541"/>
            <a:ext cx="104775" cy="104774"/>
          </a:xfrm>
          <a:prstGeom prst="rect">
            <a:avLst/>
          </a:prstGeom>
        </p:spPr>
      </p:pic>
      <p:pic>
        <p:nvPicPr>
          <p:cNvPr id="15" name="object 15"/>
          <p:cNvPicPr/>
          <p:nvPr/>
        </p:nvPicPr>
        <p:blipFill>
          <a:blip r:embed="rId3" cstate="print"/>
          <a:stretch>
            <a:fillRect/>
          </a:stretch>
        </p:blipFill>
        <p:spPr>
          <a:xfrm>
            <a:off x="1308531" y="9030016"/>
            <a:ext cx="104775" cy="104774"/>
          </a:xfrm>
          <a:prstGeom prst="rect">
            <a:avLst/>
          </a:prstGeom>
        </p:spPr>
      </p:pic>
      <p:sp>
        <p:nvSpPr>
          <p:cNvPr id="16" name="object 16"/>
          <p:cNvSpPr txBox="1"/>
          <p:nvPr/>
        </p:nvSpPr>
        <p:spPr>
          <a:xfrm>
            <a:off x="1096699" y="2202274"/>
            <a:ext cx="16775430" cy="7774940"/>
          </a:xfrm>
          <a:prstGeom prst="rect">
            <a:avLst/>
          </a:prstGeom>
        </p:spPr>
        <p:txBody>
          <a:bodyPr vert="horz" wrap="square" lIns="0" tIns="12700" rIns="0" bIns="0" rtlCol="0">
            <a:spAutoFit/>
          </a:bodyPr>
          <a:lstStyle/>
          <a:p>
            <a:pPr marL="12700">
              <a:lnSpc>
                <a:spcPct val="100000"/>
              </a:lnSpc>
              <a:spcBef>
                <a:spcPts val="100"/>
              </a:spcBef>
            </a:pPr>
            <a:r>
              <a:rPr sz="2100">
                <a:latin typeface="Lucida Sans"/>
                <a:cs typeface="Lucida Sans"/>
              </a:rPr>
              <a:t>Always</a:t>
            </a:r>
            <a:r>
              <a:rPr sz="2100" spc="-114">
                <a:latin typeface="Lucida Sans"/>
                <a:cs typeface="Lucida Sans"/>
              </a:rPr>
              <a:t> </a:t>
            </a:r>
            <a:r>
              <a:rPr sz="2100" spc="-60">
                <a:latin typeface="Lucida Sans"/>
                <a:cs typeface="Lucida Sans"/>
              </a:rPr>
              <a:t>make</a:t>
            </a:r>
            <a:r>
              <a:rPr sz="2100" spc="-114">
                <a:latin typeface="Lucida Sans"/>
                <a:cs typeface="Lucida Sans"/>
              </a:rPr>
              <a:t> </a:t>
            </a:r>
            <a:r>
              <a:rPr sz="2100" spc="-20">
                <a:latin typeface="Lucida Sans"/>
                <a:cs typeface="Lucida Sans"/>
              </a:rPr>
              <a:t>sure</a:t>
            </a:r>
            <a:r>
              <a:rPr sz="2100" spc="-114">
                <a:latin typeface="Lucida Sans"/>
                <a:cs typeface="Lucida Sans"/>
              </a:rPr>
              <a:t> </a:t>
            </a:r>
            <a:r>
              <a:rPr sz="2100">
                <a:latin typeface="Lucida Sans"/>
                <a:cs typeface="Lucida Sans"/>
              </a:rPr>
              <a:t>you</a:t>
            </a:r>
            <a:r>
              <a:rPr sz="2100" spc="-114">
                <a:latin typeface="Lucida Sans"/>
                <a:cs typeface="Lucida Sans"/>
              </a:rPr>
              <a:t> </a:t>
            </a:r>
            <a:r>
              <a:rPr sz="2100">
                <a:latin typeface="Lucida Sans"/>
                <a:cs typeface="Lucida Sans"/>
              </a:rPr>
              <a:t>proofread</a:t>
            </a:r>
            <a:r>
              <a:rPr sz="2100" spc="-114">
                <a:latin typeface="Lucida Sans"/>
                <a:cs typeface="Lucida Sans"/>
              </a:rPr>
              <a:t> </a:t>
            </a:r>
            <a:r>
              <a:rPr sz="2100">
                <a:latin typeface="Lucida Sans"/>
                <a:cs typeface="Lucida Sans"/>
              </a:rPr>
              <a:t>your</a:t>
            </a:r>
            <a:r>
              <a:rPr sz="2100" spc="-114">
                <a:latin typeface="Lucida Sans"/>
                <a:cs typeface="Lucida Sans"/>
              </a:rPr>
              <a:t> </a:t>
            </a:r>
            <a:r>
              <a:rPr sz="2100" spc="-20">
                <a:latin typeface="Lucida Sans"/>
                <a:cs typeface="Lucida Sans"/>
              </a:rPr>
              <a:t>resume</a:t>
            </a:r>
            <a:r>
              <a:rPr sz="2100" spc="-114">
                <a:latin typeface="Lucida Sans"/>
                <a:cs typeface="Lucida Sans"/>
              </a:rPr>
              <a:t> </a:t>
            </a:r>
            <a:r>
              <a:rPr sz="2100">
                <a:latin typeface="Lucida Sans"/>
                <a:cs typeface="Lucida Sans"/>
              </a:rPr>
              <a:t>for</a:t>
            </a:r>
            <a:r>
              <a:rPr sz="2100" spc="-114">
                <a:latin typeface="Lucida Sans"/>
                <a:cs typeface="Lucida Sans"/>
              </a:rPr>
              <a:t> </a:t>
            </a:r>
            <a:r>
              <a:rPr sz="2100" spc="-45">
                <a:latin typeface="Lucida Sans"/>
                <a:cs typeface="Lucida Sans"/>
              </a:rPr>
              <a:t>spelling,</a:t>
            </a:r>
            <a:r>
              <a:rPr sz="2100" spc="-114">
                <a:latin typeface="Lucida Sans"/>
                <a:cs typeface="Lucida Sans"/>
              </a:rPr>
              <a:t> </a:t>
            </a:r>
            <a:r>
              <a:rPr sz="2100" spc="-40">
                <a:latin typeface="Lucida Sans"/>
                <a:cs typeface="Lucida Sans"/>
              </a:rPr>
              <a:t>grammar</a:t>
            </a:r>
            <a:r>
              <a:rPr sz="2100" spc="-110">
                <a:latin typeface="Lucida Sans"/>
                <a:cs typeface="Lucida Sans"/>
              </a:rPr>
              <a:t> </a:t>
            </a:r>
            <a:r>
              <a:rPr sz="2100">
                <a:latin typeface="Lucida Sans"/>
                <a:cs typeface="Lucida Sans"/>
              </a:rPr>
              <a:t>and</a:t>
            </a:r>
            <a:r>
              <a:rPr sz="2100" spc="-114">
                <a:latin typeface="Lucida Sans"/>
                <a:cs typeface="Lucida Sans"/>
              </a:rPr>
              <a:t> </a:t>
            </a:r>
            <a:r>
              <a:rPr sz="2100">
                <a:latin typeface="Lucida Sans"/>
                <a:cs typeface="Lucida Sans"/>
              </a:rPr>
              <a:t>punctuation</a:t>
            </a:r>
            <a:r>
              <a:rPr sz="2100" spc="-114">
                <a:latin typeface="Lucida Sans"/>
                <a:cs typeface="Lucida Sans"/>
              </a:rPr>
              <a:t> </a:t>
            </a:r>
            <a:r>
              <a:rPr sz="2100" spc="-10">
                <a:latin typeface="Lucida Sans"/>
                <a:cs typeface="Lucida Sans"/>
              </a:rPr>
              <a:t>errors</a:t>
            </a:r>
            <a:endParaRPr sz="2100">
              <a:latin typeface="Lucida Sans"/>
              <a:cs typeface="Lucida Sans"/>
            </a:endParaRPr>
          </a:p>
          <a:p>
            <a:pPr>
              <a:lnSpc>
                <a:spcPct val="100000"/>
              </a:lnSpc>
              <a:spcBef>
                <a:spcPts val="450"/>
              </a:spcBef>
            </a:pPr>
            <a:endParaRPr sz="2100">
              <a:latin typeface="Lucida Sans"/>
              <a:cs typeface="Lucida Sans"/>
            </a:endParaRPr>
          </a:p>
          <a:p>
            <a:pPr marL="12700" marR="5080">
              <a:lnSpc>
                <a:spcPct val="116100"/>
              </a:lnSpc>
            </a:pPr>
            <a:r>
              <a:rPr sz="2100" spc="-35">
                <a:latin typeface="Lucida Sans"/>
                <a:cs typeface="Lucida Sans"/>
              </a:rPr>
              <a:t>Tailor</a:t>
            </a:r>
            <a:r>
              <a:rPr sz="2100" spc="-110">
                <a:latin typeface="Lucida Sans"/>
                <a:cs typeface="Lucida Sans"/>
              </a:rPr>
              <a:t> </a:t>
            </a:r>
            <a:r>
              <a:rPr sz="2100">
                <a:latin typeface="Lucida Sans"/>
                <a:cs typeface="Lucida Sans"/>
              </a:rPr>
              <a:t>the</a:t>
            </a:r>
            <a:r>
              <a:rPr sz="2100" spc="-110">
                <a:latin typeface="Lucida Sans"/>
                <a:cs typeface="Lucida Sans"/>
              </a:rPr>
              <a:t> </a:t>
            </a:r>
            <a:r>
              <a:rPr sz="2100">
                <a:latin typeface="Lucida Sans"/>
                <a:cs typeface="Lucida Sans"/>
              </a:rPr>
              <a:t>content</a:t>
            </a:r>
            <a:r>
              <a:rPr sz="2100" spc="-110">
                <a:latin typeface="Lucida Sans"/>
                <a:cs typeface="Lucida Sans"/>
              </a:rPr>
              <a:t> </a:t>
            </a:r>
            <a:r>
              <a:rPr sz="2100">
                <a:latin typeface="Lucida Sans"/>
                <a:cs typeface="Lucida Sans"/>
              </a:rPr>
              <a:t>of</a:t>
            </a:r>
            <a:r>
              <a:rPr sz="2100" spc="-105">
                <a:latin typeface="Lucida Sans"/>
                <a:cs typeface="Lucida Sans"/>
              </a:rPr>
              <a:t> </a:t>
            </a:r>
            <a:r>
              <a:rPr sz="2100">
                <a:latin typeface="Lucida Sans"/>
                <a:cs typeface="Lucida Sans"/>
              </a:rPr>
              <a:t>your</a:t>
            </a:r>
            <a:r>
              <a:rPr sz="2100" spc="-110">
                <a:latin typeface="Lucida Sans"/>
                <a:cs typeface="Lucida Sans"/>
              </a:rPr>
              <a:t> </a:t>
            </a:r>
            <a:r>
              <a:rPr sz="2100" spc="-20">
                <a:latin typeface="Lucida Sans"/>
                <a:cs typeface="Lucida Sans"/>
              </a:rPr>
              <a:t>resume</a:t>
            </a:r>
            <a:r>
              <a:rPr sz="2100" spc="-110">
                <a:latin typeface="Lucida Sans"/>
                <a:cs typeface="Lucida Sans"/>
              </a:rPr>
              <a:t> </a:t>
            </a:r>
            <a:r>
              <a:rPr sz="2100">
                <a:latin typeface="Lucida Sans"/>
                <a:cs typeface="Lucida Sans"/>
              </a:rPr>
              <a:t>to</a:t>
            </a:r>
            <a:r>
              <a:rPr sz="2100" spc="-105">
                <a:latin typeface="Lucida Sans"/>
                <a:cs typeface="Lucida Sans"/>
              </a:rPr>
              <a:t> </a:t>
            </a:r>
            <a:r>
              <a:rPr sz="2100">
                <a:latin typeface="Lucida Sans"/>
                <a:cs typeface="Lucida Sans"/>
              </a:rPr>
              <a:t>the</a:t>
            </a:r>
            <a:r>
              <a:rPr sz="2100" spc="-110">
                <a:latin typeface="Lucida Sans"/>
                <a:cs typeface="Lucida Sans"/>
              </a:rPr>
              <a:t> </a:t>
            </a:r>
            <a:r>
              <a:rPr sz="2100" spc="-20">
                <a:latin typeface="Lucida Sans"/>
                <a:cs typeface="Lucida Sans"/>
              </a:rPr>
              <a:t>position</a:t>
            </a:r>
            <a:r>
              <a:rPr sz="2100" spc="-110">
                <a:latin typeface="Lucida Sans"/>
                <a:cs typeface="Lucida Sans"/>
              </a:rPr>
              <a:t> </a:t>
            </a:r>
            <a:r>
              <a:rPr sz="2100">
                <a:latin typeface="Lucida Sans"/>
                <a:cs typeface="Lucida Sans"/>
              </a:rPr>
              <a:t>you</a:t>
            </a:r>
            <a:r>
              <a:rPr sz="2100" spc="-105">
                <a:latin typeface="Lucida Sans"/>
                <a:cs typeface="Lucida Sans"/>
              </a:rPr>
              <a:t> </a:t>
            </a:r>
            <a:r>
              <a:rPr sz="2100">
                <a:latin typeface="Lucida Sans"/>
                <a:cs typeface="Lucida Sans"/>
              </a:rPr>
              <a:t>are</a:t>
            </a:r>
            <a:r>
              <a:rPr sz="2100" spc="-110">
                <a:latin typeface="Lucida Sans"/>
                <a:cs typeface="Lucida Sans"/>
              </a:rPr>
              <a:t> </a:t>
            </a:r>
            <a:r>
              <a:rPr sz="2100" spc="-25">
                <a:latin typeface="Lucida Sans"/>
                <a:cs typeface="Lucida Sans"/>
              </a:rPr>
              <a:t>applying</a:t>
            </a:r>
            <a:r>
              <a:rPr sz="2100" spc="-110">
                <a:latin typeface="Lucida Sans"/>
                <a:cs typeface="Lucida Sans"/>
              </a:rPr>
              <a:t> </a:t>
            </a:r>
            <a:r>
              <a:rPr sz="2100" spc="-30">
                <a:latin typeface="Lucida Sans"/>
                <a:cs typeface="Lucida Sans"/>
              </a:rPr>
              <a:t>for.</a:t>
            </a:r>
            <a:r>
              <a:rPr sz="2100" spc="-105">
                <a:latin typeface="Lucida Sans"/>
                <a:cs typeface="Lucida Sans"/>
              </a:rPr>
              <a:t> </a:t>
            </a:r>
            <a:r>
              <a:rPr sz="2100" spc="-40">
                <a:latin typeface="Lucida Sans"/>
                <a:cs typeface="Lucida Sans"/>
              </a:rPr>
              <a:t>Using</a:t>
            </a:r>
            <a:r>
              <a:rPr sz="2100" spc="-110">
                <a:latin typeface="Lucida Sans"/>
                <a:cs typeface="Lucida Sans"/>
              </a:rPr>
              <a:t> </a:t>
            </a:r>
            <a:r>
              <a:rPr sz="2100">
                <a:latin typeface="Lucida Sans"/>
                <a:cs typeface="Lucida Sans"/>
              </a:rPr>
              <a:t>a</a:t>
            </a:r>
            <a:r>
              <a:rPr sz="2100" spc="-110">
                <a:latin typeface="Lucida Sans"/>
                <a:cs typeface="Lucida Sans"/>
              </a:rPr>
              <a:t> </a:t>
            </a:r>
            <a:r>
              <a:rPr sz="2100" spc="-30">
                <a:latin typeface="Lucida Sans"/>
                <a:cs typeface="Lucida Sans"/>
              </a:rPr>
              <a:t>job</a:t>
            </a:r>
            <a:r>
              <a:rPr sz="2100" spc="-105">
                <a:latin typeface="Lucida Sans"/>
                <a:cs typeface="Lucida Sans"/>
              </a:rPr>
              <a:t> </a:t>
            </a:r>
            <a:r>
              <a:rPr sz="2100">
                <a:latin typeface="Lucida Sans"/>
                <a:cs typeface="Lucida Sans"/>
              </a:rPr>
              <a:t>description</a:t>
            </a:r>
            <a:r>
              <a:rPr sz="2100" spc="-110">
                <a:latin typeface="Lucida Sans"/>
                <a:cs typeface="Lucida Sans"/>
              </a:rPr>
              <a:t> </a:t>
            </a:r>
            <a:r>
              <a:rPr sz="2100">
                <a:latin typeface="Lucida Sans"/>
                <a:cs typeface="Lucida Sans"/>
              </a:rPr>
              <a:t>when</a:t>
            </a:r>
            <a:r>
              <a:rPr sz="2100" spc="-110">
                <a:latin typeface="Lucida Sans"/>
                <a:cs typeface="Lucida Sans"/>
              </a:rPr>
              <a:t> </a:t>
            </a:r>
            <a:r>
              <a:rPr sz="2100" spc="-45">
                <a:latin typeface="Lucida Sans"/>
                <a:cs typeface="Lucida Sans"/>
              </a:rPr>
              <a:t>building</a:t>
            </a:r>
            <a:r>
              <a:rPr sz="2100" spc="-105">
                <a:latin typeface="Lucida Sans"/>
                <a:cs typeface="Lucida Sans"/>
              </a:rPr>
              <a:t> </a:t>
            </a:r>
            <a:r>
              <a:rPr sz="2100">
                <a:latin typeface="Lucida Sans"/>
                <a:cs typeface="Lucida Sans"/>
              </a:rPr>
              <a:t>a</a:t>
            </a:r>
            <a:r>
              <a:rPr sz="2100" spc="-110">
                <a:latin typeface="Lucida Sans"/>
                <a:cs typeface="Lucida Sans"/>
              </a:rPr>
              <a:t> </a:t>
            </a:r>
            <a:r>
              <a:rPr sz="2100" spc="-20">
                <a:latin typeface="Lucida Sans"/>
                <a:cs typeface="Lucida Sans"/>
              </a:rPr>
              <a:t>resume</a:t>
            </a:r>
            <a:r>
              <a:rPr sz="2100" spc="-110">
                <a:latin typeface="Lucida Sans"/>
                <a:cs typeface="Lucida Sans"/>
              </a:rPr>
              <a:t> </a:t>
            </a:r>
            <a:r>
              <a:rPr sz="2100" spc="-50">
                <a:latin typeface="Lucida Sans"/>
                <a:cs typeface="Lucida Sans"/>
              </a:rPr>
              <a:t>is</a:t>
            </a:r>
            <a:r>
              <a:rPr sz="2100" spc="-105">
                <a:latin typeface="Lucida Sans"/>
                <a:cs typeface="Lucida Sans"/>
              </a:rPr>
              <a:t> </a:t>
            </a:r>
            <a:r>
              <a:rPr sz="2100" spc="-60">
                <a:latin typeface="Lucida Sans"/>
                <a:cs typeface="Lucida Sans"/>
              </a:rPr>
              <a:t>like</a:t>
            </a:r>
            <a:r>
              <a:rPr sz="2100" spc="-110">
                <a:latin typeface="Lucida Sans"/>
                <a:cs typeface="Lucida Sans"/>
              </a:rPr>
              <a:t> </a:t>
            </a:r>
            <a:r>
              <a:rPr sz="2100" spc="-10">
                <a:latin typeface="Lucida Sans"/>
                <a:cs typeface="Lucida Sans"/>
              </a:rPr>
              <a:t>having </a:t>
            </a:r>
            <a:r>
              <a:rPr sz="2100">
                <a:latin typeface="Lucida Sans"/>
                <a:cs typeface="Lucida Sans"/>
              </a:rPr>
              <a:t>a</a:t>
            </a:r>
            <a:r>
              <a:rPr sz="2100" spc="-130">
                <a:latin typeface="Lucida Sans"/>
                <a:cs typeface="Lucida Sans"/>
              </a:rPr>
              <a:t> </a:t>
            </a:r>
            <a:r>
              <a:rPr sz="2100">
                <a:latin typeface="Lucida Sans"/>
                <a:cs typeface="Lucida Sans"/>
              </a:rPr>
              <a:t>study</a:t>
            </a:r>
            <a:r>
              <a:rPr sz="2100" spc="-125">
                <a:latin typeface="Lucida Sans"/>
                <a:cs typeface="Lucida Sans"/>
              </a:rPr>
              <a:t> </a:t>
            </a:r>
            <a:r>
              <a:rPr sz="2100" spc="-50">
                <a:latin typeface="Lucida Sans"/>
                <a:cs typeface="Lucida Sans"/>
              </a:rPr>
              <a:t>guide</a:t>
            </a:r>
            <a:r>
              <a:rPr sz="2100" spc="-130">
                <a:latin typeface="Lucida Sans"/>
                <a:cs typeface="Lucida Sans"/>
              </a:rPr>
              <a:t> </a:t>
            </a:r>
            <a:r>
              <a:rPr sz="2100">
                <a:latin typeface="Lucida Sans"/>
                <a:cs typeface="Lucida Sans"/>
              </a:rPr>
              <a:t>for</a:t>
            </a:r>
            <a:r>
              <a:rPr sz="2100" spc="-125">
                <a:latin typeface="Lucida Sans"/>
                <a:cs typeface="Lucida Sans"/>
              </a:rPr>
              <a:t> </a:t>
            </a:r>
            <a:r>
              <a:rPr sz="2100">
                <a:latin typeface="Lucida Sans"/>
                <a:cs typeface="Lucida Sans"/>
              </a:rPr>
              <a:t>an</a:t>
            </a:r>
            <a:r>
              <a:rPr sz="2100" spc="-130">
                <a:latin typeface="Lucida Sans"/>
                <a:cs typeface="Lucida Sans"/>
              </a:rPr>
              <a:t> </a:t>
            </a:r>
            <a:r>
              <a:rPr sz="2100" spc="-10">
                <a:latin typeface="Lucida Sans"/>
                <a:cs typeface="Lucida Sans"/>
              </a:rPr>
              <a:t>exam!</a:t>
            </a:r>
            <a:endParaRPr sz="2100">
              <a:latin typeface="Lucida Sans"/>
              <a:cs typeface="Lucida Sans"/>
            </a:endParaRPr>
          </a:p>
          <a:p>
            <a:pPr>
              <a:lnSpc>
                <a:spcPct val="100000"/>
              </a:lnSpc>
              <a:spcBef>
                <a:spcPts val="855"/>
              </a:spcBef>
            </a:pPr>
            <a:endParaRPr sz="2100">
              <a:latin typeface="Lucida Sans"/>
              <a:cs typeface="Lucida Sans"/>
            </a:endParaRPr>
          </a:p>
          <a:p>
            <a:pPr marL="12700">
              <a:lnSpc>
                <a:spcPct val="100000"/>
              </a:lnSpc>
            </a:pPr>
            <a:r>
              <a:rPr sz="2100">
                <a:latin typeface="Lucida Sans"/>
                <a:cs typeface="Lucida Sans"/>
              </a:rPr>
              <a:t>Keep</a:t>
            </a:r>
            <a:r>
              <a:rPr sz="2100" spc="-125">
                <a:latin typeface="Lucida Sans"/>
                <a:cs typeface="Lucida Sans"/>
              </a:rPr>
              <a:t> </a:t>
            </a:r>
            <a:r>
              <a:rPr sz="2100">
                <a:latin typeface="Lucida Sans"/>
                <a:cs typeface="Lucida Sans"/>
              </a:rPr>
              <a:t>your</a:t>
            </a:r>
            <a:r>
              <a:rPr sz="2100" spc="-120">
                <a:latin typeface="Lucida Sans"/>
                <a:cs typeface="Lucida Sans"/>
              </a:rPr>
              <a:t> </a:t>
            </a:r>
            <a:r>
              <a:rPr sz="2100" spc="-20">
                <a:latin typeface="Lucida Sans"/>
                <a:cs typeface="Lucida Sans"/>
              </a:rPr>
              <a:t>resume</a:t>
            </a:r>
            <a:r>
              <a:rPr sz="2100" spc="-120">
                <a:latin typeface="Lucida Sans"/>
                <a:cs typeface="Lucida Sans"/>
              </a:rPr>
              <a:t> </a:t>
            </a:r>
            <a:r>
              <a:rPr sz="2100">
                <a:latin typeface="Lucida Sans"/>
                <a:cs typeface="Lucida Sans"/>
              </a:rPr>
              <a:t>to</a:t>
            </a:r>
            <a:r>
              <a:rPr sz="2100" spc="-120">
                <a:latin typeface="Lucida Sans"/>
                <a:cs typeface="Lucida Sans"/>
              </a:rPr>
              <a:t> </a:t>
            </a:r>
            <a:r>
              <a:rPr sz="2100" spc="-220">
                <a:latin typeface="Lucida Sans"/>
                <a:cs typeface="Lucida Sans"/>
              </a:rPr>
              <a:t>1</a:t>
            </a:r>
            <a:r>
              <a:rPr sz="2100" spc="-120">
                <a:latin typeface="Lucida Sans"/>
                <a:cs typeface="Lucida Sans"/>
              </a:rPr>
              <a:t> </a:t>
            </a:r>
            <a:r>
              <a:rPr sz="2100" spc="-55">
                <a:latin typeface="Lucida Sans"/>
                <a:cs typeface="Lucida Sans"/>
              </a:rPr>
              <a:t>page.</a:t>
            </a:r>
            <a:r>
              <a:rPr sz="2100" spc="-120">
                <a:latin typeface="Lucida Sans"/>
                <a:cs typeface="Lucida Sans"/>
              </a:rPr>
              <a:t> </a:t>
            </a:r>
            <a:r>
              <a:rPr sz="2100" spc="-195">
                <a:latin typeface="Lucida Sans"/>
                <a:cs typeface="Lucida Sans"/>
              </a:rPr>
              <a:t>2</a:t>
            </a:r>
            <a:r>
              <a:rPr sz="2100" spc="-120">
                <a:latin typeface="Lucida Sans"/>
                <a:cs typeface="Lucida Sans"/>
              </a:rPr>
              <a:t> </a:t>
            </a:r>
            <a:r>
              <a:rPr sz="2100" spc="-40">
                <a:latin typeface="Lucida Sans"/>
                <a:cs typeface="Lucida Sans"/>
              </a:rPr>
              <a:t>pages</a:t>
            </a:r>
            <a:r>
              <a:rPr sz="2100" spc="-125">
                <a:latin typeface="Lucida Sans"/>
                <a:cs typeface="Lucida Sans"/>
              </a:rPr>
              <a:t> </a:t>
            </a:r>
            <a:r>
              <a:rPr sz="2100">
                <a:latin typeface="Lucida Sans"/>
                <a:cs typeface="Lucida Sans"/>
              </a:rPr>
              <a:t>are</a:t>
            </a:r>
            <a:r>
              <a:rPr sz="2100" spc="-120">
                <a:latin typeface="Lucida Sans"/>
                <a:cs typeface="Lucida Sans"/>
              </a:rPr>
              <a:t> </a:t>
            </a:r>
            <a:r>
              <a:rPr sz="2100" spc="-35">
                <a:latin typeface="Lucida Sans"/>
                <a:cs typeface="Lucida Sans"/>
              </a:rPr>
              <a:t>okay</a:t>
            </a:r>
            <a:r>
              <a:rPr sz="2100" spc="-120">
                <a:latin typeface="Lucida Sans"/>
                <a:cs typeface="Lucida Sans"/>
              </a:rPr>
              <a:t> </a:t>
            </a:r>
            <a:r>
              <a:rPr sz="2100" spc="-20">
                <a:latin typeface="Lucida Sans"/>
                <a:cs typeface="Lucida Sans"/>
              </a:rPr>
              <a:t>if</a:t>
            </a:r>
            <a:r>
              <a:rPr sz="2100" spc="-120">
                <a:latin typeface="Lucida Sans"/>
                <a:cs typeface="Lucida Sans"/>
              </a:rPr>
              <a:t> </a:t>
            </a:r>
            <a:r>
              <a:rPr sz="2100">
                <a:latin typeface="Lucida Sans"/>
                <a:cs typeface="Lucida Sans"/>
              </a:rPr>
              <a:t>you</a:t>
            </a:r>
            <a:r>
              <a:rPr sz="2100" spc="-120">
                <a:latin typeface="Lucida Sans"/>
                <a:cs typeface="Lucida Sans"/>
              </a:rPr>
              <a:t> </a:t>
            </a:r>
            <a:r>
              <a:rPr sz="2100">
                <a:latin typeface="Lucida Sans"/>
                <a:cs typeface="Lucida Sans"/>
              </a:rPr>
              <a:t>have</a:t>
            </a:r>
            <a:r>
              <a:rPr sz="2100" spc="-120">
                <a:latin typeface="Lucida Sans"/>
                <a:cs typeface="Lucida Sans"/>
              </a:rPr>
              <a:t> </a:t>
            </a:r>
            <a:r>
              <a:rPr sz="2100">
                <a:latin typeface="Lucida Sans"/>
                <a:cs typeface="Lucida Sans"/>
              </a:rPr>
              <a:t>lots</a:t>
            </a:r>
            <a:r>
              <a:rPr sz="2100" spc="-120">
                <a:latin typeface="Lucida Sans"/>
                <a:cs typeface="Lucida Sans"/>
              </a:rPr>
              <a:t> </a:t>
            </a:r>
            <a:r>
              <a:rPr sz="2100">
                <a:latin typeface="Lucida Sans"/>
                <a:cs typeface="Lucida Sans"/>
              </a:rPr>
              <a:t>of</a:t>
            </a:r>
            <a:r>
              <a:rPr sz="2100" spc="-120">
                <a:latin typeface="Lucida Sans"/>
                <a:cs typeface="Lucida Sans"/>
              </a:rPr>
              <a:t> </a:t>
            </a:r>
            <a:r>
              <a:rPr sz="2100" spc="-125">
                <a:latin typeface="Arial Black"/>
                <a:cs typeface="Arial Black"/>
              </a:rPr>
              <a:t>relevant</a:t>
            </a:r>
            <a:r>
              <a:rPr sz="2100" spc="-180">
                <a:latin typeface="Arial Black"/>
                <a:cs typeface="Arial Black"/>
              </a:rPr>
              <a:t> </a:t>
            </a:r>
            <a:r>
              <a:rPr sz="2100" spc="-10">
                <a:latin typeface="Lucida Sans"/>
                <a:cs typeface="Lucida Sans"/>
              </a:rPr>
              <a:t>experience.</a:t>
            </a:r>
            <a:endParaRPr sz="2100">
              <a:latin typeface="Lucida Sans"/>
              <a:cs typeface="Lucida Sans"/>
            </a:endParaRPr>
          </a:p>
          <a:p>
            <a:pPr>
              <a:lnSpc>
                <a:spcPct val="100000"/>
              </a:lnSpc>
              <a:spcBef>
                <a:spcPts val="855"/>
              </a:spcBef>
            </a:pPr>
            <a:endParaRPr sz="2100">
              <a:latin typeface="Lucida Sans"/>
              <a:cs typeface="Lucida Sans"/>
            </a:endParaRPr>
          </a:p>
          <a:p>
            <a:pPr marL="12700">
              <a:lnSpc>
                <a:spcPct val="100000"/>
              </a:lnSpc>
            </a:pPr>
            <a:r>
              <a:rPr sz="2100">
                <a:latin typeface="Lucida Sans"/>
                <a:cs typeface="Lucida Sans"/>
              </a:rPr>
              <a:t>If</a:t>
            </a:r>
            <a:r>
              <a:rPr sz="2100" spc="-125">
                <a:latin typeface="Lucida Sans"/>
                <a:cs typeface="Lucida Sans"/>
              </a:rPr>
              <a:t> </a:t>
            </a:r>
            <a:r>
              <a:rPr sz="2100">
                <a:latin typeface="Lucida Sans"/>
                <a:cs typeface="Lucida Sans"/>
              </a:rPr>
              <a:t>you</a:t>
            </a:r>
            <a:r>
              <a:rPr sz="2100" spc="-125">
                <a:latin typeface="Lucida Sans"/>
                <a:cs typeface="Lucida Sans"/>
              </a:rPr>
              <a:t> </a:t>
            </a:r>
            <a:r>
              <a:rPr sz="2100">
                <a:latin typeface="Lucida Sans"/>
                <a:cs typeface="Lucida Sans"/>
              </a:rPr>
              <a:t>are</a:t>
            </a:r>
            <a:r>
              <a:rPr sz="2100" spc="-120">
                <a:latin typeface="Lucida Sans"/>
                <a:cs typeface="Lucida Sans"/>
              </a:rPr>
              <a:t> </a:t>
            </a:r>
            <a:r>
              <a:rPr sz="2100" spc="-25">
                <a:latin typeface="Lucida Sans"/>
                <a:cs typeface="Lucida Sans"/>
              </a:rPr>
              <a:t>tight</a:t>
            </a:r>
            <a:r>
              <a:rPr sz="2100" spc="-125">
                <a:latin typeface="Lucida Sans"/>
                <a:cs typeface="Lucida Sans"/>
              </a:rPr>
              <a:t> </a:t>
            </a:r>
            <a:r>
              <a:rPr sz="2100">
                <a:latin typeface="Lucida Sans"/>
                <a:cs typeface="Lucida Sans"/>
              </a:rPr>
              <a:t>on</a:t>
            </a:r>
            <a:r>
              <a:rPr sz="2100" spc="-120">
                <a:latin typeface="Lucida Sans"/>
                <a:cs typeface="Lucida Sans"/>
              </a:rPr>
              <a:t> </a:t>
            </a:r>
            <a:r>
              <a:rPr sz="2100" spc="-10">
                <a:latin typeface="Lucida Sans"/>
                <a:cs typeface="Lucida Sans"/>
              </a:rPr>
              <a:t>space,</a:t>
            </a:r>
            <a:r>
              <a:rPr sz="2100" spc="-125">
                <a:latin typeface="Lucida Sans"/>
                <a:cs typeface="Lucida Sans"/>
              </a:rPr>
              <a:t> </a:t>
            </a:r>
            <a:r>
              <a:rPr sz="2100">
                <a:latin typeface="Lucida Sans"/>
                <a:cs typeface="Lucida Sans"/>
              </a:rPr>
              <a:t>you</a:t>
            </a:r>
            <a:r>
              <a:rPr sz="2100" spc="-120">
                <a:latin typeface="Lucida Sans"/>
                <a:cs typeface="Lucida Sans"/>
              </a:rPr>
              <a:t> </a:t>
            </a:r>
            <a:r>
              <a:rPr sz="2100">
                <a:latin typeface="Lucida Sans"/>
                <a:cs typeface="Lucida Sans"/>
              </a:rPr>
              <a:t>can</a:t>
            </a:r>
            <a:r>
              <a:rPr sz="2100" spc="-125">
                <a:latin typeface="Lucida Sans"/>
                <a:cs typeface="Lucida Sans"/>
              </a:rPr>
              <a:t> </a:t>
            </a:r>
            <a:r>
              <a:rPr sz="2100">
                <a:latin typeface="Lucida Sans"/>
                <a:cs typeface="Lucida Sans"/>
              </a:rPr>
              <a:t>reduce</a:t>
            </a:r>
            <a:r>
              <a:rPr sz="2100" spc="-125">
                <a:latin typeface="Lucida Sans"/>
                <a:cs typeface="Lucida Sans"/>
              </a:rPr>
              <a:t> </a:t>
            </a:r>
            <a:r>
              <a:rPr sz="2100">
                <a:latin typeface="Lucida Sans"/>
                <a:cs typeface="Lucida Sans"/>
              </a:rPr>
              <a:t>your</a:t>
            </a:r>
            <a:r>
              <a:rPr sz="2100" spc="-120">
                <a:latin typeface="Lucida Sans"/>
                <a:cs typeface="Lucida Sans"/>
              </a:rPr>
              <a:t> </a:t>
            </a:r>
            <a:r>
              <a:rPr sz="2100" spc="-50">
                <a:latin typeface="Lucida Sans"/>
                <a:cs typeface="Lucida Sans"/>
              </a:rPr>
              <a:t>margins</a:t>
            </a:r>
            <a:r>
              <a:rPr sz="2100" spc="-125">
                <a:latin typeface="Lucida Sans"/>
                <a:cs typeface="Lucida Sans"/>
              </a:rPr>
              <a:t> </a:t>
            </a:r>
            <a:r>
              <a:rPr sz="2100">
                <a:latin typeface="Lucida Sans"/>
                <a:cs typeface="Lucida Sans"/>
              </a:rPr>
              <a:t>to</a:t>
            </a:r>
            <a:r>
              <a:rPr sz="2100" spc="-120">
                <a:latin typeface="Lucida Sans"/>
                <a:cs typeface="Lucida Sans"/>
              </a:rPr>
              <a:t> </a:t>
            </a:r>
            <a:r>
              <a:rPr sz="2100" spc="-25">
                <a:latin typeface="Lucida Sans"/>
                <a:cs typeface="Lucida Sans"/>
              </a:rPr>
              <a:t>0.5</a:t>
            </a:r>
            <a:r>
              <a:rPr sz="2100" spc="-125">
                <a:latin typeface="Lucida Sans"/>
                <a:cs typeface="Lucida Sans"/>
              </a:rPr>
              <a:t> </a:t>
            </a:r>
            <a:r>
              <a:rPr sz="2100" spc="-65">
                <a:latin typeface="Lucida Sans"/>
                <a:cs typeface="Lucida Sans"/>
              </a:rPr>
              <a:t>in.</a:t>
            </a:r>
            <a:r>
              <a:rPr sz="2100" spc="-120">
                <a:latin typeface="Lucida Sans"/>
                <a:cs typeface="Lucida Sans"/>
              </a:rPr>
              <a:t> </a:t>
            </a:r>
            <a:r>
              <a:rPr sz="2100">
                <a:latin typeface="Lucida Sans"/>
                <a:cs typeface="Lucida Sans"/>
              </a:rPr>
              <a:t>on</a:t>
            </a:r>
            <a:r>
              <a:rPr sz="2100" spc="-125">
                <a:latin typeface="Lucida Sans"/>
                <a:cs typeface="Lucida Sans"/>
              </a:rPr>
              <a:t> </a:t>
            </a:r>
            <a:r>
              <a:rPr sz="2100">
                <a:latin typeface="Lucida Sans"/>
                <a:cs typeface="Lucida Sans"/>
              </a:rPr>
              <a:t>all</a:t>
            </a:r>
            <a:r>
              <a:rPr sz="2100" spc="-120">
                <a:latin typeface="Lucida Sans"/>
                <a:cs typeface="Lucida Sans"/>
              </a:rPr>
              <a:t> </a:t>
            </a:r>
            <a:r>
              <a:rPr sz="2100" spc="-25">
                <a:latin typeface="Lucida Sans"/>
                <a:cs typeface="Lucida Sans"/>
              </a:rPr>
              <a:t>sides</a:t>
            </a:r>
            <a:r>
              <a:rPr sz="2100" spc="-125">
                <a:latin typeface="Lucida Sans"/>
                <a:cs typeface="Lucida Sans"/>
              </a:rPr>
              <a:t> </a:t>
            </a:r>
            <a:r>
              <a:rPr sz="2100" spc="-20">
                <a:latin typeface="Lucida Sans"/>
                <a:cs typeface="Lucida Sans"/>
              </a:rPr>
              <a:t>as</a:t>
            </a:r>
            <a:r>
              <a:rPr sz="2100" spc="-125">
                <a:latin typeface="Lucida Sans"/>
                <a:cs typeface="Lucida Sans"/>
              </a:rPr>
              <a:t> </a:t>
            </a:r>
            <a:r>
              <a:rPr sz="2100">
                <a:latin typeface="Lucida Sans"/>
                <a:cs typeface="Lucida Sans"/>
              </a:rPr>
              <a:t>opposed</a:t>
            </a:r>
            <a:r>
              <a:rPr sz="2100" spc="-120">
                <a:latin typeface="Lucida Sans"/>
                <a:cs typeface="Lucida Sans"/>
              </a:rPr>
              <a:t> </a:t>
            </a:r>
            <a:r>
              <a:rPr sz="2100">
                <a:latin typeface="Lucida Sans"/>
                <a:cs typeface="Lucida Sans"/>
              </a:rPr>
              <a:t>to</a:t>
            </a:r>
            <a:r>
              <a:rPr sz="2100" spc="-125">
                <a:latin typeface="Lucida Sans"/>
                <a:cs typeface="Lucida Sans"/>
              </a:rPr>
              <a:t> </a:t>
            </a:r>
            <a:r>
              <a:rPr sz="2100" spc="-220">
                <a:latin typeface="Lucida Sans"/>
                <a:cs typeface="Lucida Sans"/>
              </a:rPr>
              <a:t>1</a:t>
            </a:r>
            <a:r>
              <a:rPr sz="2100" spc="-120">
                <a:latin typeface="Lucida Sans"/>
                <a:cs typeface="Lucida Sans"/>
              </a:rPr>
              <a:t> </a:t>
            </a:r>
            <a:r>
              <a:rPr sz="2100" spc="-25">
                <a:latin typeface="Lucida Sans"/>
                <a:cs typeface="Lucida Sans"/>
              </a:rPr>
              <a:t>in.</a:t>
            </a:r>
            <a:endParaRPr sz="2100">
              <a:latin typeface="Lucida Sans"/>
              <a:cs typeface="Lucida Sans"/>
            </a:endParaRPr>
          </a:p>
          <a:p>
            <a:pPr marL="465455" marR="510540">
              <a:lnSpc>
                <a:spcPct val="116100"/>
              </a:lnSpc>
            </a:pPr>
            <a:r>
              <a:rPr sz="2100" spc="-25">
                <a:latin typeface="Lucida Sans"/>
                <a:cs typeface="Lucida Sans"/>
              </a:rPr>
              <a:t>You</a:t>
            </a:r>
            <a:r>
              <a:rPr sz="2100" spc="-120">
                <a:latin typeface="Lucida Sans"/>
                <a:cs typeface="Lucida Sans"/>
              </a:rPr>
              <a:t> </a:t>
            </a:r>
            <a:r>
              <a:rPr sz="2100">
                <a:latin typeface="Lucida Sans"/>
                <a:cs typeface="Lucida Sans"/>
              </a:rPr>
              <a:t>can</a:t>
            </a:r>
            <a:r>
              <a:rPr sz="2100" spc="-114">
                <a:latin typeface="Lucida Sans"/>
                <a:cs typeface="Lucida Sans"/>
              </a:rPr>
              <a:t> </a:t>
            </a:r>
            <a:r>
              <a:rPr sz="2100" spc="-20">
                <a:latin typeface="Lucida Sans"/>
                <a:cs typeface="Lucida Sans"/>
              </a:rPr>
              <a:t>also</a:t>
            </a:r>
            <a:r>
              <a:rPr sz="2100" spc="-120">
                <a:latin typeface="Lucida Sans"/>
                <a:cs typeface="Lucida Sans"/>
              </a:rPr>
              <a:t> </a:t>
            </a:r>
            <a:r>
              <a:rPr sz="2100">
                <a:latin typeface="Lucida Sans"/>
                <a:cs typeface="Lucida Sans"/>
              </a:rPr>
              <a:t>conserve</a:t>
            </a:r>
            <a:r>
              <a:rPr sz="2100" spc="-114">
                <a:latin typeface="Lucida Sans"/>
                <a:cs typeface="Lucida Sans"/>
              </a:rPr>
              <a:t> </a:t>
            </a:r>
            <a:r>
              <a:rPr sz="2100">
                <a:latin typeface="Lucida Sans"/>
                <a:cs typeface="Lucida Sans"/>
              </a:rPr>
              <a:t>space</a:t>
            </a:r>
            <a:r>
              <a:rPr sz="2100" spc="-120">
                <a:latin typeface="Lucida Sans"/>
                <a:cs typeface="Lucida Sans"/>
              </a:rPr>
              <a:t> </a:t>
            </a:r>
            <a:r>
              <a:rPr sz="2100">
                <a:latin typeface="Lucida Sans"/>
                <a:cs typeface="Lucida Sans"/>
              </a:rPr>
              <a:t>by</a:t>
            </a:r>
            <a:r>
              <a:rPr sz="2100" spc="-114">
                <a:latin typeface="Lucida Sans"/>
                <a:cs typeface="Lucida Sans"/>
              </a:rPr>
              <a:t> </a:t>
            </a:r>
            <a:r>
              <a:rPr sz="2100" spc="-65">
                <a:latin typeface="Lucida Sans"/>
                <a:cs typeface="Lucida Sans"/>
              </a:rPr>
              <a:t>using</a:t>
            </a:r>
            <a:r>
              <a:rPr sz="2100" spc="-114">
                <a:latin typeface="Lucida Sans"/>
                <a:cs typeface="Lucida Sans"/>
              </a:rPr>
              <a:t> </a:t>
            </a:r>
            <a:r>
              <a:rPr sz="2100" spc="-20">
                <a:latin typeface="Lucida Sans"/>
                <a:cs typeface="Lucida Sans"/>
              </a:rPr>
              <a:t>line</a:t>
            </a:r>
            <a:r>
              <a:rPr sz="2100" spc="-120">
                <a:latin typeface="Lucida Sans"/>
                <a:cs typeface="Lucida Sans"/>
              </a:rPr>
              <a:t> </a:t>
            </a:r>
            <a:r>
              <a:rPr sz="2100">
                <a:latin typeface="Lucida Sans"/>
                <a:cs typeface="Lucida Sans"/>
              </a:rPr>
              <a:t>dividers</a:t>
            </a:r>
            <a:r>
              <a:rPr sz="2100" spc="-114">
                <a:latin typeface="Lucida Sans"/>
                <a:cs typeface="Lucida Sans"/>
              </a:rPr>
              <a:t> </a:t>
            </a:r>
            <a:r>
              <a:rPr sz="2100">
                <a:latin typeface="Lucida Sans"/>
                <a:cs typeface="Lucida Sans"/>
              </a:rPr>
              <a:t>(</a:t>
            </a:r>
            <a:r>
              <a:rPr sz="2100" spc="-120">
                <a:latin typeface="Lucida Sans"/>
                <a:cs typeface="Lucida Sans"/>
              </a:rPr>
              <a:t> </a:t>
            </a:r>
            <a:r>
              <a:rPr sz="2100" spc="50">
                <a:latin typeface="Lucida Sans"/>
                <a:cs typeface="Lucida Sans"/>
              </a:rPr>
              <a:t>|</a:t>
            </a:r>
            <a:r>
              <a:rPr sz="2100" spc="-114">
                <a:latin typeface="Lucida Sans"/>
                <a:cs typeface="Lucida Sans"/>
              </a:rPr>
              <a:t> </a:t>
            </a:r>
            <a:r>
              <a:rPr sz="2100">
                <a:latin typeface="Lucida Sans"/>
                <a:cs typeface="Lucida Sans"/>
              </a:rPr>
              <a:t>)</a:t>
            </a:r>
            <a:r>
              <a:rPr sz="2100" spc="-120">
                <a:latin typeface="Lucida Sans"/>
                <a:cs typeface="Lucida Sans"/>
              </a:rPr>
              <a:t> </a:t>
            </a:r>
            <a:r>
              <a:rPr sz="2100" spc="-20">
                <a:latin typeface="Lucida Sans"/>
                <a:cs typeface="Lucida Sans"/>
              </a:rPr>
              <a:t>as</a:t>
            </a:r>
            <a:r>
              <a:rPr sz="2100" spc="-114">
                <a:latin typeface="Lucida Sans"/>
                <a:cs typeface="Lucida Sans"/>
              </a:rPr>
              <a:t> </a:t>
            </a:r>
            <a:r>
              <a:rPr sz="2100">
                <a:latin typeface="Lucida Sans"/>
                <a:cs typeface="Lucida Sans"/>
              </a:rPr>
              <a:t>opposed</a:t>
            </a:r>
            <a:r>
              <a:rPr sz="2100" spc="-114">
                <a:latin typeface="Lucida Sans"/>
                <a:cs typeface="Lucida Sans"/>
              </a:rPr>
              <a:t> </a:t>
            </a:r>
            <a:r>
              <a:rPr sz="2100">
                <a:latin typeface="Lucida Sans"/>
                <a:cs typeface="Lucida Sans"/>
              </a:rPr>
              <a:t>to</a:t>
            </a:r>
            <a:r>
              <a:rPr sz="2100" spc="-120">
                <a:latin typeface="Lucida Sans"/>
                <a:cs typeface="Lucida Sans"/>
              </a:rPr>
              <a:t> </a:t>
            </a:r>
            <a:r>
              <a:rPr sz="2100">
                <a:latin typeface="Lucida Sans"/>
                <a:cs typeface="Lucida Sans"/>
              </a:rPr>
              <a:t>bullet</a:t>
            </a:r>
            <a:r>
              <a:rPr sz="2100" spc="-114">
                <a:latin typeface="Lucida Sans"/>
                <a:cs typeface="Lucida Sans"/>
              </a:rPr>
              <a:t> </a:t>
            </a:r>
            <a:r>
              <a:rPr sz="2100" spc="-10">
                <a:latin typeface="Lucida Sans"/>
                <a:cs typeface="Lucida Sans"/>
              </a:rPr>
              <a:t>points</a:t>
            </a:r>
            <a:r>
              <a:rPr sz="2100" spc="-120">
                <a:latin typeface="Lucida Sans"/>
                <a:cs typeface="Lucida Sans"/>
              </a:rPr>
              <a:t> </a:t>
            </a:r>
            <a:r>
              <a:rPr sz="2100">
                <a:latin typeface="Lucida Sans"/>
                <a:cs typeface="Lucida Sans"/>
              </a:rPr>
              <a:t>to</a:t>
            </a:r>
            <a:r>
              <a:rPr sz="2100" spc="-114">
                <a:latin typeface="Lucida Sans"/>
                <a:cs typeface="Lucida Sans"/>
              </a:rPr>
              <a:t> </a:t>
            </a:r>
            <a:r>
              <a:rPr sz="2100" spc="-10">
                <a:latin typeface="Lucida Sans"/>
                <a:cs typeface="Lucida Sans"/>
              </a:rPr>
              <a:t>list</a:t>
            </a:r>
            <a:r>
              <a:rPr sz="2100" spc="-120">
                <a:latin typeface="Lucida Sans"/>
                <a:cs typeface="Lucida Sans"/>
              </a:rPr>
              <a:t> </a:t>
            </a:r>
            <a:r>
              <a:rPr sz="2100" spc="-10">
                <a:latin typeface="Lucida Sans"/>
                <a:cs typeface="Lucida Sans"/>
              </a:rPr>
              <a:t>information</a:t>
            </a:r>
            <a:r>
              <a:rPr sz="2100" spc="-114">
                <a:latin typeface="Lucida Sans"/>
                <a:cs typeface="Lucida Sans"/>
              </a:rPr>
              <a:t> </a:t>
            </a:r>
            <a:r>
              <a:rPr sz="2100" spc="-20">
                <a:latin typeface="Lucida Sans"/>
                <a:cs typeface="Lucida Sans"/>
              </a:rPr>
              <a:t>horizontally</a:t>
            </a:r>
            <a:r>
              <a:rPr sz="2100" spc="-114">
                <a:latin typeface="Lucida Sans"/>
                <a:cs typeface="Lucida Sans"/>
              </a:rPr>
              <a:t> </a:t>
            </a:r>
            <a:r>
              <a:rPr sz="2100">
                <a:latin typeface="Lucida Sans"/>
                <a:cs typeface="Lucida Sans"/>
              </a:rPr>
              <a:t>instead</a:t>
            </a:r>
            <a:r>
              <a:rPr sz="2100" spc="-120">
                <a:latin typeface="Lucida Sans"/>
                <a:cs typeface="Lucida Sans"/>
              </a:rPr>
              <a:t> </a:t>
            </a:r>
            <a:r>
              <a:rPr sz="2100" spc="-25">
                <a:latin typeface="Lucida Sans"/>
                <a:cs typeface="Lucida Sans"/>
              </a:rPr>
              <a:t>of </a:t>
            </a:r>
            <a:r>
              <a:rPr sz="2100" spc="-10">
                <a:latin typeface="Lucida Sans"/>
                <a:cs typeface="Lucida Sans"/>
              </a:rPr>
              <a:t>vertically.</a:t>
            </a:r>
            <a:endParaRPr sz="2100">
              <a:latin typeface="Lucida Sans"/>
              <a:cs typeface="Lucida Sans"/>
            </a:endParaRPr>
          </a:p>
          <a:p>
            <a:pPr>
              <a:lnSpc>
                <a:spcPct val="100000"/>
              </a:lnSpc>
              <a:spcBef>
                <a:spcPts val="855"/>
              </a:spcBef>
            </a:pPr>
            <a:endParaRPr sz="2100">
              <a:latin typeface="Lucida Sans"/>
              <a:cs typeface="Lucida Sans"/>
            </a:endParaRPr>
          </a:p>
          <a:p>
            <a:pPr marL="12700">
              <a:lnSpc>
                <a:spcPct val="100000"/>
              </a:lnSpc>
              <a:spcBef>
                <a:spcPts val="5"/>
              </a:spcBef>
            </a:pPr>
            <a:r>
              <a:rPr sz="2100">
                <a:latin typeface="Lucida Sans"/>
                <a:cs typeface="Lucida Sans"/>
              </a:rPr>
              <a:t>Use</a:t>
            </a:r>
            <a:r>
              <a:rPr sz="2100" spc="-120">
                <a:latin typeface="Lucida Sans"/>
                <a:cs typeface="Lucida Sans"/>
              </a:rPr>
              <a:t> </a:t>
            </a:r>
            <a:r>
              <a:rPr sz="2100">
                <a:latin typeface="Lucida Sans"/>
                <a:cs typeface="Lucida Sans"/>
              </a:rPr>
              <a:t>an</a:t>
            </a:r>
            <a:r>
              <a:rPr sz="2100" spc="-120">
                <a:latin typeface="Lucida Sans"/>
                <a:cs typeface="Lucida Sans"/>
              </a:rPr>
              <a:t> </a:t>
            </a:r>
            <a:r>
              <a:rPr sz="2100">
                <a:latin typeface="Lucida Sans"/>
                <a:cs typeface="Lucida Sans"/>
              </a:rPr>
              <a:t>appropriate</a:t>
            </a:r>
            <a:r>
              <a:rPr sz="2100" spc="-120">
                <a:latin typeface="Lucida Sans"/>
                <a:cs typeface="Lucida Sans"/>
              </a:rPr>
              <a:t> </a:t>
            </a:r>
            <a:r>
              <a:rPr sz="2100">
                <a:latin typeface="Lucida Sans"/>
                <a:cs typeface="Lucida Sans"/>
              </a:rPr>
              <a:t>font</a:t>
            </a:r>
            <a:r>
              <a:rPr sz="2100" spc="-120">
                <a:latin typeface="Lucida Sans"/>
                <a:cs typeface="Lucida Sans"/>
              </a:rPr>
              <a:t> </a:t>
            </a:r>
            <a:r>
              <a:rPr sz="2100">
                <a:latin typeface="Lucida Sans"/>
                <a:cs typeface="Lucida Sans"/>
              </a:rPr>
              <a:t>style</a:t>
            </a:r>
            <a:r>
              <a:rPr sz="2100" spc="-114">
                <a:latin typeface="Lucida Sans"/>
                <a:cs typeface="Lucida Sans"/>
              </a:rPr>
              <a:t> </a:t>
            </a:r>
            <a:r>
              <a:rPr sz="2100">
                <a:latin typeface="Lucida Sans"/>
                <a:cs typeface="Lucida Sans"/>
              </a:rPr>
              <a:t>and</a:t>
            </a:r>
            <a:r>
              <a:rPr sz="2100" spc="-120">
                <a:latin typeface="Lucida Sans"/>
                <a:cs typeface="Lucida Sans"/>
              </a:rPr>
              <a:t> </a:t>
            </a:r>
            <a:r>
              <a:rPr sz="2100" spc="-80">
                <a:latin typeface="Lucida Sans"/>
                <a:cs typeface="Lucida Sans"/>
              </a:rPr>
              <a:t>size</a:t>
            </a:r>
            <a:r>
              <a:rPr sz="2100" spc="-120">
                <a:latin typeface="Lucida Sans"/>
                <a:cs typeface="Lucida Sans"/>
              </a:rPr>
              <a:t> </a:t>
            </a:r>
            <a:r>
              <a:rPr sz="2100" spc="-65">
                <a:latin typeface="Lucida Sans"/>
                <a:cs typeface="Lucida Sans"/>
              </a:rPr>
              <a:t>(10.5</a:t>
            </a:r>
            <a:r>
              <a:rPr sz="2100" spc="-120">
                <a:latin typeface="Lucida Sans"/>
                <a:cs typeface="Lucida Sans"/>
              </a:rPr>
              <a:t> </a:t>
            </a:r>
            <a:r>
              <a:rPr sz="2100" spc="145">
                <a:latin typeface="Lucida Sans"/>
                <a:cs typeface="Lucida Sans"/>
              </a:rPr>
              <a:t>–</a:t>
            </a:r>
            <a:r>
              <a:rPr sz="2100" spc="-120">
                <a:latin typeface="Lucida Sans"/>
                <a:cs typeface="Lucida Sans"/>
              </a:rPr>
              <a:t> </a:t>
            </a:r>
            <a:r>
              <a:rPr sz="2100" spc="-204">
                <a:latin typeface="Lucida Sans"/>
                <a:cs typeface="Lucida Sans"/>
              </a:rPr>
              <a:t>12</a:t>
            </a:r>
            <a:r>
              <a:rPr sz="2100" spc="-114">
                <a:latin typeface="Lucida Sans"/>
                <a:cs typeface="Lucida Sans"/>
              </a:rPr>
              <a:t> </a:t>
            </a:r>
            <a:r>
              <a:rPr sz="2100" spc="-20">
                <a:latin typeface="Lucida Sans"/>
                <a:cs typeface="Lucida Sans"/>
              </a:rPr>
              <a:t>pt.</a:t>
            </a:r>
            <a:r>
              <a:rPr sz="2100" spc="-120">
                <a:latin typeface="Lucida Sans"/>
                <a:cs typeface="Lucida Sans"/>
              </a:rPr>
              <a:t> </a:t>
            </a:r>
            <a:r>
              <a:rPr sz="2100" spc="-10">
                <a:latin typeface="Lucida Sans"/>
                <a:cs typeface="Lucida Sans"/>
              </a:rPr>
              <a:t>font).</a:t>
            </a:r>
            <a:r>
              <a:rPr sz="2100" spc="-120">
                <a:latin typeface="Lucida Sans"/>
                <a:cs typeface="Lucida Sans"/>
              </a:rPr>
              <a:t> </a:t>
            </a:r>
            <a:r>
              <a:rPr sz="2100">
                <a:latin typeface="Lucida Sans"/>
                <a:cs typeface="Lucida Sans"/>
              </a:rPr>
              <a:t>For</a:t>
            </a:r>
            <a:r>
              <a:rPr sz="2100" spc="-120">
                <a:latin typeface="Lucida Sans"/>
                <a:cs typeface="Lucida Sans"/>
              </a:rPr>
              <a:t> </a:t>
            </a:r>
            <a:r>
              <a:rPr sz="2100" spc="-10">
                <a:latin typeface="Lucida Sans"/>
                <a:cs typeface="Lucida Sans"/>
              </a:rPr>
              <a:t>example:</a:t>
            </a:r>
            <a:endParaRPr sz="2100">
              <a:latin typeface="Lucida Sans"/>
              <a:cs typeface="Lucida Sans"/>
            </a:endParaRPr>
          </a:p>
          <a:p>
            <a:pPr marL="465455">
              <a:lnSpc>
                <a:spcPct val="100000"/>
              </a:lnSpc>
              <a:spcBef>
                <a:spcPts val="105"/>
              </a:spcBef>
            </a:pPr>
            <a:r>
              <a:rPr sz="2100">
                <a:latin typeface="Times New Roman"/>
                <a:cs typeface="Times New Roman"/>
              </a:rPr>
              <a:t>Times</a:t>
            </a:r>
            <a:r>
              <a:rPr sz="2100" spc="50">
                <a:latin typeface="Times New Roman"/>
                <a:cs typeface="Times New Roman"/>
              </a:rPr>
              <a:t> </a:t>
            </a:r>
            <a:r>
              <a:rPr sz="2100" spc="55">
                <a:latin typeface="Times New Roman"/>
                <a:cs typeface="Times New Roman"/>
              </a:rPr>
              <a:t>New </a:t>
            </a:r>
            <a:r>
              <a:rPr sz="2100" spc="105">
                <a:latin typeface="Times New Roman"/>
                <a:cs typeface="Times New Roman"/>
              </a:rPr>
              <a:t>Roman</a:t>
            </a:r>
            <a:endParaRPr sz="2100">
              <a:latin typeface="Times New Roman"/>
              <a:cs typeface="Times New Roman"/>
            </a:endParaRPr>
          </a:p>
          <a:p>
            <a:pPr marL="465455">
              <a:lnSpc>
                <a:spcPct val="100000"/>
              </a:lnSpc>
              <a:spcBef>
                <a:spcPts val="405"/>
              </a:spcBef>
            </a:pPr>
            <a:r>
              <a:rPr sz="2100" spc="-10">
                <a:latin typeface="Arial"/>
                <a:cs typeface="Arial"/>
              </a:rPr>
              <a:t>Arial</a:t>
            </a:r>
            <a:endParaRPr sz="2100">
              <a:latin typeface="Arial"/>
              <a:cs typeface="Arial"/>
            </a:endParaRPr>
          </a:p>
          <a:p>
            <a:pPr marL="465455">
              <a:lnSpc>
                <a:spcPct val="100000"/>
              </a:lnSpc>
              <a:spcBef>
                <a:spcPts val="480"/>
              </a:spcBef>
            </a:pPr>
            <a:r>
              <a:rPr sz="2100" spc="-10">
                <a:latin typeface="Calibri"/>
                <a:cs typeface="Calibri"/>
              </a:rPr>
              <a:t>Calibri</a:t>
            </a:r>
            <a:endParaRPr sz="2100">
              <a:latin typeface="Calibri"/>
              <a:cs typeface="Calibri"/>
            </a:endParaRPr>
          </a:p>
          <a:p>
            <a:pPr>
              <a:lnSpc>
                <a:spcPct val="100000"/>
              </a:lnSpc>
              <a:spcBef>
                <a:spcPts val="990"/>
              </a:spcBef>
            </a:pPr>
            <a:endParaRPr sz="2100">
              <a:latin typeface="Calibri"/>
              <a:cs typeface="Calibri"/>
            </a:endParaRPr>
          </a:p>
          <a:p>
            <a:pPr marL="12700">
              <a:lnSpc>
                <a:spcPct val="100000"/>
              </a:lnSpc>
            </a:pPr>
            <a:r>
              <a:rPr sz="2100">
                <a:latin typeface="Lucida Sans"/>
                <a:cs typeface="Lucida Sans"/>
              </a:rPr>
              <a:t>Use</a:t>
            </a:r>
            <a:r>
              <a:rPr sz="2100" spc="-105">
                <a:latin typeface="Lucida Sans"/>
                <a:cs typeface="Lucida Sans"/>
              </a:rPr>
              <a:t> </a:t>
            </a:r>
            <a:r>
              <a:rPr sz="2100" spc="-155">
                <a:latin typeface="Arial Black"/>
                <a:cs typeface="Arial Black"/>
              </a:rPr>
              <a:t>consistent</a:t>
            </a:r>
            <a:r>
              <a:rPr sz="2100" spc="-135">
                <a:latin typeface="Arial Black"/>
                <a:cs typeface="Arial Black"/>
              </a:rPr>
              <a:t> </a:t>
            </a:r>
            <a:r>
              <a:rPr sz="2100" spc="-30">
                <a:latin typeface="Lucida Sans"/>
                <a:cs typeface="Lucida Sans"/>
              </a:rPr>
              <a:t>text</a:t>
            </a:r>
            <a:r>
              <a:rPr sz="2100" spc="-100">
                <a:latin typeface="Lucida Sans"/>
                <a:cs typeface="Lucida Sans"/>
              </a:rPr>
              <a:t> </a:t>
            </a:r>
            <a:r>
              <a:rPr sz="2100" spc="-20">
                <a:latin typeface="Lucida Sans"/>
                <a:cs typeface="Lucida Sans"/>
              </a:rPr>
              <a:t>formatting</a:t>
            </a:r>
            <a:r>
              <a:rPr sz="2100" spc="-100">
                <a:latin typeface="Lucida Sans"/>
                <a:cs typeface="Lucida Sans"/>
              </a:rPr>
              <a:t> </a:t>
            </a:r>
            <a:r>
              <a:rPr sz="2100">
                <a:latin typeface="Lucida Sans"/>
                <a:cs typeface="Lucida Sans"/>
              </a:rPr>
              <a:t>to</a:t>
            </a:r>
            <a:r>
              <a:rPr sz="2100" spc="-105">
                <a:latin typeface="Lucida Sans"/>
                <a:cs typeface="Lucida Sans"/>
              </a:rPr>
              <a:t> </a:t>
            </a:r>
            <a:r>
              <a:rPr sz="2100">
                <a:latin typeface="Lucida Sans"/>
                <a:cs typeface="Lucida Sans"/>
              </a:rPr>
              <a:t>draw</a:t>
            </a:r>
            <a:r>
              <a:rPr sz="2100" spc="-100">
                <a:latin typeface="Lucida Sans"/>
                <a:cs typeface="Lucida Sans"/>
              </a:rPr>
              <a:t> </a:t>
            </a:r>
            <a:r>
              <a:rPr sz="2100">
                <a:latin typeface="Lucida Sans"/>
                <a:cs typeface="Lucida Sans"/>
              </a:rPr>
              <a:t>the</a:t>
            </a:r>
            <a:r>
              <a:rPr sz="2100" spc="-100">
                <a:latin typeface="Lucida Sans"/>
                <a:cs typeface="Lucida Sans"/>
              </a:rPr>
              <a:t> </a:t>
            </a:r>
            <a:r>
              <a:rPr sz="2100">
                <a:latin typeface="Lucida Sans"/>
                <a:cs typeface="Lucida Sans"/>
              </a:rPr>
              <a:t>eye</a:t>
            </a:r>
            <a:r>
              <a:rPr sz="2100" spc="-100">
                <a:latin typeface="Lucida Sans"/>
                <a:cs typeface="Lucida Sans"/>
              </a:rPr>
              <a:t> </a:t>
            </a:r>
            <a:r>
              <a:rPr sz="2100">
                <a:latin typeface="Lucida Sans"/>
                <a:cs typeface="Lucida Sans"/>
              </a:rPr>
              <a:t>to</a:t>
            </a:r>
            <a:r>
              <a:rPr sz="2100" spc="-100">
                <a:latin typeface="Lucida Sans"/>
                <a:cs typeface="Lucida Sans"/>
              </a:rPr>
              <a:t> </a:t>
            </a:r>
            <a:r>
              <a:rPr sz="2100" spc="-30">
                <a:latin typeface="Lucida Sans"/>
                <a:cs typeface="Lucida Sans"/>
              </a:rPr>
              <a:t>key</a:t>
            </a:r>
            <a:r>
              <a:rPr sz="2100" spc="-105">
                <a:latin typeface="Lucida Sans"/>
                <a:cs typeface="Lucida Sans"/>
              </a:rPr>
              <a:t> </a:t>
            </a:r>
            <a:r>
              <a:rPr sz="2100">
                <a:latin typeface="Lucida Sans"/>
                <a:cs typeface="Lucida Sans"/>
              </a:rPr>
              <a:t>details</a:t>
            </a:r>
            <a:r>
              <a:rPr sz="2100" spc="-100">
                <a:latin typeface="Lucida Sans"/>
                <a:cs typeface="Lucida Sans"/>
              </a:rPr>
              <a:t> </a:t>
            </a:r>
            <a:r>
              <a:rPr sz="2100" spc="-45">
                <a:latin typeface="Lucida Sans"/>
                <a:cs typeface="Lucida Sans"/>
              </a:rPr>
              <a:t>(bolding,</a:t>
            </a:r>
            <a:r>
              <a:rPr sz="2100" spc="-100">
                <a:latin typeface="Lucida Sans"/>
                <a:cs typeface="Lucida Sans"/>
              </a:rPr>
              <a:t> </a:t>
            </a:r>
            <a:r>
              <a:rPr sz="2100" spc="-10">
                <a:latin typeface="Lucida Sans"/>
                <a:cs typeface="Lucida Sans"/>
              </a:rPr>
              <a:t>italics</a:t>
            </a:r>
            <a:r>
              <a:rPr sz="2100" spc="-100">
                <a:latin typeface="Lucida Sans"/>
                <a:cs typeface="Lucida Sans"/>
              </a:rPr>
              <a:t> </a:t>
            </a:r>
            <a:r>
              <a:rPr sz="2100">
                <a:latin typeface="Lucida Sans"/>
                <a:cs typeface="Lucida Sans"/>
              </a:rPr>
              <a:t>and</a:t>
            </a:r>
            <a:r>
              <a:rPr sz="2100" spc="-105">
                <a:latin typeface="Lucida Sans"/>
                <a:cs typeface="Lucida Sans"/>
              </a:rPr>
              <a:t> </a:t>
            </a:r>
            <a:r>
              <a:rPr sz="2100" spc="-10">
                <a:latin typeface="Lucida Sans"/>
                <a:cs typeface="Lucida Sans"/>
              </a:rPr>
              <a:t>underlining).</a:t>
            </a:r>
            <a:endParaRPr sz="2100">
              <a:latin typeface="Lucida Sans"/>
              <a:cs typeface="Lucida Sans"/>
            </a:endParaRPr>
          </a:p>
          <a:p>
            <a:pPr marL="465455" marR="5534025">
              <a:lnSpc>
                <a:spcPct val="116100"/>
              </a:lnSpc>
            </a:pPr>
            <a:r>
              <a:rPr sz="2100">
                <a:latin typeface="Lucida Sans"/>
                <a:cs typeface="Lucida Sans"/>
              </a:rPr>
              <a:t>Use</a:t>
            </a:r>
            <a:r>
              <a:rPr sz="2100" spc="-90">
                <a:latin typeface="Lucida Sans"/>
                <a:cs typeface="Lucida Sans"/>
              </a:rPr>
              <a:t> </a:t>
            </a:r>
            <a:r>
              <a:rPr sz="2100">
                <a:latin typeface="Lucida Sans"/>
                <a:cs typeface="Lucida Sans"/>
              </a:rPr>
              <a:t>consistent</a:t>
            </a:r>
            <a:r>
              <a:rPr sz="2100" spc="-90">
                <a:latin typeface="Lucida Sans"/>
                <a:cs typeface="Lucida Sans"/>
              </a:rPr>
              <a:t> </a:t>
            </a:r>
            <a:r>
              <a:rPr sz="2100">
                <a:latin typeface="Lucida Sans"/>
                <a:cs typeface="Lucida Sans"/>
              </a:rPr>
              <a:t>date</a:t>
            </a:r>
            <a:r>
              <a:rPr sz="2100" spc="-90">
                <a:latin typeface="Lucida Sans"/>
                <a:cs typeface="Lucida Sans"/>
              </a:rPr>
              <a:t> </a:t>
            </a:r>
            <a:r>
              <a:rPr sz="2100" spc="-20">
                <a:latin typeface="Lucida Sans"/>
                <a:cs typeface="Lucida Sans"/>
              </a:rPr>
              <a:t>formatting</a:t>
            </a:r>
            <a:r>
              <a:rPr sz="2100" spc="-90">
                <a:latin typeface="Lucida Sans"/>
                <a:cs typeface="Lucida Sans"/>
              </a:rPr>
              <a:t> </a:t>
            </a:r>
            <a:r>
              <a:rPr sz="2100" spc="-20">
                <a:latin typeface="Lucida Sans"/>
                <a:cs typeface="Lucida Sans"/>
              </a:rPr>
              <a:t>throughout</a:t>
            </a:r>
            <a:r>
              <a:rPr sz="2100" spc="-90">
                <a:latin typeface="Lucida Sans"/>
                <a:cs typeface="Lucida Sans"/>
              </a:rPr>
              <a:t> </a:t>
            </a:r>
            <a:r>
              <a:rPr sz="2100" spc="-100">
                <a:latin typeface="Lucida Sans"/>
                <a:cs typeface="Lucida Sans"/>
              </a:rPr>
              <a:t>(10/2022</a:t>
            </a:r>
            <a:r>
              <a:rPr sz="2100" spc="-90">
                <a:latin typeface="Lucida Sans"/>
                <a:cs typeface="Lucida Sans"/>
              </a:rPr>
              <a:t> </a:t>
            </a:r>
            <a:r>
              <a:rPr sz="2100" spc="-20">
                <a:latin typeface="Lucida Sans"/>
                <a:cs typeface="Lucida Sans"/>
              </a:rPr>
              <a:t>vs.</a:t>
            </a:r>
            <a:r>
              <a:rPr sz="2100" spc="-90">
                <a:latin typeface="Lucida Sans"/>
                <a:cs typeface="Lucida Sans"/>
              </a:rPr>
              <a:t> </a:t>
            </a:r>
            <a:r>
              <a:rPr sz="2100">
                <a:latin typeface="Lucida Sans"/>
                <a:cs typeface="Lucida Sans"/>
              </a:rPr>
              <a:t>October</a:t>
            </a:r>
            <a:r>
              <a:rPr sz="2100" spc="-90">
                <a:latin typeface="Lucida Sans"/>
                <a:cs typeface="Lucida Sans"/>
              </a:rPr>
              <a:t> </a:t>
            </a:r>
            <a:r>
              <a:rPr sz="2100" spc="-110">
                <a:latin typeface="Lucida Sans"/>
                <a:cs typeface="Lucida Sans"/>
              </a:rPr>
              <a:t>2022</a:t>
            </a:r>
            <a:r>
              <a:rPr sz="2100" spc="-90">
                <a:latin typeface="Lucida Sans"/>
                <a:cs typeface="Lucida Sans"/>
              </a:rPr>
              <a:t> </a:t>
            </a:r>
            <a:r>
              <a:rPr sz="2100" spc="-20">
                <a:latin typeface="Lucida Sans"/>
                <a:cs typeface="Lucida Sans"/>
              </a:rPr>
              <a:t>vs.</a:t>
            </a:r>
            <a:r>
              <a:rPr sz="2100" spc="-90">
                <a:latin typeface="Lucida Sans"/>
                <a:cs typeface="Lucida Sans"/>
              </a:rPr>
              <a:t> </a:t>
            </a:r>
            <a:r>
              <a:rPr sz="2100">
                <a:latin typeface="Lucida Sans"/>
                <a:cs typeface="Lucida Sans"/>
              </a:rPr>
              <a:t>Oct.</a:t>
            </a:r>
            <a:r>
              <a:rPr sz="2100" spc="-90">
                <a:latin typeface="Lucida Sans"/>
                <a:cs typeface="Lucida Sans"/>
              </a:rPr>
              <a:t> </a:t>
            </a:r>
            <a:r>
              <a:rPr sz="2100" spc="-10">
                <a:latin typeface="Lucida Sans"/>
                <a:cs typeface="Lucida Sans"/>
              </a:rPr>
              <a:t>2022) </a:t>
            </a:r>
            <a:r>
              <a:rPr sz="2100">
                <a:latin typeface="Lucida Sans"/>
                <a:cs typeface="Lucida Sans"/>
              </a:rPr>
              <a:t>Use</a:t>
            </a:r>
            <a:r>
              <a:rPr sz="2100" spc="-90">
                <a:latin typeface="Lucida Sans"/>
                <a:cs typeface="Lucida Sans"/>
              </a:rPr>
              <a:t> </a:t>
            </a:r>
            <a:r>
              <a:rPr sz="2100">
                <a:latin typeface="Lucida Sans"/>
                <a:cs typeface="Lucida Sans"/>
              </a:rPr>
              <a:t>consistent</a:t>
            </a:r>
            <a:r>
              <a:rPr sz="2100" spc="-90">
                <a:latin typeface="Lucida Sans"/>
                <a:cs typeface="Lucida Sans"/>
              </a:rPr>
              <a:t> </a:t>
            </a:r>
            <a:r>
              <a:rPr sz="2100">
                <a:latin typeface="Lucida Sans"/>
                <a:cs typeface="Lucida Sans"/>
              </a:rPr>
              <a:t>state</a:t>
            </a:r>
            <a:r>
              <a:rPr sz="2100" spc="-90">
                <a:latin typeface="Lucida Sans"/>
                <a:cs typeface="Lucida Sans"/>
              </a:rPr>
              <a:t> </a:t>
            </a:r>
            <a:r>
              <a:rPr sz="2100" spc="-20">
                <a:latin typeface="Lucida Sans"/>
                <a:cs typeface="Lucida Sans"/>
              </a:rPr>
              <a:t>formatting</a:t>
            </a:r>
            <a:r>
              <a:rPr sz="2100" spc="-85">
                <a:latin typeface="Lucida Sans"/>
                <a:cs typeface="Lucida Sans"/>
              </a:rPr>
              <a:t> </a:t>
            </a:r>
            <a:r>
              <a:rPr sz="2100" spc="-20">
                <a:latin typeface="Lucida Sans"/>
                <a:cs typeface="Lucida Sans"/>
              </a:rPr>
              <a:t>throughout</a:t>
            </a:r>
            <a:r>
              <a:rPr sz="2100" spc="-90">
                <a:latin typeface="Lucida Sans"/>
                <a:cs typeface="Lucida Sans"/>
              </a:rPr>
              <a:t> </a:t>
            </a:r>
            <a:r>
              <a:rPr sz="2100" spc="-40">
                <a:latin typeface="Lucida Sans"/>
                <a:cs typeface="Lucida Sans"/>
              </a:rPr>
              <a:t>(TX</a:t>
            </a:r>
            <a:r>
              <a:rPr sz="2100" spc="-90">
                <a:latin typeface="Lucida Sans"/>
                <a:cs typeface="Lucida Sans"/>
              </a:rPr>
              <a:t> </a:t>
            </a:r>
            <a:r>
              <a:rPr sz="2100" spc="-20">
                <a:latin typeface="Lucida Sans"/>
                <a:cs typeface="Lucida Sans"/>
              </a:rPr>
              <a:t>vs.</a:t>
            </a:r>
            <a:r>
              <a:rPr sz="2100" spc="-90">
                <a:latin typeface="Lucida Sans"/>
                <a:cs typeface="Lucida Sans"/>
              </a:rPr>
              <a:t> </a:t>
            </a:r>
            <a:r>
              <a:rPr sz="2100" spc="-10">
                <a:latin typeface="Lucida Sans"/>
                <a:cs typeface="Lucida Sans"/>
              </a:rPr>
              <a:t>Texas)</a:t>
            </a:r>
            <a:endParaRPr sz="2100">
              <a:latin typeface="Lucida Sans"/>
              <a:cs typeface="Lucida Sans"/>
            </a:endParaRPr>
          </a:p>
          <a:p>
            <a:pPr>
              <a:lnSpc>
                <a:spcPct val="100000"/>
              </a:lnSpc>
              <a:spcBef>
                <a:spcPts val="855"/>
              </a:spcBef>
            </a:pPr>
            <a:endParaRPr sz="2100">
              <a:latin typeface="Lucida Sans"/>
              <a:cs typeface="Lucida Sans"/>
            </a:endParaRPr>
          </a:p>
          <a:p>
            <a:pPr marL="12700">
              <a:lnSpc>
                <a:spcPct val="100000"/>
              </a:lnSpc>
            </a:pPr>
            <a:r>
              <a:rPr sz="2100" spc="-60">
                <a:latin typeface="Lucida Sans"/>
                <a:cs typeface="Lucida Sans"/>
              </a:rPr>
              <a:t>Align</a:t>
            </a:r>
            <a:r>
              <a:rPr sz="2100" spc="-105">
                <a:latin typeface="Lucida Sans"/>
                <a:cs typeface="Lucida Sans"/>
              </a:rPr>
              <a:t> </a:t>
            </a:r>
            <a:r>
              <a:rPr sz="2100">
                <a:latin typeface="Lucida Sans"/>
                <a:cs typeface="Lucida Sans"/>
              </a:rPr>
              <a:t>dates</a:t>
            </a:r>
            <a:r>
              <a:rPr sz="2100" spc="-100">
                <a:latin typeface="Lucida Sans"/>
                <a:cs typeface="Lucida Sans"/>
              </a:rPr>
              <a:t> </a:t>
            </a:r>
            <a:r>
              <a:rPr sz="2100" spc="-20">
                <a:latin typeface="Lucida Sans"/>
                <a:cs typeface="Lucida Sans"/>
              </a:rPr>
              <a:t>so</a:t>
            </a:r>
            <a:r>
              <a:rPr sz="2100" spc="-105">
                <a:latin typeface="Lucida Sans"/>
                <a:cs typeface="Lucida Sans"/>
              </a:rPr>
              <a:t> </a:t>
            </a:r>
            <a:r>
              <a:rPr sz="2100">
                <a:latin typeface="Lucida Sans"/>
                <a:cs typeface="Lucida Sans"/>
              </a:rPr>
              <a:t>they</a:t>
            </a:r>
            <a:r>
              <a:rPr sz="2100" spc="-100">
                <a:latin typeface="Lucida Sans"/>
                <a:cs typeface="Lucida Sans"/>
              </a:rPr>
              <a:t> </a:t>
            </a:r>
            <a:r>
              <a:rPr sz="2100">
                <a:latin typeface="Lucida Sans"/>
                <a:cs typeface="Lucida Sans"/>
              </a:rPr>
              <a:t>balance</a:t>
            </a:r>
            <a:r>
              <a:rPr sz="2100" spc="-105">
                <a:latin typeface="Lucida Sans"/>
                <a:cs typeface="Lucida Sans"/>
              </a:rPr>
              <a:t> </a:t>
            </a:r>
            <a:r>
              <a:rPr sz="2100">
                <a:latin typeface="Lucida Sans"/>
                <a:cs typeface="Lucida Sans"/>
              </a:rPr>
              <a:t>the</a:t>
            </a:r>
            <a:r>
              <a:rPr sz="2100" spc="-100">
                <a:latin typeface="Lucida Sans"/>
                <a:cs typeface="Lucida Sans"/>
              </a:rPr>
              <a:t> </a:t>
            </a:r>
            <a:r>
              <a:rPr sz="2100" spc="-40">
                <a:latin typeface="Lucida Sans"/>
                <a:cs typeface="Lucida Sans"/>
              </a:rPr>
              <a:t>page</a:t>
            </a:r>
            <a:r>
              <a:rPr sz="2100" spc="-105">
                <a:latin typeface="Lucida Sans"/>
                <a:cs typeface="Lucida Sans"/>
              </a:rPr>
              <a:t> </a:t>
            </a:r>
            <a:r>
              <a:rPr sz="2100">
                <a:latin typeface="Lucida Sans"/>
                <a:cs typeface="Lucida Sans"/>
              </a:rPr>
              <a:t>and</a:t>
            </a:r>
            <a:r>
              <a:rPr sz="2100" spc="-100">
                <a:latin typeface="Lucida Sans"/>
                <a:cs typeface="Lucida Sans"/>
              </a:rPr>
              <a:t> </a:t>
            </a:r>
            <a:r>
              <a:rPr sz="2100" spc="-60">
                <a:latin typeface="Lucida Sans"/>
                <a:cs typeface="Lucida Sans"/>
              </a:rPr>
              <a:t>make</a:t>
            </a:r>
            <a:r>
              <a:rPr sz="2100" spc="-100">
                <a:latin typeface="Lucida Sans"/>
                <a:cs typeface="Lucida Sans"/>
              </a:rPr>
              <a:t> </a:t>
            </a:r>
            <a:r>
              <a:rPr sz="2100">
                <a:latin typeface="Lucida Sans"/>
                <a:cs typeface="Lucida Sans"/>
              </a:rPr>
              <a:t>the</a:t>
            </a:r>
            <a:r>
              <a:rPr sz="2100" spc="-105">
                <a:latin typeface="Lucida Sans"/>
                <a:cs typeface="Lucida Sans"/>
              </a:rPr>
              <a:t> </a:t>
            </a:r>
            <a:r>
              <a:rPr sz="2100" spc="-20">
                <a:latin typeface="Lucida Sans"/>
                <a:cs typeface="Lucida Sans"/>
              </a:rPr>
              <a:t>resume</a:t>
            </a:r>
            <a:r>
              <a:rPr sz="2100" spc="-100">
                <a:latin typeface="Lucida Sans"/>
                <a:cs typeface="Lucida Sans"/>
              </a:rPr>
              <a:t> </a:t>
            </a:r>
            <a:r>
              <a:rPr sz="2100" spc="-10">
                <a:latin typeface="Lucida Sans"/>
                <a:cs typeface="Lucida Sans"/>
              </a:rPr>
              <a:t>easier</a:t>
            </a:r>
            <a:r>
              <a:rPr sz="2100" spc="-105">
                <a:latin typeface="Lucida Sans"/>
                <a:cs typeface="Lucida Sans"/>
              </a:rPr>
              <a:t> </a:t>
            </a:r>
            <a:r>
              <a:rPr sz="2100">
                <a:latin typeface="Lucida Sans"/>
                <a:cs typeface="Lucida Sans"/>
              </a:rPr>
              <a:t>to</a:t>
            </a:r>
            <a:r>
              <a:rPr sz="2100" spc="-100">
                <a:latin typeface="Lucida Sans"/>
                <a:cs typeface="Lucida Sans"/>
              </a:rPr>
              <a:t> </a:t>
            </a:r>
            <a:r>
              <a:rPr sz="2100" spc="-20">
                <a:latin typeface="Lucida Sans"/>
                <a:cs typeface="Lucida Sans"/>
              </a:rPr>
              <a:t>read</a:t>
            </a:r>
            <a:endParaRPr sz="2100">
              <a:latin typeface="Lucida Sans"/>
              <a:cs typeface="Lucida Sans"/>
            </a:endParaRPr>
          </a:p>
        </p:txBody>
      </p:sp>
      <p:pic>
        <p:nvPicPr>
          <p:cNvPr id="17" name="object 17"/>
          <p:cNvPicPr/>
          <p:nvPr/>
        </p:nvPicPr>
        <p:blipFill>
          <a:blip r:embed="rId2" cstate="print"/>
          <a:stretch>
            <a:fillRect/>
          </a:stretch>
        </p:blipFill>
        <p:spPr>
          <a:xfrm>
            <a:off x="865618" y="9777728"/>
            <a:ext cx="95250" cy="9524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986280"/>
          </a:xfrm>
          <a:custGeom>
            <a:avLst/>
            <a:gdLst/>
            <a:ahLst/>
            <a:cxnLst/>
            <a:rect l="l" t="t" r="r" b="b"/>
            <a:pathLst>
              <a:path w="18288000" h="1986280">
                <a:moveTo>
                  <a:pt x="0" y="0"/>
                </a:moveTo>
                <a:lnTo>
                  <a:pt x="18288000" y="0"/>
                </a:lnTo>
                <a:lnTo>
                  <a:pt x="18288000" y="1985693"/>
                </a:lnTo>
                <a:lnTo>
                  <a:pt x="0" y="1985693"/>
                </a:lnTo>
                <a:lnTo>
                  <a:pt x="0" y="0"/>
                </a:lnTo>
                <a:close/>
              </a:path>
            </a:pathLst>
          </a:custGeom>
          <a:solidFill>
            <a:srgbClr val="4F9D2E"/>
          </a:solidFill>
        </p:spPr>
        <p:txBody>
          <a:bodyPr wrap="square" lIns="0" tIns="0" rIns="0" bIns="0" rtlCol="0"/>
          <a:lstStyle/>
          <a:p>
            <a:endParaRPr/>
          </a:p>
        </p:txBody>
      </p:sp>
      <p:pic>
        <p:nvPicPr>
          <p:cNvPr id="3" name="object 3"/>
          <p:cNvPicPr/>
          <p:nvPr/>
        </p:nvPicPr>
        <p:blipFill>
          <a:blip r:embed="rId2" cstate="print"/>
          <a:stretch>
            <a:fillRect/>
          </a:stretch>
        </p:blipFill>
        <p:spPr>
          <a:xfrm>
            <a:off x="784980" y="2474910"/>
            <a:ext cx="95250" cy="95249"/>
          </a:xfrm>
          <a:prstGeom prst="rect">
            <a:avLst/>
          </a:prstGeom>
        </p:spPr>
      </p:pic>
      <p:sp>
        <p:nvSpPr>
          <p:cNvPr id="4" name="object 4"/>
          <p:cNvSpPr txBox="1">
            <a:spLocks noGrp="1"/>
          </p:cNvSpPr>
          <p:nvPr>
            <p:ph type="body" idx="1"/>
          </p:nvPr>
        </p:nvSpPr>
        <p:spPr>
          <a:prstGeom prst="rect">
            <a:avLst/>
          </a:prstGeom>
        </p:spPr>
        <p:txBody>
          <a:bodyPr vert="horz" wrap="square" lIns="0" tIns="12065" rIns="0" bIns="0" rtlCol="0">
            <a:spAutoFit/>
          </a:bodyPr>
          <a:lstStyle/>
          <a:p>
            <a:pPr marL="12700" marR="5080">
              <a:lnSpc>
                <a:spcPct val="116300"/>
              </a:lnSpc>
              <a:spcBef>
                <a:spcPts val="95"/>
              </a:spcBef>
            </a:pPr>
            <a:r>
              <a:t>Do</a:t>
            </a:r>
            <a:r>
              <a:rPr spc="-50"/>
              <a:t> </a:t>
            </a:r>
            <a:r>
              <a:t>not</a:t>
            </a:r>
            <a:r>
              <a:rPr spc="-50"/>
              <a:t> </a:t>
            </a:r>
            <a:r>
              <a:t>use</a:t>
            </a:r>
            <a:r>
              <a:rPr spc="-50"/>
              <a:t> </a:t>
            </a:r>
            <a:r>
              <a:rPr spc="50"/>
              <a:t>pre-</a:t>
            </a:r>
            <a:r>
              <a:t>formatted</a:t>
            </a:r>
            <a:r>
              <a:rPr spc="-45"/>
              <a:t> </a:t>
            </a:r>
            <a:r>
              <a:t>template</a:t>
            </a:r>
            <a:r>
              <a:rPr spc="-50"/>
              <a:t> </a:t>
            </a:r>
            <a:r>
              <a:t>from</a:t>
            </a:r>
            <a:r>
              <a:rPr spc="-50"/>
              <a:t> </a:t>
            </a:r>
            <a:r>
              <a:rPr spc="-20"/>
              <a:t>online.</a:t>
            </a:r>
            <a:r>
              <a:rPr spc="-45"/>
              <a:t> </a:t>
            </a:r>
            <a:r>
              <a:t>instead,</a:t>
            </a:r>
            <a:r>
              <a:rPr spc="-50"/>
              <a:t> </a:t>
            </a:r>
            <a:r>
              <a:rPr spc="50"/>
              <a:t>create</a:t>
            </a:r>
            <a:r>
              <a:rPr spc="-50"/>
              <a:t> </a:t>
            </a:r>
            <a:r>
              <a:t>one</a:t>
            </a:r>
            <a:r>
              <a:rPr spc="-50"/>
              <a:t> </a:t>
            </a:r>
            <a:r>
              <a:t>from</a:t>
            </a:r>
            <a:r>
              <a:rPr spc="-45"/>
              <a:t> </a:t>
            </a:r>
            <a:r>
              <a:t>scratch</a:t>
            </a:r>
            <a:r>
              <a:rPr spc="-50"/>
              <a:t> </a:t>
            </a:r>
            <a:r>
              <a:t>or</a:t>
            </a:r>
            <a:r>
              <a:rPr spc="-50"/>
              <a:t> </a:t>
            </a:r>
            <a:r>
              <a:t>use</a:t>
            </a:r>
            <a:r>
              <a:rPr spc="-45"/>
              <a:t> </a:t>
            </a:r>
            <a:r>
              <a:t>one</a:t>
            </a:r>
            <a:r>
              <a:rPr spc="-50"/>
              <a:t> </a:t>
            </a:r>
            <a:r>
              <a:t>of</a:t>
            </a:r>
            <a:r>
              <a:rPr spc="-50"/>
              <a:t> </a:t>
            </a:r>
            <a:r>
              <a:t>the</a:t>
            </a:r>
            <a:r>
              <a:rPr spc="-50"/>
              <a:t> </a:t>
            </a:r>
            <a:r>
              <a:t>templates</a:t>
            </a:r>
            <a:r>
              <a:rPr spc="-45"/>
              <a:t> </a:t>
            </a:r>
            <a:r>
              <a:t>provided</a:t>
            </a:r>
            <a:r>
              <a:rPr spc="-50"/>
              <a:t> </a:t>
            </a:r>
            <a:r>
              <a:rPr spc="65"/>
              <a:t>by</a:t>
            </a:r>
            <a:r>
              <a:rPr spc="-50"/>
              <a:t> </a:t>
            </a:r>
            <a:r>
              <a:rPr spc="-25"/>
              <a:t>the </a:t>
            </a:r>
            <a:r>
              <a:t>Career</a:t>
            </a:r>
            <a:r>
              <a:rPr spc="25"/>
              <a:t> </a:t>
            </a:r>
            <a:r>
              <a:rPr spc="-10"/>
              <a:t>Center</a:t>
            </a:r>
          </a:p>
          <a:p>
            <a:pPr marL="12700" marR="2613660">
              <a:lnSpc>
                <a:spcPts val="6000"/>
              </a:lnSpc>
              <a:spcBef>
                <a:spcPts val="770"/>
              </a:spcBef>
            </a:pPr>
            <a:r>
              <a:t>Don't</a:t>
            </a:r>
            <a:r>
              <a:rPr spc="-100"/>
              <a:t> </a:t>
            </a:r>
            <a:r>
              <a:t>use</a:t>
            </a:r>
            <a:r>
              <a:rPr spc="-100"/>
              <a:t> </a:t>
            </a:r>
            <a:r>
              <a:t>a</a:t>
            </a:r>
            <a:r>
              <a:rPr spc="-100"/>
              <a:t> </a:t>
            </a:r>
            <a:r>
              <a:t>general</a:t>
            </a:r>
            <a:r>
              <a:rPr spc="-95"/>
              <a:t> </a:t>
            </a:r>
            <a:r>
              <a:t>resume</a:t>
            </a:r>
            <a:r>
              <a:rPr spc="-100"/>
              <a:t> </a:t>
            </a:r>
            <a:r>
              <a:t>for</a:t>
            </a:r>
            <a:r>
              <a:rPr spc="-100"/>
              <a:t> </a:t>
            </a:r>
            <a:r>
              <a:rPr spc="65"/>
              <a:t>every</a:t>
            </a:r>
            <a:r>
              <a:rPr spc="-95"/>
              <a:t> </a:t>
            </a:r>
            <a:r>
              <a:rPr spc="-10"/>
              <a:t>job</a:t>
            </a:r>
            <a:r>
              <a:rPr spc="-100"/>
              <a:t> </a:t>
            </a:r>
            <a:r>
              <a:t>you</a:t>
            </a:r>
            <a:r>
              <a:rPr spc="-100"/>
              <a:t> </a:t>
            </a:r>
            <a:r>
              <a:t>apply</a:t>
            </a:r>
            <a:r>
              <a:rPr spc="-100"/>
              <a:t> </a:t>
            </a:r>
            <a:r>
              <a:rPr spc="-10"/>
              <a:t>for.</a:t>
            </a:r>
            <a:r>
              <a:rPr spc="-95"/>
              <a:t> </a:t>
            </a:r>
            <a:r>
              <a:t>Remember,</a:t>
            </a:r>
            <a:r>
              <a:rPr spc="-100"/>
              <a:t> </a:t>
            </a:r>
            <a:r>
              <a:t>resumes</a:t>
            </a:r>
            <a:r>
              <a:rPr spc="-100"/>
              <a:t> </a:t>
            </a:r>
            <a:r>
              <a:t>should</a:t>
            </a:r>
            <a:r>
              <a:rPr spc="-95"/>
              <a:t> </a:t>
            </a:r>
            <a:r>
              <a:t>not</a:t>
            </a:r>
            <a:r>
              <a:rPr spc="-100"/>
              <a:t> </a:t>
            </a:r>
            <a:r>
              <a:t>be</a:t>
            </a:r>
            <a:r>
              <a:rPr spc="-100"/>
              <a:t> </a:t>
            </a:r>
            <a:r>
              <a:t>one</a:t>
            </a:r>
            <a:r>
              <a:rPr spc="-95"/>
              <a:t> </a:t>
            </a:r>
            <a:r>
              <a:rPr spc="-65"/>
              <a:t>size</a:t>
            </a:r>
            <a:r>
              <a:rPr spc="-100"/>
              <a:t> </a:t>
            </a:r>
            <a:r>
              <a:t>fits</a:t>
            </a:r>
            <a:r>
              <a:rPr spc="-100"/>
              <a:t> </a:t>
            </a:r>
            <a:r>
              <a:rPr spc="-20"/>
              <a:t>all! </a:t>
            </a:r>
            <a:r>
              <a:t>Avoid</a:t>
            </a:r>
            <a:r>
              <a:rPr spc="-90"/>
              <a:t> </a:t>
            </a:r>
            <a:r>
              <a:t>acronyms</a:t>
            </a:r>
            <a:r>
              <a:rPr spc="-90"/>
              <a:t> </a:t>
            </a:r>
            <a:r>
              <a:rPr spc="-10"/>
              <a:t>(UNT,</a:t>
            </a:r>
            <a:r>
              <a:rPr spc="-90"/>
              <a:t> </a:t>
            </a:r>
            <a:r>
              <a:rPr spc="50"/>
              <a:t>MBA,</a:t>
            </a:r>
            <a:r>
              <a:rPr spc="-90"/>
              <a:t> </a:t>
            </a:r>
            <a:r>
              <a:rPr spc="95"/>
              <a:t>BS,</a:t>
            </a:r>
            <a:r>
              <a:rPr spc="-90"/>
              <a:t> </a:t>
            </a:r>
            <a:r>
              <a:rPr spc="-10"/>
              <a:t>etc.)</a:t>
            </a:r>
          </a:p>
          <a:p>
            <a:pPr>
              <a:lnSpc>
                <a:spcPct val="100000"/>
              </a:lnSpc>
              <a:spcBef>
                <a:spcPts val="114"/>
              </a:spcBef>
            </a:pPr>
            <a:endParaRPr spc="-10"/>
          </a:p>
          <a:p>
            <a:pPr marL="12700">
              <a:lnSpc>
                <a:spcPct val="100000"/>
              </a:lnSpc>
            </a:pPr>
            <a:r>
              <a:t>Avoid</a:t>
            </a:r>
            <a:r>
              <a:rPr spc="-100"/>
              <a:t> </a:t>
            </a:r>
            <a:r>
              <a:t>color,</a:t>
            </a:r>
            <a:r>
              <a:rPr spc="-100"/>
              <a:t> </a:t>
            </a:r>
            <a:r>
              <a:rPr spc="-25"/>
              <a:t>graphics,</a:t>
            </a:r>
            <a:r>
              <a:rPr spc="-100"/>
              <a:t> </a:t>
            </a:r>
            <a:r>
              <a:rPr spc="-45"/>
              <a:t>images,</a:t>
            </a:r>
            <a:r>
              <a:rPr spc="-100"/>
              <a:t> </a:t>
            </a:r>
            <a:r>
              <a:rPr spc="-20"/>
              <a:t>etc.</a:t>
            </a:r>
          </a:p>
          <a:p>
            <a:pPr marL="12700" marR="11071225">
              <a:lnSpc>
                <a:spcPts val="6000"/>
              </a:lnSpc>
              <a:spcBef>
                <a:spcPts val="770"/>
              </a:spcBef>
            </a:pPr>
            <a:r>
              <a:t>Do</a:t>
            </a:r>
            <a:r>
              <a:rPr spc="-100"/>
              <a:t> </a:t>
            </a:r>
            <a:r>
              <a:t>not</a:t>
            </a:r>
            <a:r>
              <a:rPr spc="-100"/>
              <a:t> </a:t>
            </a:r>
            <a:r>
              <a:t>use</a:t>
            </a:r>
            <a:r>
              <a:rPr spc="-95"/>
              <a:t> </a:t>
            </a:r>
            <a:r>
              <a:t>insert</a:t>
            </a:r>
            <a:r>
              <a:rPr spc="-100"/>
              <a:t> </a:t>
            </a:r>
            <a:r>
              <a:t>columns</a:t>
            </a:r>
            <a:r>
              <a:rPr spc="-95"/>
              <a:t> </a:t>
            </a:r>
            <a:r>
              <a:t>on</a:t>
            </a:r>
            <a:r>
              <a:rPr spc="-100"/>
              <a:t> </a:t>
            </a:r>
            <a:r>
              <a:t>your</a:t>
            </a:r>
            <a:r>
              <a:rPr spc="-95"/>
              <a:t> </a:t>
            </a:r>
            <a:r>
              <a:rPr spc="-10"/>
              <a:t>resume </a:t>
            </a:r>
            <a:r>
              <a:t>Do</a:t>
            </a:r>
            <a:r>
              <a:rPr spc="-135"/>
              <a:t> </a:t>
            </a:r>
            <a:r>
              <a:t>not</a:t>
            </a:r>
            <a:r>
              <a:rPr spc="-130"/>
              <a:t> </a:t>
            </a:r>
            <a:r>
              <a:t>use</a:t>
            </a:r>
            <a:r>
              <a:rPr spc="-130"/>
              <a:t> </a:t>
            </a:r>
            <a:r>
              <a:rPr spc="-50"/>
              <a:t>I,</a:t>
            </a:r>
            <a:r>
              <a:rPr spc="-130"/>
              <a:t> </a:t>
            </a:r>
            <a:r>
              <a:rPr spc="-30"/>
              <a:t>me,</a:t>
            </a:r>
            <a:r>
              <a:rPr spc="-135"/>
              <a:t> </a:t>
            </a:r>
            <a:r>
              <a:rPr spc="-10"/>
              <a:t>my,</a:t>
            </a:r>
            <a:r>
              <a:rPr spc="-130"/>
              <a:t> </a:t>
            </a:r>
            <a:r>
              <a:t>their,</a:t>
            </a:r>
            <a:r>
              <a:rPr spc="-130"/>
              <a:t> </a:t>
            </a:r>
            <a:r>
              <a:rPr spc="-10"/>
              <a:t>we,</a:t>
            </a:r>
            <a:r>
              <a:rPr spc="-130"/>
              <a:t> </a:t>
            </a:r>
            <a:r>
              <a:rPr spc="-20"/>
              <a:t>etc.</a:t>
            </a:r>
          </a:p>
          <a:p>
            <a:pPr marL="12700" marR="1454785">
              <a:lnSpc>
                <a:spcPts val="6000"/>
              </a:lnSpc>
            </a:pPr>
            <a:r>
              <a:t>Do</a:t>
            </a:r>
            <a:r>
              <a:rPr spc="-90"/>
              <a:t> </a:t>
            </a:r>
            <a:r>
              <a:t>not</a:t>
            </a:r>
            <a:r>
              <a:rPr spc="-85"/>
              <a:t> </a:t>
            </a:r>
            <a:r>
              <a:t>use</a:t>
            </a:r>
            <a:r>
              <a:rPr spc="-85"/>
              <a:t> </a:t>
            </a:r>
            <a:r>
              <a:rPr spc="45"/>
              <a:t>creative</a:t>
            </a:r>
            <a:r>
              <a:rPr spc="-85"/>
              <a:t> </a:t>
            </a:r>
            <a:r>
              <a:t>or</a:t>
            </a:r>
            <a:r>
              <a:rPr spc="-85"/>
              <a:t> </a:t>
            </a:r>
            <a:r>
              <a:rPr spc="-10"/>
              <a:t>unfamiliar</a:t>
            </a:r>
            <a:r>
              <a:rPr spc="-85"/>
              <a:t> </a:t>
            </a:r>
            <a:r>
              <a:t>section</a:t>
            </a:r>
            <a:r>
              <a:rPr spc="-85"/>
              <a:t> </a:t>
            </a:r>
            <a:r>
              <a:t>headers</a:t>
            </a:r>
            <a:r>
              <a:rPr spc="-85"/>
              <a:t> </a:t>
            </a:r>
            <a:r>
              <a:rPr spc="60"/>
              <a:t>(“Where</a:t>
            </a:r>
            <a:r>
              <a:rPr spc="-85"/>
              <a:t> </a:t>
            </a:r>
            <a:r>
              <a:t>I’ve</a:t>
            </a:r>
            <a:r>
              <a:rPr spc="-85"/>
              <a:t> </a:t>
            </a:r>
            <a:r>
              <a:rPr spc="60"/>
              <a:t>Been”,</a:t>
            </a:r>
            <a:r>
              <a:rPr spc="-90"/>
              <a:t> </a:t>
            </a:r>
            <a:r>
              <a:rPr spc="85"/>
              <a:t>“What</a:t>
            </a:r>
            <a:r>
              <a:rPr spc="-85"/>
              <a:t> </a:t>
            </a:r>
            <a:r>
              <a:t>I’ve</a:t>
            </a:r>
            <a:r>
              <a:rPr spc="-85"/>
              <a:t> </a:t>
            </a:r>
            <a:r>
              <a:t>Done”,</a:t>
            </a:r>
            <a:r>
              <a:rPr spc="-85"/>
              <a:t> </a:t>
            </a:r>
            <a:r>
              <a:rPr spc="105"/>
              <a:t>“Why</a:t>
            </a:r>
            <a:r>
              <a:rPr spc="-85"/>
              <a:t> </a:t>
            </a:r>
            <a:r>
              <a:rPr spc="-10"/>
              <a:t>You</a:t>
            </a:r>
            <a:r>
              <a:rPr spc="-85"/>
              <a:t> </a:t>
            </a:r>
            <a:r>
              <a:t>Should</a:t>
            </a:r>
            <a:r>
              <a:rPr spc="-85"/>
              <a:t> </a:t>
            </a:r>
            <a:r>
              <a:t>Hire</a:t>
            </a:r>
            <a:r>
              <a:rPr spc="-85"/>
              <a:t> </a:t>
            </a:r>
            <a:r>
              <a:rPr spc="55"/>
              <a:t>Me”) </a:t>
            </a:r>
            <a:r>
              <a:t>Do</a:t>
            </a:r>
            <a:r>
              <a:rPr spc="-55"/>
              <a:t> </a:t>
            </a:r>
            <a:r>
              <a:t>not</a:t>
            </a:r>
            <a:r>
              <a:rPr spc="-50"/>
              <a:t> </a:t>
            </a:r>
            <a:r>
              <a:t>list</a:t>
            </a:r>
            <a:r>
              <a:rPr spc="-50"/>
              <a:t> </a:t>
            </a:r>
            <a:r>
              <a:t>references</a:t>
            </a:r>
            <a:r>
              <a:rPr spc="-50"/>
              <a:t> </a:t>
            </a:r>
            <a:r>
              <a:t>on</a:t>
            </a:r>
            <a:r>
              <a:rPr spc="-50"/>
              <a:t> </a:t>
            </a:r>
            <a:r>
              <a:t>your</a:t>
            </a:r>
            <a:r>
              <a:rPr spc="-50"/>
              <a:t> </a:t>
            </a:r>
            <a:r>
              <a:t>resume</a:t>
            </a:r>
            <a:r>
              <a:rPr spc="-50"/>
              <a:t> </a:t>
            </a:r>
            <a:r>
              <a:t>or</a:t>
            </a:r>
            <a:r>
              <a:rPr spc="-50"/>
              <a:t> </a:t>
            </a:r>
            <a:r>
              <a:t>state</a:t>
            </a:r>
            <a:r>
              <a:rPr spc="-50"/>
              <a:t> </a:t>
            </a:r>
            <a:r>
              <a:rPr spc="55"/>
              <a:t>“Reference</a:t>
            </a:r>
            <a:r>
              <a:rPr spc="-50"/>
              <a:t> </a:t>
            </a:r>
            <a:r>
              <a:t>Available</a:t>
            </a:r>
            <a:r>
              <a:rPr spc="-50"/>
              <a:t> </a:t>
            </a:r>
            <a:r>
              <a:t>Upon</a:t>
            </a:r>
            <a:r>
              <a:rPr spc="-50"/>
              <a:t> </a:t>
            </a:r>
            <a:r>
              <a:rPr spc="35"/>
              <a:t>Request”</a:t>
            </a:r>
          </a:p>
        </p:txBody>
      </p:sp>
      <p:pic>
        <p:nvPicPr>
          <p:cNvPr id="5" name="object 5"/>
          <p:cNvPicPr/>
          <p:nvPr/>
        </p:nvPicPr>
        <p:blipFill>
          <a:blip r:embed="rId2" cstate="print"/>
          <a:stretch>
            <a:fillRect/>
          </a:stretch>
        </p:blipFill>
        <p:spPr>
          <a:xfrm>
            <a:off x="784980" y="3617910"/>
            <a:ext cx="95250" cy="95249"/>
          </a:xfrm>
          <a:prstGeom prst="rect">
            <a:avLst/>
          </a:prstGeom>
        </p:spPr>
      </p:pic>
      <p:pic>
        <p:nvPicPr>
          <p:cNvPr id="6" name="object 6"/>
          <p:cNvPicPr/>
          <p:nvPr/>
        </p:nvPicPr>
        <p:blipFill>
          <a:blip r:embed="rId2" cstate="print"/>
          <a:stretch>
            <a:fillRect/>
          </a:stretch>
        </p:blipFill>
        <p:spPr>
          <a:xfrm>
            <a:off x="784980" y="4379910"/>
            <a:ext cx="95250" cy="95249"/>
          </a:xfrm>
          <a:prstGeom prst="rect">
            <a:avLst/>
          </a:prstGeom>
        </p:spPr>
      </p:pic>
      <p:pic>
        <p:nvPicPr>
          <p:cNvPr id="7" name="object 7"/>
          <p:cNvPicPr/>
          <p:nvPr/>
        </p:nvPicPr>
        <p:blipFill>
          <a:blip r:embed="rId2" cstate="print"/>
          <a:stretch>
            <a:fillRect/>
          </a:stretch>
        </p:blipFill>
        <p:spPr>
          <a:xfrm>
            <a:off x="784980" y="5141910"/>
            <a:ext cx="95250" cy="95249"/>
          </a:xfrm>
          <a:prstGeom prst="rect">
            <a:avLst/>
          </a:prstGeom>
        </p:spPr>
      </p:pic>
      <p:pic>
        <p:nvPicPr>
          <p:cNvPr id="8" name="object 8"/>
          <p:cNvPicPr/>
          <p:nvPr/>
        </p:nvPicPr>
        <p:blipFill>
          <a:blip r:embed="rId2" cstate="print"/>
          <a:stretch>
            <a:fillRect/>
          </a:stretch>
        </p:blipFill>
        <p:spPr>
          <a:xfrm>
            <a:off x="784980" y="5903910"/>
            <a:ext cx="95250" cy="95249"/>
          </a:xfrm>
          <a:prstGeom prst="rect">
            <a:avLst/>
          </a:prstGeom>
        </p:spPr>
      </p:pic>
      <p:pic>
        <p:nvPicPr>
          <p:cNvPr id="9" name="object 9"/>
          <p:cNvPicPr/>
          <p:nvPr/>
        </p:nvPicPr>
        <p:blipFill>
          <a:blip r:embed="rId2" cstate="print"/>
          <a:stretch>
            <a:fillRect/>
          </a:stretch>
        </p:blipFill>
        <p:spPr>
          <a:xfrm>
            <a:off x="784980" y="6665910"/>
            <a:ext cx="95250" cy="95249"/>
          </a:xfrm>
          <a:prstGeom prst="rect">
            <a:avLst/>
          </a:prstGeom>
        </p:spPr>
      </p:pic>
      <p:pic>
        <p:nvPicPr>
          <p:cNvPr id="10" name="object 10"/>
          <p:cNvPicPr/>
          <p:nvPr/>
        </p:nvPicPr>
        <p:blipFill>
          <a:blip r:embed="rId2" cstate="print"/>
          <a:stretch>
            <a:fillRect/>
          </a:stretch>
        </p:blipFill>
        <p:spPr>
          <a:xfrm>
            <a:off x="784980" y="7427910"/>
            <a:ext cx="95250" cy="95249"/>
          </a:xfrm>
          <a:prstGeom prst="rect">
            <a:avLst/>
          </a:prstGeom>
        </p:spPr>
      </p:pic>
      <p:pic>
        <p:nvPicPr>
          <p:cNvPr id="11" name="object 11"/>
          <p:cNvPicPr/>
          <p:nvPr/>
        </p:nvPicPr>
        <p:blipFill>
          <a:blip r:embed="rId2" cstate="print"/>
          <a:stretch>
            <a:fillRect/>
          </a:stretch>
        </p:blipFill>
        <p:spPr>
          <a:xfrm>
            <a:off x="784980" y="8189910"/>
            <a:ext cx="95250" cy="95249"/>
          </a:xfrm>
          <a:prstGeom prst="rect">
            <a:avLst/>
          </a:prstGeom>
        </p:spPr>
      </p:pic>
      <p:sp>
        <p:nvSpPr>
          <p:cNvPr id="12" name="object 12"/>
          <p:cNvSpPr/>
          <p:nvPr/>
        </p:nvSpPr>
        <p:spPr>
          <a:xfrm>
            <a:off x="14912850" y="8752799"/>
            <a:ext cx="2670810" cy="1419225"/>
          </a:xfrm>
          <a:custGeom>
            <a:avLst/>
            <a:gdLst/>
            <a:ahLst/>
            <a:cxnLst/>
            <a:rect l="l" t="t" r="r" b="b"/>
            <a:pathLst>
              <a:path w="2670809" h="1419225">
                <a:moveTo>
                  <a:pt x="0" y="1419224"/>
                </a:moveTo>
                <a:lnTo>
                  <a:pt x="0" y="1063324"/>
                </a:lnTo>
                <a:lnTo>
                  <a:pt x="459438" y="710341"/>
                </a:lnTo>
                <a:lnTo>
                  <a:pt x="0" y="355900"/>
                </a:lnTo>
                <a:lnTo>
                  <a:pt x="0" y="0"/>
                </a:lnTo>
                <a:lnTo>
                  <a:pt x="920340" y="708883"/>
                </a:lnTo>
                <a:lnTo>
                  <a:pt x="0" y="1419224"/>
                </a:lnTo>
                <a:close/>
              </a:path>
              <a:path w="2670809" h="1419225">
                <a:moveTo>
                  <a:pt x="874982" y="1419224"/>
                </a:moveTo>
                <a:lnTo>
                  <a:pt x="874982" y="1063324"/>
                </a:lnTo>
                <a:lnTo>
                  <a:pt x="1334420" y="710341"/>
                </a:lnTo>
                <a:lnTo>
                  <a:pt x="874982" y="355900"/>
                </a:lnTo>
                <a:lnTo>
                  <a:pt x="874982" y="0"/>
                </a:lnTo>
                <a:lnTo>
                  <a:pt x="1795322" y="708883"/>
                </a:lnTo>
                <a:lnTo>
                  <a:pt x="874982" y="1419224"/>
                </a:lnTo>
                <a:close/>
              </a:path>
              <a:path w="2670809" h="1419225">
                <a:moveTo>
                  <a:pt x="1749964" y="1419224"/>
                </a:moveTo>
                <a:lnTo>
                  <a:pt x="1749964" y="1063324"/>
                </a:lnTo>
                <a:lnTo>
                  <a:pt x="2209403" y="710341"/>
                </a:lnTo>
                <a:lnTo>
                  <a:pt x="1749964" y="355900"/>
                </a:lnTo>
                <a:lnTo>
                  <a:pt x="1749964" y="0"/>
                </a:lnTo>
                <a:lnTo>
                  <a:pt x="2670305" y="708883"/>
                </a:lnTo>
                <a:lnTo>
                  <a:pt x="1749964" y="1419224"/>
                </a:lnTo>
                <a:close/>
              </a:path>
            </a:pathLst>
          </a:custGeom>
          <a:solidFill>
            <a:srgbClr val="4F9D2E"/>
          </a:solidFill>
        </p:spPr>
        <p:txBody>
          <a:bodyPr wrap="square" lIns="0" tIns="0" rIns="0" bIns="0" rtlCol="0"/>
          <a:lstStyle/>
          <a:p>
            <a:endParaRPr/>
          </a:p>
        </p:txBody>
      </p:sp>
      <p:sp>
        <p:nvSpPr>
          <p:cNvPr id="13" name="object 13"/>
          <p:cNvSpPr txBox="1">
            <a:spLocks noGrp="1"/>
          </p:cNvSpPr>
          <p:nvPr>
            <p:ph type="title"/>
          </p:nvPr>
        </p:nvSpPr>
        <p:spPr>
          <a:prstGeom prst="rect">
            <a:avLst/>
          </a:prstGeom>
        </p:spPr>
        <p:txBody>
          <a:bodyPr vert="horz" wrap="square" lIns="0" tIns="364227" rIns="0" bIns="0" rtlCol="0">
            <a:spAutoFit/>
          </a:bodyPr>
          <a:lstStyle/>
          <a:p>
            <a:pPr marL="562610">
              <a:lnSpc>
                <a:spcPct val="100000"/>
              </a:lnSpc>
              <a:spcBef>
                <a:spcPts val="114"/>
              </a:spcBef>
            </a:pPr>
            <a:r>
              <a:rPr sz="6400" spc="740"/>
              <a:t>Resumes</a:t>
            </a:r>
            <a:r>
              <a:rPr sz="6400" spc="310"/>
              <a:t> </a:t>
            </a:r>
            <a:r>
              <a:rPr sz="6400" spc="565"/>
              <a:t>Don'ts</a:t>
            </a:r>
            <a:endParaRPr sz="6400"/>
          </a:p>
        </p:txBody>
      </p:sp>
      <p:sp>
        <p:nvSpPr>
          <p:cNvPr id="14" name="object 14"/>
          <p:cNvSpPr txBox="1"/>
          <p:nvPr/>
        </p:nvSpPr>
        <p:spPr>
          <a:xfrm>
            <a:off x="8950497" y="9137834"/>
            <a:ext cx="5544185" cy="542290"/>
          </a:xfrm>
          <a:prstGeom prst="rect">
            <a:avLst/>
          </a:prstGeom>
        </p:spPr>
        <p:txBody>
          <a:bodyPr vert="horz" wrap="square" lIns="0" tIns="17780" rIns="0" bIns="0" rtlCol="0">
            <a:spAutoFit/>
          </a:bodyPr>
          <a:lstStyle/>
          <a:p>
            <a:pPr marL="12700">
              <a:lnSpc>
                <a:spcPct val="100000"/>
              </a:lnSpc>
              <a:spcBef>
                <a:spcPts val="140"/>
              </a:spcBef>
            </a:pPr>
            <a:r>
              <a:rPr sz="3350" b="1" spc="365">
                <a:latin typeface="Calibri"/>
                <a:cs typeface="Calibri"/>
              </a:rPr>
              <a:t>Reference</a:t>
            </a:r>
            <a:r>
              <a:rPr sz="3350" b="1" spc="175">
                <a:latin typeface="Calibri"/>
                <a:cs typeface="Calibri"/>
              </a:rPr>
              <a:t> </a:t>
            </a:r>
            <a:r>
              <a:rPr sz="3350" b="1" spc="540">
                <a:latin typeface="Calibri"/>
                <a:cs typeface="Calibri"/>
              </a:rPr>
              <a:t>Page</a:t>
            </a:r>
            <a:r>
              <a:rPr sz="3350" b="1" spc="180">
                <a:latin typeface="Calibri"/>
                <a:cs typeface="Calibri"/>
              </a:rPr>
              <a:t> </a:t>
            </a:r>
            <a:r>
              <a:rPr sz="3350" b="1" spc="455">
                <a:latin typeface="Calibri"/>
                <a:cs typeface="Calibri"/>
              </a:rPr>
              <a:t>Example</a:t>
            </a:r>
            <a:endParaRPr sz="335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
            <a:ext cx="18284825" cy="10287000"/>
            <a:chOff x="0" y="2"/>
            <a:chExt cx="18284825" cy="10287000"/>
          </a:xfrm>
        </p:grpSpPr>
        <p:sp>
          <p:nvSpPr>
            <p:cNvPr id="3" name="object 3"/>
            <p:cNvSpPr/>
            <p:nvPr/>
          </p:nvSpPr>
          <p:spPr>
            <a:xfrm>
              <a:off x="0" y="2"/>
              <a:ext cx="9521825" cy="10287000"/>
            </a:xfrm>
            <a:custGeom>
              <a:avLst/>
              <a:gdLst/>
              <a:ahLst/>
              <a:cxnLst/>
              <a:rect l="l" t="t" r="r" b="b"/>
              <a:pathLst>
                <a:path w="9521825" h="10287000">
                  <a:moveTo>
                    <a:pt x="0" y="10286997"/>
                  </a:moveTo>
                  <a:lnTo>
                    <a:pt x="0" y="0"/>
                  </a:lnTo>
                  <a:lnTo>
                    <a:pt x="9521808" y="0"/>
                  </a:lnTo>
                  <a:lnTo>
                    <a:pt x="9521808" y="10286997"/>
                  </a:lnTo>
                  <a:lnTo>
                    <a:pt x="0" y="10286997"/>
                  </a:lnTo>
                  <a:close/>
                </a:path>
              </a:pathLst>
            </a:custGeom>
            <a:solidFill>
              <a:srgbClr val="C3D500"/>
            </a:solidFill>
          </p:spPr>
          <p:txBody>
            <a:bodyPr wrap="square" lIns="0" tIns="0" rIns="0" bIns="0" rtlCol="0"/>
            <a:lstStyle/>
            <a:p>
              <a:endParaRPr/>
            </a:p>
          </p:txBody>
        </p:sp>
        <p:pic>
          <p:nvPicPr>
            <p:cNvPr id="4" name="object 4"/>
            <p:cNvPicPr/>
            <p:nvPr/>
          </p:nvPicPr>
          <p:blipFill>
            <a:blip r:embed="rId2" cstate="print"/>
            <a:stretch>
              <a:fillRect/>
            </a:stretch>
          </p:blipFill>
          <p:spPr>
            <a:xfrm>
              <a:off x="9521808" y="3"/>
              <a:ext cx="8762999" cy="8175809"/>
            </a:xfrm>
            <a:prstGeom prst="rect">
              <a:avLst/>
            </a:prstGeom>
          </p:spPr>
        </p:pic>
      </p:grpSp>
      <p:sp>
        <p:nvSpPr>
          <p:cNvPr id="5" name="object 5"/>
          <p:cNvSpPr txBox="1">
            <a:spLocks noGrp="1"/>
          </p:cNvSpPr>
          <p:nvPr>
            <p:ph type="title"/>
          </p:nvPr>
        </p:nvSpPr>
        <p:spPr>
          <a:xfrm>
            <a:off x="237392" y="6489352"/>
            <a:ext cx="4224020" cy="3425825"/>
          </a:xfrm>
          <a:prstGeom prst="rect">
            <a:avLst/>
          </a:prstGeom>
        </p:spPr>
        <p:txBody>
          <a:bodyPr vert="horz" wrap="square" lIns="0" tIns="12065" rIns="0" bIns="0" rtlCol="0">
            <a:spAutoFit/>
          </a:bodyPr>
          <a:lstStyle/>
          <a:p>
            <a:pPr marL="12700" marR="5080">
              <a:lnSpc>
                <a:spcPct val="116199"/>
              </a:lnSpc>
              <a:spcBef>
                <a:spcPts val="95"/>
              </a:spcBef>
            </a:pPr>
            <a:r>
              <a:rPr sz="6400" spc="645"/>
              <a:t>Reference </a:t>
            </a:r>
            <a:r>
              <a:rPr sz="6400" spc="975"/>
              <a:t>Page </a:t>
            </a:r>
            <a:r>
              <a:rPr sz="6400" spc="840"/>
              <a:t>Example</a:t>
            </a:r>
            <a:endParaRPr sz="6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3383" y="-133383"/>
            <a:ext cx="18841915" cy="2119076"/>
            <a:chOff x="0" y="0"/>
            <a:chExt cx="4962480" cy="558111"/>
          </a:xfrm>
        </p:grpSpPr>
        <p:sp>
          <p:nvSpPr>
            <p:cNvPr id="3" name="Freeform 3"/>
            <p:cNvSpPr/>
            <p:nvPr/>
          </p:nvSpPr>
          <p:spPr>
            <a:xfrm>
              <a:off x="0" y="0"/>
              <a:ext cx="4962480" cy="558111"/>
            </a:xfrm>
            <a:custGeom>
              <a:avLst/>
              <a:gdLst/>
              <a:ahLst/>
              <a:cxnLst/>
              <a:rect l="l" t="t" r="r" b="b"/>
              <a:pathLst>
                <a:path w="4962480" h="558111">
                  <a:moveTo>
                    <a:pt x="0" y="0"/>
                  </a:moveTo>
                  <a:lnTo>
                    <a:pt x="4962480" y="0"/>
                  </a:lnTo>
                  <a:lnTo>
                    <a:pt x="4962480" y="558111"/>
                  </a:lnTo>
                  <a:lnTo>
                    <a:pt x="0" y="558111"/>
                  </a:lnTo>
                  <a:close/>
                </a:path>
              </a:pathLst>
            </a:custGeom>
            <a:solidFill>
              <a:srgbClr val="00853E"/>
            </a:solidFill>
          </p:spPr>
          <p:txBody>
            <a:bodyPr/>
            <a:lstStyle/>
            <a:p>
              <a:endParaRPr lang="en-US"/>
            </a:p>
          </p:txBody>
        </p:sp>
        <p:sp>
          <p:nvSpPr>
            <p:cNvPr id="4" name="TextBox 4"/>
            <p:cNvSpPr txBox="1"/>
            <p:nvPr/>
          </p:nvSpPr>
          <p:spPr>
            <a:xfrm>
              <a:off x="0" y="-38100"/>
              <a:ext cx="4962480" cy="59621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3483460"/>
            <a:ext cx="18280592" cy="1202071"/>
            <a:chOff x="0" y="0"/>
            <a:chExt cx="4814641" cy="316595"/>
          </a:xfrm>
        </p:grpSpPr>
        <p:sp>
          <p:nvSpPr>
            <p:cNvPr id="6" name="Freeform 6"/>
            <p:cNvSpPr/>
            <p:nvPr/>
          </p:nvSpPr>
          <p:spPr>
            <a:xfrm>
              <a:off x="0" y="0"/>
              <a:ext cx="4814641" cy="316595"/>
            </a:xfrm>
            <a:custGeom>
              <a:avLst/>
              <a:gdLst/>
              <a:ahLst/>
              <a:cxnLst/>
              <a:rect l="l" t="t" r="r" b="b"/>
              <a:pathLst>
                <a:path w="4814641" h="316595">
                  <a:moveTo>
                    <a:pt x="0" y="0"/>
                  </a:moveTo>
                  <a:lnTo>
                    <a:pt x="4814641" y="0"/>
                  </a:lnTo>
                  <a:lnTo>
                    <a:pt x="4814641" y="316595"/>
                  </a:lnTo>
                  <a:lnTo>
                    <a:pt x="0" y="316595"/>
                  </a:lnTo>
                  <a:close/>
                </a:path>
              </a:pathLst>
            </a:custGeom>
            <a:solidFill>
              <a:srgbClr val="00A950"/>
            </a:solidFill>
          </p:spPr>
          <p:txBody>
            <a:bodyPr/>
            <a:lstStyle/>
            <a:p>
              <a:endParaRPr lang="en-US"/>
            </a:p>
          </p:txBody>
        </p:sp>
        <p:sp>
          <p:nvSpPr>
            <p:cNvPr id="7" name="TextBox 7"/>
            <p:cNvSpPr txBox="1"/>
            <p:nvPr/>
          </p:nvSpPr>
          <p:spPr>
            <a:xfrm>
              <a:off x="0" y="-57150"/>
              <a:ext cx="4814641" cy="373745"/>
            </a:xfrm>
            <a:prstGeom prst="rect">
              <a:avLst/>
            </a:prstGeom>
          </p:spPr>
          <p:txBody>
            <a:bodyPr lIns="50800" tIns="50800" rIns="50800" bIns="50800" rtlCol="0" anchor="ctr"/>
            <a:lstStyle/>
            <a:p>
              <a:pPr algn="ctr">
                <a:lnSpc>
                  <a:spcPts val="4899"/>
                </a:lnSpc>
              </a:pPr>
              <a:r>
                <a:rPr lang="en-US" sz="3499" u="sng">
                  <a:solidFill>
                    <a:srgbClr val="FFFFFF"/>
                  </a:solidFill>
                  <a:latin typeface="League Spartan"/>
                  <a:ea typeface="League Spartan"/>
                  <a:cs typeface="League Spartan"/>
                  <a:sym typeface="League Spartan"/>
                  <a:hlinkClick r:id="rId2" tooltip="https://careercenter.unt.edu/resources/"/>
                </a:rPr>
                <a:t>Career Center Website</a:t>
              </a:r>
            </a:p>
          </p:txBody>
        </p:sp>
      </p:grpSp>
      <p:sp>
        <p:nvSpPr>
          <p:cNvPr id="8" name="TextBox 8"/>
          <p:cNvSpPr txBox="1"/>
          <p:nvPr/>
        </p:nvSpPr>
        <p:spPr>
          <a:xfrm>
            <a:off x="683586" y="687453"/>
            <a:ext cx="10794609" cy="1094339"/>
          </a:xfrm>
          <a:prstGeom prst="rect">
            <a:avLst/>
          </a:prstGeom>
        </p:spPr>
        <p:txBody>
          <a:bodyPr lIns="0" tIns="0" rIns="0" bIns="0" rtlCol="0" anchor="t">
            <a:spAutoFit/>
          </a:bodyPr>
          <a:lstStyle/>
          <a:p>
            <a:pPr algn="l">
              <a:lnSpc>
                <a:spcPts val="8982"/>
              </a:lnSpc>
            </a:pPr>
            <a:r>
              <a:rPr lang="en-US" sz="6415">
                <a:solidFill>
                  <a:srgbClr val="FFFFFF"/>
                </a:solidFill>
                <a:latin typeface="League Spartan"/>
                <a:ea typeface="League Spartan"/>
                <a:cs typeface="League Spartan"/>
                <a:sym typeface="League Spartan"/>
              </a:rPr>
              <a:t>Additional UNT Resources</a:t>
            </a:r>
          </a:p>
        </p:txBody>
      </p:sp>
      <p:grpSp>
        <p:nvGrpSpPr>
          <p:cNvPr id="9" name="Group 9"/>
          <p:cNvGrpSpPr/>
          <p:nvPr/>
        </p:nvGrpSpPr>
        <p:grpSpPr>
          <a:xfrm>
            <a:off x="0" y="5171306"/>
            <a:ext cx="18280592" cy="1202071"/>
            <a:chOff x="0" y="0"/>
            <a:chExt cx="4814641" cy="316595"/>
          </a:xfrm>
        </p:grpSpPr>
        <p:sp>
          <p:nvSpPr>
            <p:cNvPr id="10" name="Freeform 10"/>
            <p:cNvSpPr/>
            <p:nvPr/>
          </p:nvSpPr>
          <p:spPr>
            <a:xfrm>
              <a:off x="0" y="0"/>
              <a:ext cx="4814641" cy="316595"/>
            </a:xfrm>
            <a:custGeom>
              <a:avLst/>
              <a:gdLst/>
              <a:ahLst/>
              <a:cxnLst/>
              <a:rect l="l" t="t" r="r" b="b"/>
              <a:pathLst>
                <a:path w="4814641" h="316595">
                  <a:moveTo>
                    <a:pt x="0" y="0"/>
                  </a:moveTo>
                  <a:lnTo>
                    <a:pt x="4814641" y="0"/>
                  </a:lnTo>
                  <a:lnTo>
                    <a:pt x="4814641" y="316595"/>
                  </a:lnTo>
                  <a:lnTo>
                    <a:pt x="0" y="316595"/>
                  </a:lnTo>
                  <a:close/>
                </a:path>
              </a:pathLst>
            </a:custGeom>
            <a:solidFill>
              <a:srgbClr val="509E2F"/>
            </a:solidFill>
          </p:spPr>
          <p:txBody>
            <a:bodyPr/>
            <a:lstStyle/>
            <a:p>
              <a:endParaRPr lang="en-US"/>
            </a:p>
          </p:txBody>
        </p:sp>
        <p:sp>
          <p:nvSpPr>
            <p:cNvPr id="11" name="TextBox 11"/>
            <p:cNvSpPr txBox="1"/>
            <p:nvPr/>
          </p:nvSpPr>
          <p:spPr>
            <a:xfrm>
              <a:off x="0" y="-66675"/>
              <a:ext cx="4814641" cy="383270"/>
            </a:xfrm>
            <a:prstGeom prst="rect">
              <a:avLst/>
            </a:prstGeom>
          </p:spPr>
          <p:txBody>
            <a:bodyPr lIns="50800" tIns="50800" rIns="50800" bIns="50800" rtlCol="0" anchor="ctr"/>
            <a:lstStyle/>
            <a:p>
              <a:pPr algn="ctr">
                <a:lnSpc>
                  <a:spcPts val="4900"/>
                </a:lnSpc>
              </a:pPr>
              <a:r>
                <a:rPr lang="en-US" sz="3500" u="sng">
                  <a:solidFill>
                    <a:srgbClr val="FFFFFF"/>
                  </a:solidFill>
                  <a:latin typeface="League Spartan"/>
                  <a:ea typeface="League Spartan"/>
                  <a:cs typeface="League Spartan"/>
                  <a:sym typeface="League Spartan"/>
                  <a:hlinkClick r:id="rId3" tooltip="https://aits.unt.edu/support/linkedinlearning"/>
                </a:rPr>
                <a:t>LinkedIn Learning</a:t>
              </a:r>
            </a:p>
          </p:txBody>
        </p:sp>
      </p:grpSp>
      <p:grpSp>
        <p:nvGrpSpPr>
          <p:cNvPr id="12" name="Group 12"/>
          <p:cNvGrpSpPr/>
          <p:nvPr/>
        </p:nvGrpSpPr>
        <p:grpSpPr>
          <a:xfrm>
            <a:off x="0" y="6859153"/>
            <a:ext cx="18280592" cy="1202071"/>
            <a:chOff x="0" y="0"/>
            <a:chExt cx="4814641" cy="316595"/>
          </a:xfrm>
        </p:grpSpPr>
        <p:sp>
          <p:nvSpPr>
            <p:cNvPr id="13" name="Freeform 13"/>
            <p:cNvSpPr/>
            <p:nvPr/>
          </p:nvSpPr>
          <p:spPr>
            <a:xfrm>
              <a:off x="0" y="0"/>
              <a:ext cx="4814641" cy="316595"/>
            </a:xfrm>
            <a:custGeom>
              <a:avLst/>
              <a:gdLst/>
              <a:ahLst/>
              <a:cxnLst/>
              <a:rect l="l" t="t" r="r" b="b"/>
              <a:pathLst>
                <a:path w="4814641" h="316595">
                  <a:moveTo>
                    <a:pt x="0" y="0"/>
                  </a:moveTo>
                  <a:lnTo>
                    <a:pt x="4814641" y="0"/>
                  </a:lnTo>
                  <a:lnTo>
                    <a:pt x="4814641" y="316595"/>
                  </a:lnTo>
                  <a:lnTo>
                    <a:pt x="0" y="316595"/>
                  </a:lnTo>
                  <a:close/>
                </a:path>
              </a:pathLst>
            </a:custGeom>
            <a:solidFill>
              <a:srgbClr val="C4D600"/>
            </a:solidFill>
          </p:spPr>
          <p:txBody>
            <a:bodyPr/>
            <a:lstStyle/>
            <a:p>
              <a:endParaRPr lang="en-US"/>
            </a:p>
          </p:txBody>
        </p:sp>
        <p:sp>
          <p:nvSpPr>
            <p:cNvPr id="14" name="TextBox 14"/>
            <p:cNvSpPr txBox="1"/>
            <p:nvPr/>
          </p:nvSpPr>
          <p:spPr>
            <a:xfrm>
              <a:off x="0" y="-66675"/>
              <a:ext cx="4814641" cy="383270"/>
            </a:xfrm>
            <a:prstGeom prst="rect">
              <a:avLst/>
            </a:prstGeom>
          </p:spPr>
          <p:txBody>
            <a:bodyPr lIns="50800" tIns="50800" rIns="50800" bIns="50800" rtlCol="0" anchor="ctr"/>
            <a:lstStyle/>
            <a:p>
              <a:pPr algn="ctr">
                <a:lnSpc>
                  <a:spcPts val="4900"/>
                </a:lnSpc>
              </a:pPr>
              <a:r>
                <a:rPr lang="en-US" sz="3500" u="sng">
                  <a:solidFill>
                    <a:srgbClr val="FFFFFF"/>
                  </a:solidFill>
                  <a:latin typeface="League Spartan"/>
                  <a:ea typeface="League Spartan"/>
                  <a:cs typeface="League Spartan"/>
                  <a:sym typeface="League Spartan"/>
                  <a:hlinkClick r:id="rId4" tooltip="https://careercenter.unt.edu/resources/connect-with-the-career-center/"/>
                </a:rPr>
                <a:t>Meet with a Career Coach! </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185546"/>
            <a:ext cx="16230600" cy="1353077"/>
            <a:chOff x="0" y="0"/>
            <a:chExt cx="12456187" cy="1038420"/>
          </a:xfrm>
        </p:grpSpPr>
        <p:sp>
          <p:nvSpPr>
            <p:cNvPr id="3"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solidFill>
              <a:srgbClr val="FFE500"/>
            </a:solidFill>
          </p:spPr>
          <p:txBody>
            <a:bodyPr/>
            <a:lstStyle/>
            <a:p>
              <a:endParaRPr lang="en-US"/>
            </a:p>
          </p:txBody>
        </p:sp>
      </p:grpSp>
      <p:grpSp>
        <p:nvGrpSpPr>
          <p:cNvPr id="4" name="Group 4"/>
          <p:cNvGrpSpPr/>
          <p:nvPr/>
        </p:nvGrpSpPr>
        <p:grpSpPr>
          <a:xfrm>
            <a:off x="1028700" y="2978140"/>
            <a:ext cx="16230600" cy="6123314"/>
            <a:chOff x="0" y="0"/>
            <a:chExt cx="3959589" cy="1493833"/>
          </a:xfrm>
        </p:grpSpPr>
        <p:sp>
          <p:nvSpPr>
            <p:cNvPr id="5" name="Freeform 5"/>
            <p:cNvSpPr/>
            <p:nvPr/>
          </p:nvSpPr>
          <p:spPr>
            <a:xfrm>
              <a:off x="0" y="0"/>
              <a:ext cx="3959589" cy="1493833"/>
            </a:xfrm>
            <a:custGeom>
              <a:avLst/>
              <a:gdLst/>
              <a:ahLst/>
              <a:cxnLst/>
              <a:rect l="l" t="t" r="r" b="b"/>
              <a:pathLst>
                <a:path w="3959589" h="1493833">
                  <a:moveTo>
                    <a:pt x="3835129" y="1493833"/>
                  </a:moveTo>
                  <a:lnTo>
                    <a:pt x="124460" y="1493833"/>
                  </a:lnTo>
                  <a:cubicBezTo>
                    <a:pt x="55880" y="1493833"/>
                    <a:pt x="0" y="1437953"/>
                    <a:pt x="0" y="1369373"/>
                  </a:cubicBezTo>
                  <a:lnTo>
                    <a:pt x="0" y="124460"/>
                  </a:lnTo>
                  <a:cubicBezTo>
                    <a:pt x="0" y="55880"/>
                    <a:pt x="55880" y="0"/>
                    <a:pt x="124460" y="0"/>
                  </a:cubicBezTo>
                  <a:lnTo>
                    <a:pt x="3835129" y="0"/>
                  </a:lnTo>
                  <a:cubicBezTo>
                    <a:pt x="3903709" y="0"/>
                    <a:pt x="3959589" y="55880"/>
                    <a:pt x="3959589" y="124460"/>
                  </a:cubicBezTo>
                  <a:lnTo>
                    <a:pt x="3959589" y="1369373"/>
                  </a:lnTo>
                  <a:cubicBezTo>
                    <a:pt x="3959589" y="1437953"/>
                    <a:pt x="3903709" y="1493833"/>
                    <a:pt x="3835129" y="1493833"/>
                  </a:cubicBezTo>
                  <a:close/>
                </a:path>
              </a:pathLst>
            </a:custGeom>
            <a:solidFill>
              <a:srgbClr val="EDF0F2"/>
            </a:solidFill>
          </p:spPr>
          <p:txBody>
            <a:bodyPr/>
            <a:lstStyle/>
            <a:p>
              <a:endParaRPr lang="en-US"/>
            </a:p>
          </p:txBody>
        </p:sp>
      </p:grpSp>
      <p:sp>
        <p:nvSpPr>
          <p:cNvPr id="6" name="TextBox 6"/>
          <p:cNvSpPr txBox="1"/>
          <p:nvPr/>
        </p:nvSpPr>
        <p:spPr>
          <a:xfrm>
            <a:off x="1392086" y="1295347"/>
            <a:ext cx="15503827" cy="1005788"/>
          </a:xfrm>
          <a:prstGeom prst="rect">
            <a:avLst/>
          </a:prstGeom>
        </p:spPr>
        <p:txBody>
          <a:bodyPr lIns="0" tIns="0" rIns="0" bIns="0" rtlCol="0" anchor="t">
            <a:spAutoFit/>
          </a:bodyPr>
          <a:lstStyle/>
          <a:p>
            <a:pPr marL="0" lvl="0" indent="0" algn="ctr">
              <a:lnSpc>
                <a:spcPts val="8399"/>
              </a:lnSpc>
            </a:pPr>
            <a:r>
              <a:rPr lang="en-US" sz="5400" b="1" spc="59">
                <a:solidFill>
                  <a:srgbClr val="000000"/>
                </a:solidFill>
                <a:latin typeface="DM Sans Bold"/>
                <a:ea typeface="DM Sans Bold"/>
                <a:cs typeface="DM Sans Bold"/>
                <a:sym typeface="DM Sans Bold"/>
              </a:rPr>
              <a:t>Disability-Specific Job Search Resources</a:t>
            </a:r>
          </a:p>
        </p:txBody>
      </p:sp>
      <p:sp>
        <p:nvSpPr>
          <p:cNvPr id="7" name="TextBox 7"/>
          <p:cNvSpPr txBox="1"/>
          <p:nvPr/>
        </p:nvSpPr>
        <p:spPr>
          <a:xfrm>
            <a:off x="1210393" y="3231509"/>
            <a:ext cx="15867214" cy="5909310"/>
          </a:xfrm>
          <a:prstGeom prst="rect">
            <a:avLst/>
          </a:prstGeom>
        </p:spPr>
        <p:txBody>
          <a:bodyPr lIns="0" tIns="0" rIns="0" bIns="0" rtlCol="0" anchor="t">
            <a:spAutoFit/>
          </a:bodyPr>
          <a:lstStyle/>
          <a:p>
            <a:pPr marL="755641" lvl="1" indent="-377820" algn="l">
              <a:buFont typeface="Arial"/>
              <a:buChar char="•"/>
            </a:pPr>
            <a:r>
              <a:rPr lang="en-US" sz="3200" spc="34">
                <a:solidFill>
                  <a:srgbClr val="000000"/>
                </a:solidFill>
                <a:latin typeface="DM Sans Bold"/>
                <a:ea typeface="DM Sans"/>
                <a:cs typeface="Times New Roman" panose="02020603050405020304" pitchFamily="18" charset="0"/>
                <a:sym typeface="DM Sans"/>
              </a:rPr>
              <a:t>Attend virtual career fairs</a:t>
            </a:r>
          </a:p>
          <a:p>
            <a:pPr marL="1511282" lvl="2" indent="-503761" algn="l">
              <a:buFont typeface="Arial"/>
              <a:buChar char="⚬"/>
            </a:pPr>
            <a:r>
              <a:rPr lang="en-US" sz="3200" spc="34">
                <a:solidFill>
                  <a:srgbClr val="000000"/>
                </a:solidFill>
                <a:latin typeface="DM Sans Bold"/>
                <a:ea typeface="DM Sans"/>
                <a:cs typeface="Times New Roman" panose="02020603050405020304" pitchFamily="18" charset="0"/>
                <a:sym typeface="DM Sans"/>
              </a:rPr>
              <a:t>Career Center events</a:t>
            </a:r>
          </a:p>
          <a:p>
            <a:pPr marL="1511282" lvl="2" indent="-503761" algn="l">
              <a:buFont typeface="Arial"/>
              <a:buChar char="⚬"/>
            </a:pPr>
            <a:r>
              <a:rPr lang="en-US" sz="3200" spc="34">
                <a:solidFill>
                  <a:srgbClr val="000000"/>
                </a:solidFill>
                <a:latin typeface="DM Sans Bold"/>
                <a:ea typeface="DM Sans"/>
                <a:cs typeface="Times New Roman" panose="02020603050405020304" pitchFamily="18" charset="0"/>
                <a:sym typeface="DM Sans"/>
              </a:rPr>
              <a:t>Ask for accommodations (in-person or virtual events)</a:t>
            </a:r>
          </a:p>
          <a:p>
            <a:pPr marL="755641" lvl="1" indent="-377820" algn="l">
              <a:buFont typeface="Arial"/>
              <a:buChar char="•"/>
            </a:pPr>
            <a:r>
              <a:rPr lang="en-US" sz="3200" spc="34">
                <a:solidFill>
                  <a:srgbClr val="000000"/>
                </a:solidFill>
                <a:latin typeface="DM Sans Bold"/>
                <a:ea typeface="DM Sans"/>
                <a:cs typeface="Times New Roman" panose="02020603050405020304" pitchFamily="18" charset="0"/>
                <a:sym typeface="DM Sans"/>
              </a:rPr>
              <a:t>Consider remote jobs or flexible work environments</a:t>
            </a:r>
          </a:p>
          <a:p>
            <a:pPr marL="1511282" lvl="2" indent="-503761" algn="l">
              <a:buFont typeface="Arial"/>
              <a:buChar char="⚬"/>
            </a:pPr>
            <a:r>
              <a:rPr lang="en-US" sz="3200" b="1" u="sng" spc="34">
                <a:solidFill>
                  <a:srgbClr val="00853E"/>
                </a:solidFill>
                <a:latin typeface="DM Sans Bold"/>
                <a:ea typeface="DM Sans Bold"/>
                <a:cs typeface="Times New Roman" panose="02020603050405020304" pitchFamily="18" charset="0"/>
                <a:sym typeface="DM Sans Bold"/>
                <a:hlinkClick r:id="rId2" tooltip="https://findstack.com/resources/remote-work-statistics/#:~:text=Key%20Remote%20Work%20Statistics%20in,productive%20when%20working%20from%20home."/>
              </a:rPr>
              <a:t>16% of companies worldwide</a:t>
            </a:r>
            <a:r>
              <a:rPr lang="en-US" sz="3200" spc="34">
                <a:solidFill>
                  <a:srgbClr val="000000"/>
                </a:solidFill>
                <a:latin typeface="DM Sans Bold"/>
                <a:ea typeface="DM Sans"/>
                <a:cs typeface="Times New Roman" panose="02020603050405020304" pitchFamily="18" charset="0"/>
                <a:sym typeface="DM Sans"/>
              </a:rPr>
              <a:t> are fully remote</a:t>
            </a:r>
          </a:p>
          <a:p>
            <a:pPr marL="755641" lvl="1" indent="-377820" algn="l">
              <a:buFont typeface="Arial"/>
              <a:buChar char="•"/>
            </a:pPr>
            <a:r>
              <a:rPr lang="en-US" sz="3200" spc="34">
                <a:solidFill>
                  <a:srgbClr val="000000"/>
                </a:solidFill>
                <a:latin typeface="DM Sans Bold"/>
                <a:ea typeface="DM Sans"/>
                <a:cs typeface="Times New Roman" panose="02020603050405020304" pitchFamily="18" charset="0"/>
                <a:sym typeface="DM Sans"/>
              </a:rPr>
              <a:t>Apply to work for employers with a history of accessibility</a:t>
            </a:r>
          </a:p>
          <a:p>
            <a:pPr marL="1511282" lvl="2" indent="-503761" algn="l">
              <a:buFont typeface="Arial"/>
              <a:buChar char="⚬"/>
            </a:pPr>
            <a:r>
              <a:rPr lang="en-US" sz="3200" spc="34">
                <a:solidFill>
                  <a:srgbClr val="000000"/>
                </a:solidFill>
                <a:latin typeface="DM Sans Bold"/>
                <a:ea typeface="DM Sans"/>
                <a:cs typeface="Times New Roman" panose="02020603050405020304" pitchFamily="18" charset="0"/>
                <a:sym typeface="DM Sans"/>
              </a:rPr>
              <a:t>Use resources like the </a:t>
            </a:r>
            <a:r>
              <a:rPr lang="en-US" sz="3200" b="1" u="sng" spc="34">
                <a:solidFill>
                  <a:srgbClr val="00853E"/>
                </a:solidFill>
                <a:latin typeface="DM Sans Bold"/>
                <a:ea typeface="DM Sans Bold"/>
                <a:cs typeface="Times New Roman" panose="02020603050405020304" pitchFamily="18" charset="0"/>
                <a:sym typeface="DM Sans Bold"/>
                <a:hlinkClick r:id="rId3" tooltip="https://disabilityin.org/what-we-do/disability-equality-index/2022companies/"/>
              </a:rPr>
              <a:t>Disability:IN of "Best Places to Work"</a:t>
            </a:r>
          </a:p>
          <a:p>
            <a:pPr marL="1511282" lvl="2" indent="-503761" algn="l">
              <a:buFont typeface="Arial"/>
              <a:buChar char="⚬"/>
            </a:pPr>
            <a:r>
              <a:rPr lang="en-US" sz="3200" spc="34">
                <a:solidFill>
                  <a:srgbClr val="000000"/>
                </a:solidFill>
                <a:latin typeface="DM Sans Bold"/>
                <a:ea typeface="DM Sans"/>
                <a:cs typeface="Times New Roman" panose="02020603050405020304" pitchFamily="18" charset="0"/>
                <a:sym typeface="DM Sans"/>
              </a:rPr>
              <a:t>Search for companies with </a:t>
            </a:r>
            <a:r>
              <a:rPr lang="en-US" sz="3200" b="1" u="sng" spc="34">
                <a:solidFill>
                  <a:srgbClr val="00853E"/>
                </a:solidFill>
                <a:latin typeface="DM Sans Bold"/>
                <a:ea typeface="DM Sans Bold"/>
                <a:cs typeface="Times New Roman" panose="02020603050405020304" pitchFamily="18" charset="0"/>
                <a:sym typeface="DM Sans Bold"/>
                <a:hlinkClick r:id="rId4" tooltip="https://tallo.com/adult-learners/neurodiversity-recruitment/"/>
              </a:rPr>
              <a:t>disability recruitment programs</a:t>
            </a:r>
            <a:r>
              <a:rPr lang="en-US" sz="3200" spc="34">
                <a:solidFill>
                  <a:srgbClr val="000000"/>
                </a:solidFill>
                <a:latin typeface="DM Sans Bold"/>
                <a:ea typeface="DM Sans"/>
                <a:cs typeface="Times New Roman" panose="02020603050405020304" pitchFamily="18" charset="0"/>
                <a:sym typeface="DM Sans"/>
              </a:rPr>
              <a:t> like the U.S. government's </a:t>
            </a:r>
            <a:r>
              <a:rPr lang="en-US" sz="3200" b="1" u="sng" spc="34">
                <a:solidFill>
                  <a:srgbClr val="00853E"/>
                </a:solidFill>
                <a:latin typeface="DM Sans Bold"/>
                <a:ea typeface="DM Sans Bold"/>
                <a:cs typeface="Times New Roman" panose="02020603050405020304" pitchFamily="18" charset="0"/>
                <a:sym typeface="DM Sans Bold"/>
                <a:hlinkClick r:id="rId5" tooltip="https://www.wrp.gov/wrp#Students"/>
              </a:rPr>
              <a:t>Workforce Recruitment Program</a:t>
            </a:r>
          </a:p>
          <a:p>
            <a:pPr marL="1511282" lvl="2" indent="-503761" algn="l">
              <a:buFont typeface="Arial"/>
              <a:buChar char="⚬"/>
            </a:pPr>
            <a:r>
              <a:rPr lang="en-US" sz="3200" spc="34">
                <a:solidFill>
                  <a:srgbClr val="000000"/>
                </a:solidFill>
                <a:latin typeface="DM Sans Bold"/>
                <a:ea typeface="DM Sans"/>
                <a:cs typeface="Times New Roman" panose="02020603050405020304" pitchFamily="18" charset="0"/>
                <a:sym typeface="DM Sans"/>
              </a:rPr>
              <a:t>Find companies with disability-related </a:t>
            </a:r>
            <a:r>
              <a:rPr lang="en-US" sz="3200" b="1" u="sng" spc="34">
                <a:solidFill>
                  <a:srgbClr val="00853E"/>
                </a:solidFill>
                <a:latin typeface="DM Sans Bold"/>
                <a:ea typeface="DM Sans Bold"/>
                <a:cs typeface="Times New Roman" panose="02020603050405020304" pitchFamily="18" charset="0"/>
                <a:sym typeface="DM Sans Bold"/>
              </a:rPr>
              <a:t>Employee Resource Groups</a:t>
            </a:r>
          </a:p>
          <a:p>
            <a:pPr marL="596882" indent="-503761">
              <a:buFont typeface="Arial"/>
              <a:buChar char="⚬"/>
            </a:pPr>
            <a:r>
              <a:rPr lang="en-US" sz="3200" b="1" spc="34">
                <a:solidFill>
                  <a:srgbClr val="000000"/>
                </a:solidFill>
                <a:latin typeface="DM Sans Bold"/>
                <a:ea typeface="DM Sans"/>
                <a:cs typeface="Times New Roman" panose="02020603050405020304" pitchFamily="18" charset="0"/>
                <a:sym typeface="DM Sans"/>
                <a:hlinkClick r:id="rId6"/>
              </a:rPr>
              <a:t>Texas Workforce – Vocational Rehabilitation Services </a:t>
            </a:r>
            <a:r>
              <a:rPr lang="en-US" sz="3200" spc="34">
                <a:solidFill>
                  <a:srgbClr val="000000"/>
                </a:solidFill>
                <a:latin typeface="DM Sans Bold"/>
                <a:ea typeface="DM Sans"/>
                <a:cs typeface="Times New Roman" panose="02020603050405020304" pitchFamily="18" charset="0"/>
                <a:sym typeface="DM Sans"/>
              </a:rPr>
              <a:t>– Provides employment supports for people with disabilities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8681-9164-3ECF-2B63-A290AC0CF54A}"/>
              </a:ext>
            </a:extLst>
          </p:cNvPr>
          <p:cNvSpPr>
            <a:spLocks noGrp="1"/>
          </p:cNvSpPr>
          <p:nvPr>
            <p:ph type="title"/>
          </p:nvPr>
        </p:nvSpPr>
        <p:spPr>
          <a:xfrm>
            <a:off x="8394751" y="734262"/>
            <a:ext cx="8632344" cy="2501353"/>
          </a:xfrm>
        </p:spPr>
        <p:txBody>
          <a:bodyPr anchor="b">
            <a:normAutofit/>
          </a:bodyPr>
          <a:lstStyle/>
          <a:p>
            <a:endParaRPr lang="en-US"/>
          </a:p>
        </p:txBody>
      </p:sp>
      <p:pic>
        <p:nvPicPr>
          <p:cNvPr id="5" name="Picture 4">
            <a:extLst>
              <a:ext uri="{FF2B5EF4-FFF2-40B4-BE49-F238E27FC236}">
                <a16:creationId xmlns:a16="http://schemas.microsoft.com/office/drawing/2014/main" id="{32D3D542-231D-B040-8F7E-580355AD98D1}"/>
              </a:ext>
            </a:extLst>
          </p:cNvPr>
          <p:cNvPicPr>
            <a:picLocks noChangeAspect="1"/>
          </p:cNvPicPr>
          <p:nvPr/>
        </p:nvPicPr>
        <p:blipFill>
          <a:blip r:embed="rId2"/>
          <a:stretch>
            <a:fillRect/>
          </a:stretch>
        </p:blipFill>
        <p:spPr>
          <a:xfrm>
            <a:off x="8305800" y="685802"/>
            <a:ext cx="9067799" cy="2767824"/>
          </a:xfrm>
          <a:prstGeom prst="rect">
            <a:avLst/>
          </a:prstGeom>
        </p:spPr>
      </p:pic>
      <p:sp>
        <p:nvSpPr>
          <p:cNvPr id="3" name="Text Placeholder 2">
            <a:extLst>
              <a:ext uri="{FF2B5EF4-FFF2-40B4-BE49-F238E27FC236}">
                <a16:creationId xmlns:a16="http://schemas.microsoft.com/office/drawing/2014/main" id="{F6E52F83-68B4-7F8F-1F1F-A00A0E585A30}"/>
              </a:ext>
            </a:extLst>
          </p:cNvPr>
          <p:cNvSpPr>
            <a:spLocks noGrp="1"/>
          </p:cNvSpPr>
          <p:nvPr>
            <p:ph type="body" idx="1"/>
          </p:nvPr>
        </p:nvSpPr>
        <p:spPr>
          <a:xfrm>
            <a:off x="8394753" y="3608840"/>
            <a:ext cx="8632344" cy="6259059"/>
          </a:xfrm>
        </p:spPr>
        <p:txBody>
          <a:bodyPr anchor="t">
            <a:normAutofit fontScale="47500" lnSpcReduction="20000"/>
          </a:bodyPr>
          <a:lstStyle/>
          <a:p>
            <a:pPr marL="0" indent="0" algn="ctr">
              <a:buNone/>
            </a:pPr>
            <a:r>
              <a:rPr lang="en-US" sz="6000"/>
              <a:t>Thank you for attending!</a:t>
            </a:r>
          </a:p>
          <a:p>
            <a:pPr marL="0" indent="0" algn="ctr">
              <a:buNone/>
            </a:pPr>
            <a:endParaRPr lang="en-US" sz="6000"/>
          </a:p>
          <a:p>
            <a:pPr marL="0" indent="0" algn="ctr">
              <a:buNone/>
            </a:pPr>
            <a:r>
              <a:rPr lang="en-US" sz="6000"/>
              <a:t>Stan Hughes: </a:t>
            </a:r>
            <a:br>
              <a:rPr lang="en-US" sz="6000"/>
            </a:br>
            <a:r>
              <a:rPr lang="en-US" sz="6000"/>
              <a:t>Phone: 940-565-2105</a:t>
            </a:r>
            <a:br>
              <a:rPr lang="en-US" sz="6000"/>
            </a:br>
            <a:r>
              <a:rPr lang="en-US" sz="6000"/>
              <a:t>GAB, Room 111</a:t>
            </a:r>
            <a:br>
              <a:rPr lang="en-US" sz="6000"/>
            </a:br>
            <a:r>
              <a:rPr lang="en-US" sz="6000">
                <a:hlinkClick r:id="rId3"/>
              </a:rPr>
              <a:t>Stanley.Hughes@unt.edu</a:t>
            </a:r>
            <a:endParaRPr lang="en-US" sz="6000"/>
          </a:p>
          <a:p>
            <a:pPr marL="0" indent="0" algn="ctr">
              <a:buNone/>
            </a:pPr>
            <a:endParaRPr lang="en-US" sz="6000"/>
          </a:p>
          <a:p>
            <a:pPr marL="0" indent="0" algn="ctr">
              <a:buNone/>
            </a:pPr>
            <a:r>
              <a:rPr lang="en-US" sz="6000"/>
              <a:t>Jessica Stone:</a:t>
            </a:r>
            <a:br>
              <a:rPr lang="en-US" sz="6000"/>
            </a:br>
            <a:r>
              <a:rPr lang="en-US" sz="6000"/>
              <a:t>Phone: 940-565-4323</a:t>
            </a:r>
            <a:br>
              <a:rPr lang="en-US" sz="6000"/>
            </a:br>
            <a:r>
              <a:rPr lang="en-US" sz="6000"/>
              <a:t>Chestnut Hall, Suite 102</a:t>
            </a:r>
            <a:br>
              <a:rPr lang="en-US" sz="6000"/>
            </a:br>
            <a:r>
              <a:rPr lang="en-US" sz="6000">
                <a:hlinkClick r:id="rId4"/>
              </a:rPr>
              <a:t>Jessica.Stone@unt.edu</a:t>
            </a:r>
            <a:br>
              <a:rPr lang="en-US" sz="6000"/>
            </a:br>
            <a:br>
              <a:rPr lang="en-US" sz="6000"/>
            </a:br>
            <a:r>
              <a:rPr lang="en-US" sz="6000"/>
              <a:t>Devin Axtman: </a:t>
            </a:r>
            <a:br>
              <a:rPr lang="en-US" sz="6000"/>
            </a:br>
            <a:r>
              <a:rPr lang="en-US" sz="6000"/>
              <a:t>Phone: 940-565-4323</a:t>
            </a:r>
            <a:br>
              <a:rPr lang="en-US" sz="6000"/>
            </a:br>
            <a:r>
              <a:rPr lang="en-US" sz="6000"/>
              <a:t>Chestnut Hall, Suite 102</a:t>
            </a:r>
            <a:br>
              <a:rPr lang="en-US" sz="6000"/>
            </a:br>
            <a:r>
              <a:rPr lang="en-US" sz="6000">
                <a:hlinkClick r:id="rId5"/>
              </a:rPr>
              <a:t>Devin.Axtman@unt.edu</a:t>
            </a:r>
            <a:endParaRPr lang="en-US" sz="6000"/>
          </a:p>
          <a:p>
            <a:pPr marL="0" indent="0" algn="ctr">
              <a:buNone/>
            </a:pPr>
            <a:endParaRPr lang="en-US" sz="6000"/>
          </a:p>
        </p:txBody>
      </p:sp>
      <p:pic>
        <p:nvPicPr>
          <p:cNvPr id="7" name="Picture 6" descr="A qr code on a white background&#10;&#10;Description automatically generated">
            <a:extLst>
              <a:ext uri="{FF2B5EF4-FFF2-40B4-BE49-F238E27FC236}">
                <a16:creationId xmlns:a16="http://schemas.microsoft.com/office/drawing/2014/main" id="{1EDA5D7F-8202-5EDF-35E2-0403D11359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992" y="1308112"/>
            <a:ext cx="7670775" cy="7670775"/>
          </a:xfrm>
          <a:prstGeom prst="rect">
            <a:avLst/>
          </a:prstGeom>
        </p:spPr>
      </p:pic>
    </p:spTree>
    <p:extLst>
      <p:ext uri="{BB962C8B-B14F-4D97-AF65-F5344CB8AC3E}">
        <p14:creationId xmlns:p14="http://schemas.microsoft.com/office/powerpoint/2010/main" val="384914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C638A-7A5B-EB95-0DC6-31CA8DC64A5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C91B5E1-79BB-A052-A42C-4A3B410B8CD4}"/>
              </a:ext>
            </a:extLst>
          </p:cNvPr>
          <p:cNvGrpSpPr/>
          <p:nvPr/>
        </p:nvGrpSpPr>
        <p:grpSpPr>
          <a:xfrm>
            <a:off x="1028700" y="1185546"/>
            <a:ext cx="16230600" cy="1353077"/>
            <a:chOff x="0" y="0"/>
            <a:chExt cx="12456187" cy="1038420"/>
          </a:xfrm>
        </p:grpSpPr>
        <p:sp>
          <p:nvSpPr>
            <p:cNvPr id="3" name="Freeform 3">
              <a:extLst>
                <a:ext uri="{FF2B5EF4-FFF2-40B4-BE49-F238E27FC236}">
                  <a16:creationId xmlns:a16="http://schemas.microsoft.com/office/drawing/2014/main" id="{9FF20297-E36C-E23B-E9CD-F9BB97E42626}"/>
                </a:ext>
              </a:extLst>
            </p:cNvPr>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solidFill>
              <a:srgbClr val="FFE500"/>
            </a:solidFill>
          </p:spPr>
          <p:txBody>
            <a:bodyPr/>
            <a:lstStyle/>
            <a:p>
              <a:endParaRPr lang="en-US"/>
            </a:p>
          </p:txBody>
        </p:sp>
      </p:grpSp>
      <p:grpSp>
        <p:nvGrpSpPr>
          <p:cNvPr id="4" name="Group 4">
            <a:extLst>
              <a:ext uri="{FF2B5EF4-FFF2-40B4-BE49-F238E27FC236}">
                <a16:creationId xmlns:a16="http://schemas.microsoft.com/office/drawing/2014/main" id="{2A2BC7E7-7C38-AAC7-3150-B75649DA37E5}"/>
              </a:ext>
            </a:extLst>
          </p:cNvPr>
          <p:cNvGrpSpPr/>
          <p:nvPr/>
        </p:nvGrpSpPr>
        <p:grpSpPr>
          <a:xfrm>
            <a:off x="1028700" y="2978140"/>
            <a:ext cx="16230600" cy="6123314"/>
            <a:chOff x="0" y="0"/>
            <a:chExt cx="3959589" cy="1493833"/>
          </a:xfrm>
        </p:grpSpPr>
        <p:sp>
          <p:nvSpPr>
            <p:cNvPr id="5" name="Freeform 5">
              <a:extLst>
                <a:ext uri="{FF2B5EF4-FFF2-40B4-BE49-F238E27FC236}">
                  <a16:creationId xmlns:a16="http://schemas.microsoft.com/office/drawing/2014/main" id="{BF33E892-264F-6110-F00B-0D9141BE9DB7}"/>
                </a:ext>
              </a:extLst>
            </p:cNvPr>
            <p:cNvSpPr/>
            <p:nvPr/>
          </p:nvSpPr>
          <p:spPr>
            <a:xfrm>
              <a:off x="0" y="0"/>
              <a:ext cx="3959589" cy="1493833"/>
            </a:xfrm>
            <a:custGeom>
              <a:avLst/>
              <a:gdLst/>
              <a:ahLst/>
              <a:cxnLst/>
              <a:rect l="l" t="t" r="r" b="b"/>
              <a:pathLst>
                <a:path w="3959589" h="1493833">
                  <a:moveTo>
                    <a:pt x="3835129" y="1493833"/>
                  </a:moveTo>
                  <a:lnTo>
                    <a:pt x="124460" y="1493833"/>
                  </a:lnTo>
                  <a:cubicBezTo>
                    <a:pt x="55880" y="1493833"/>
                    <a:pt x="0" y="1437953"/>
                    <a:pt x="0" y="1369373"/>
                  </a:cubicBezTo>
                  <a:lnTo>
                    <a:pt x="0" y="124460"/>
                  </a:lnTo>
                  <a:cubicBezTo>
                    <a:pt x="0" y="55880"/>
                    <a:pt x="55880" y="0"/>
                    <a:pt x="124460" y="0"/>
                  </a:cubicBezTo>
                  <a:lnTo>
                    <a:pt x="3835129" y="0"/>
                  </a:lnTo>
                  <a:cubicBezTo>
                    <a:pt x="3903709" y="0"/>
                    <a:pt x="3959589" y="55880"/>
                    <a:pt x="3959589" y="124460"/>
                  </a:cubicBezTo>
                  <a:lnTo>
                    <a:pt x="3959589" y="1369373"/>
                  </a:lnTo>
                  <a:cubicBezTo>
                    <a:pt x="3959589" y="1437953"/>
                    <a:pt x="3903709" y="1493833"/>
                    <a:pt x="3835129" y="1493833"/>
                  </a:cubicBezTo>
                  <a:close/>
                </a:path>
              </a:pathLst>
            </a:custGeom>
            <a:solidFill>
              <a:srgbClr val="EDF0F2"/>
            </a:solidFill>
          </p:spPr>
          <p:txBody>
            <a:bodyPr/>
            <a:lstStyle/>
            <a:p>
              <a:endParaRPr lang="en-US"/>
            </a:p>
          </p:txBody>
        </p:sp>
      </p:grpSp>
      <p:sp>
        <p:nvSpPr>
          <p:cNvPr id="6" name="TextBox 6">
            <a:extLst>
              <a:ext uri="{FF2B5EF4-FFF2-40B4-BE49-F238E27FC236}">
                <a16:creationId xmlns:a16="http://schemas.microsoft.com/office/drawing/2014/main" id="{FE222DBB-4D29-1C9B-C991-597028564D79}"/>
              </a:ext>
            </a:extLst>
          </p:cNvPr>
          <p:cNvSpPr txBox="1"/>
          <p:nvPr/>
        </p:nvSpPr>
        <p:spPr>
          <a:xfrm>
            <a:off x="1392086" y="1295347"/>
            <a:ext cx="15503827" cy="1019177"/>
          </a:xfrm>
          <a:prstGeom prst="rect">
            <a:avLst/>
          </a:prstGeom>
        </p:spPr>
        <p:txBody>
          <a:bodyPr lIns="0" tIns="0" rIns="0" bIns="0" rtlCol="0" anchor="t">
            <a:spAutoFit/>
          </a:bodyPr>
          <a:lstStyle/>
          <a:p>
            <a:pPr marL="0" lvl="0" indent="0" algn="ctr">
              <a:lnSpc>
                <a:spcPts val="8399"/>
              </a:lnSpc>
            </a:pPr>
            <a:r>
              <a:rPr lang="en-US" sz="5999" b="1" spc="59">
                <a:solidFill>
                  <a:srgbClr val="000000"/>
                </a:solidFill>
                <a:latin typeface="DM Sans Bold"/>
                <a:ea typeface="DM Sans Bold"/>
                <a:cs typeface="DM Sans Bold"/>
                <a:sym typeface="DM Sans Bold"/>
              </a:rPr>
              <a:t>The Why</a:t>
            </a:r>
          </a:p>
        </p:txBody>
      </p:sp>
      <p:sp>
        <p:nvSpPr>
          <p:cNvPr id="7" name="TextBox 7">
            <a:extLst>
              <a:ext uri="{FF2B5EF4-FFF2-40B4-BE49-F238E27FC236}">
                <a16:creationId xmlns:a16="http://schemas.microsoft.com/office/drawing/2014/main" id="{F9520C19-2A58-DDC1-AD6E-A936A9D35A8B}"/>
              </a:ext>
            </a:extLst>
          </p:cNvPr>
          <p:cNvSpPr txBox="1"/>
          <p:nvPr/>
        </p:nvSpPr>
        <p:spPr>
          <a:xfrm>
            <a:off x="1210393" y="2978140"/>
            <a:ext cx="15867214" cy="6041462"/>
          </a:xfrm>
          <a:prstGeom prst="rect">
            <a:avLst/>
          </a:prstGeom>
        </p:spPr>
        <p:txBody>
          <a:bodyPr lIns="0" tIns="0" rIns="0" bIns="0" rtlCol="0" anchor="t">
            <a:spAutoFit/>
          </a:bodyPr>
          <a:lstStyle/>
          <a:p>
            <a:pPr marL="669283" lvl="1" indent="-334641" algn="l">
              <a:lnSpc>
                <a:spcPts val="4339"/>
              </a:lnSpc>
              <a:buFont typeface="Arial"/>
              <a:buChar char="•"/>
            </a:pPr>
            <a:r>
              <a:rPr lang="en-US" sz="3099" spc="30">
                <a:solidFill>
                  <a:srgbClr val="000000"/>
                </a:solidFill>
                <a:latin typeface="DM Sans"/>
                <a:ea typeface="DM Sans"/>
                <a:cs typeface="DM Sans"/>
                <a:sym typeface="DM Sans"/>
              </a:rPr>
              <a:t>When you are seeking a job as a person with a disability, one of the first steps is creating your Resume/Cover Letter. You also then must think about if you want to disclose, when to do so, and how. </a:t>
            </a:r>
          </a:p>
          <a:p>
            <a:pPr marL="669283" lvl="1" indent="-334641" algn="l">
              <a:lnSpc>
                <a:spcPts val="4339"/>
              </a:lnSpc>
              <a:buFont typeface="Arial"/>
              <a:buChar char="•"/>
            </a:pPr>
            <a:r>
              <a:rPr lang="en-US" sz="3099" spc="30">
                <a:solidFill>
                  <a:srgbClr val="000000"/>
                </a:solidFill>
                <a:latin typeface="DM Sans"/>
                <a:ea typeface="DM Sans"/>
                <a:cs typeface="DM Sans"/>
                <a:sym typeface="DM Sans"/>
              </a:rPr>
              <a:t>We want to help UNT students be prepared to have these conversations for employment while they are at UNT and after graduation. </a:t>
            </a:r>
          </a:p>
          <a:p>
            <a:pPr marL="669283" lvl="1" indent="-334641" algn="l">
              <a:lnSpc>
                <a:spcPts val="4339"/>
              </a:lnSpc>
              <a:buFont typeface="Arial"/>
              <a:buChar char="•"/>
            </a:pPr>
            <a:endParaRPr lang="en-US" sz="3099" spc="30">
              <a:solidFill>
                <a:srgbClr val="000000"/>
              </a:solidFill>
              <a:latin typeface="DM Sans"/>
              <a:ea typeface="DM Sans"/>
              <a:cs typeface="DM Sans"/>
              <a:sym typeface="DM Sans"/>
            </a:endParaRPr>
          </a:p>
          <a:p>
            <a:pPr marL="669283" lvl="1" indent="-334641" algn="l">
              <a:lnSpc>
                <a:spcPts val="4339"/>
              </a:lnSpc>
              <a:buFont typeface="Arial"/>
              <a:buChar char="•"/>
            </a:pPr>
            <a:endParaRPr lang="en-US" sz="3099" spc="30">
              <a:solidFill>
                <a:srgbClr val="000000"/>
              </a:solidFill>
              <a:latin typeface="DM Sans"/>
              <a:ea typeface="DM Sans"/>
              <a:cs typeface="DM Sans"/>
              <a:sym typeface="DM Sans"/>
            </a:endParaRPr>
          </a:p>
          <a:p>
            <a:pPr marL="669283" lvl="1" indent="-334641" algn="l">
              <a:lnSpc>
                <a:spcPts val="4339"/>
              </a:lnSpc>
              <a:buFont typeface="Arial"/>
              <a:buChar char="•"/>
            </a:pPr>
            <a:r>
              <a:rPr lang="en-US" sz="3099" spc="30">
                <a:solidFill>
                  <a:srgbClr val="000000"/>
                </a:solidFill>
                <a:latin typeface="DM Sans"/>
                <a:ea typeface="DM Sans"/>
                <a:cs typeface="DM Sans"/>
                <a:sym typeface="DM Sans"/>
              </a:rPr>
              <a:t>Disclaimer on language use: We may use “student with a disability” and “disabled student “interchangeably throughout this presentation. We recognize that each individual has their own preference on how they identify and we respect that. To include the greater audience, we may use both. </a:t>
            </a:r>
          </a:p>
        </p:txBody>
      </p:sp>
    </p:spTree>
    <p:extLst>
      <p:ext uri="{BB962C8B-B14F-4D97-AF65-F5344CB8AC3E}">
        <p14:creationId xmlns:p14="http://schemas.microsoft.com/office/powerpoint/2010/main" val="344205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967B24-69FD-7AAE-D943-4F0C08BFC4E8}"/>
              </a:ext>
            </a:extLst>
          </p:cNvPr>
          <p:cNvSpPr/>
          <p:nvPr/>
        </p:nvSpPr>
        <p:spPr>
          <a:xfrm>
            <a:off x="1666151" y="4035504"/>
            <a:ext cx="14955697" cy="2215991"/>
          </a:xfrm>
          <a:prstGeom prst="rect">
            <a:avLst/>
          </a:prstGeom>
          <a:noFill/>
        </p:spPr>
        <p:txBody>
          <a:bodyPr wrap="none" lIns="91440" tIns="45720" rIns="91440" bIns="45720">
            <a:spAutoFit/>
          </a:bodyPr>
          <a:lstStyle/>
          <a:p>
            <a:pPr algn="ctr"/>
            <a:r>
              <a:rPr lang="en-US" sz="138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Disability Disclosure</a:t>
            </a:r>
          </a:p>
        </p:txBody>
      </p:sp>
    </p:spTree>
    <p:extLst>
      <p:ext uri="{BB962C8B-B14F-4D97-AF65-F5344CB8AC3E}">
        <p14:creationId xmlns:p14="http://schemas.microsoft.com/office/powerpoint/2010/main" val="4112384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6187" cy="6315813"/>
          </a:xfrm>
        </p:grpSpPr>
        <p:sp>
          <p:nvSpPr>
            <p:cNvPr id="3" name="Freeform 3"/>
            <p:cNvSpPr/>
            <p:nvPr/>
          </p:nvSpPr>
          <p:spPr>
            <a:xfrm>
              <a:off x="0" y="0"/>
              <a:ext cx="12456187" cy="6315813"/>
            </a:xfrm>
            <a:custGeom>
              <a:avLst/>
              <a:gdLst/>
              <a:ahLst/>
              <a:cxnLst/>
              <a:rect l="l" t="t" r="r" b="b"/>
              <a:pathLst>
                <a:path w="12456187" h="6315813">
                  <a:moveTo>
                    <a:pt x="12331726" y="6315813"/>
                  </a:moveTo>
                  <a:lnTo>
                    <a:pt x="124460" y="6315813"/>
                  </a:lnTo>
                  <a:cubicBezTo>
                    <a:pt x="55880" y="6315813"/>
                    <a:pt x="0" y="6259933"/>
                    <a:pt x="0" y="6191353"/>
                  </a:cubicBezTo>
                  <a:lnTo>
                    <a:pt x="0" y="124460"/>
                  </a:lnTo>
                  <a:cubicBezTo>
                    <a:pt x="0" y="55880"/>
                    <a:pt x="55880" y="0"/>
                    <a:pt x="124460" y="0"/>
                  </a:cubicBezTo>
                  <a:lnTo>
                    <a:pt x="12331727" y="0"/>
                  </a:lnTo>
                  <a:cubicBezTo>
                    <a:pt x="12400307" y="0"/>
                    <a:pt x="12456187" y="55880"/>
                    <a:pt x="12456187" y="124460"/>
                  </a:cubicBezTo>
                  <a:lnTo>
                    <a:pt x="12456187" y="6191353"/>
                  </a:lnTo>
                  <a:cubicBezTo>
                    <a:pt x="12456187" y="6259933"/>
                    <a:pt x="12400307" y="6315813"/>
                    <a:pt x="12331727" y="6315813"/>
                  </a:cubicBezTo>
                  <a:close/>
                </a:path>
              </a:pathLst>
            </a:custGeom>
            <a:solidFill>
              <a:srgbClr val="EDF0F2"/>
            </a:solidFill>
          </p:spPr>
          <p:txBody>
            <a:bodyPr/>
            <a:lstStyle/>
            <a:p>
              <a:endParaRPr lang="en-US"/>
            </a:p>
          </p:txBody>
        </p:sp>
      </p:grpSp>
      <p:grpSp>
        <p:nvGrpSpPr>
          <p:cNvPr id="4" name="Group 4" descr="A male in a sweater, looking straight ahead. "/>
          <p:cNvGrpSpPr/>
          <p:nvPr/>
        </p:nvGrpSpPr>
        <p:grpSpPr>
          <a:xfrm>
            <a:off x="13257530" y="4247768"/>
            <a:ext cx="3732451" cy="6608727"/>
            <a:chOff x="0" y="0"/>
            <a:chExt cx="4976601" cy="8811636"/>
          </a:xfrm>
        </p:grpSpPr>
        <p:sp>
          <p:nvSpPr>
            <p:cNvPr id="5" name="Freeform 5"/>
            <p:cNvSpPr/>
            <p:nvPr/>
          </p:nvSpPr>
          <p:spPr>
            <a:xfrm>
              <a:off x="1316903" y="0"/>
              <a:ext cx="2332975" cy="4067038"/>
            </a:xfrm>
            <a:custGeom>
              <a:avLst/>
              <a:gdLst/>
              <a:ahLst/>
              <a:cxnLst/>
              <a:rect l="l" t="t" r="r" b="b"/>
              <a:pathLst>
                <a:path w="2332975" h="4067038">
                  <a:moveTo>
                    <a:pt x="0" y="0"/>
                  </a:moveTo>
                  <a:lnTo>
                    <a:pt x="2332975" y="0"/>
                  </a:lnTo>
                  <a:lnTo>
                    <a:pt x="2332975" y="4067038"/>
                  </a:lnTo>
                  <a:lnTo>
                    <a:pt x="0" y="4067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0" y="2674573"/>
              <a:ext cx="4976601" cy="6137064"/>
            </a:xfrm>
            <a:custGeom>
              <a:avLst/>
              <a:gdLst/>
              <a:ahLst/>
              <a:cxnLst/>
              <a:rect l="l" t="t" r="r" b="b"/>
              <a:pathLst>
                <a:path w="4976601" h="6137064">
                  <a:moveTo>
                    <a:pt x="0" y="0"/>
                  </a:moveTo>
                  <a:lnTo>
                    <a:pt x="4976601" y="0"/>
                  </a:lnTo>
                  <a:lnTo>
                    <a:pt x="4976601" y="6137063"/>
                  </a:lnTo>
                  <a:lnTo>
                    <a:pt x="0" y="613706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7" name="TextBox 7"/>
          <p:cNvSpPr txBox="1"/>
          <p:nvPr/>
        </p:nvSpPr>
        <p:spPr>
          <a:xfrm>
            <a:off x="1703528" y="3934462"/>
            <a:ext cx="12161072" cy="2503801"/>
          </a:xfrm>
          <a:prstGeom prst="rect">
            <a:avLst/>
          </a:prstGeom>
        </p:spPr>
        <p:txBody>
          <a:bodyPr lIns="0" tIns="0" rIns="0" bIns="0" rtlCol="0" anchor="t">
            <a:spAutoFit/>
          </a:bodyPr>
          <a:lstStyle/>
          <a:p>
            <a:pPr marL="0" lvl="0" indent="0" algn="l">
              <a:lnSpc>
                <a:spcPts val="9789"/>
              </a:lnSpc>
            </a:pPr>
            <a:r>
              <a:rPr lang="en-US" sz="8899" b="1" u="sng">
                <a:solidFill>
                  <a:srgbClr val="000000"/>
                </a:solidFill>
                <a:latin typeface="DM Sans Bold"/>
                <a:ea typeface="DM Sans Bold"/>
                <a:cs typeface="DM Sans Bold"/>
                <a:sym typeface="DM Sans Bold"/>
              </a:rPr>
              <a:t>YOU</a:t>
            </a:r>
            <a:r>
              <a:rPr lang="en-US" sz="8899" b="1">
                <a:solidFill>
                  <a:srgbClr val="000000"/>
                </a:solidFill>
                <a:latin typeface="DM Sans Bold"/>
                <a:ea typeface="DM Sans Bold"/>
                <a:cs typeface="DM Sans Bold"/>
                <a:sym typeface="DM Sans Bold"/>
              </a:rPr>
              <a:t> determine what to disclose, and when.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E0006-3208-29FD-A223-68E3BBE2E2A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F7D4C2D-2E8A-0659-6FC5-F02E6D7FBDE7}"/>
              </a:ext>
            </a:extLst>
          </p:cNvPr>
          <p:cNvGrpSpPr/>
          <p:nvPr/>
        </p:nvGrpSpPr>
        <p:grpSpPr>
          <a:xfrm>
            <a:off x="1028700" y="1185546"/>
            <a:ext cx="16230600" cy="1353077"/>
            <a:chOff x="0" y="0"/>
            <a:chExt cx="12456187" cy="1038420"/>
          </a:xfrm>
        </p:grpSpPr>
        <p:sp>
          <p:nvSpPr>
            <p:cNvPr id="3" name="Freeform 3">
              <a:extLst>
                <a:ext uri="{FF2B5EF4-FFF2-40B4-BE49-F238E27FC236}">
                  <a16:creationId xmlns:a16="http://schemas.microsoft.com/office/drawing/2014/main" id="{B36ED92D-C333-59DF-2010-E01782266A36}"/>
                </a:ext>
              </a:extLst>
            </p:cNvPr>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solidFill>
              <a:srgbClr val="FFE500"/>
            </a:solidFill>
          </p:spPr>
          <p:txBody>
            <a:bodyPr/>
            <a:lstStyle/>
            <a:p>
              <a:endParaRPr lang="en-US"/>
            </a:p>
          </p:txBody>
        </p:sp>
      </p:grpSp>
      <p:grpSp>
        <p:nvGrpSpPr>
          <p:cNvPr id="4" name="Group 4">
            <a:extLst>
              <a:ext uri="{FF2B5EF4-FFF2-40B4-BE49-F238E27FC236}">
                <a16:creationId xmlns:a16="http://schemas.microsoft.com/office/drawing/2014/main" id="{E154F274-9F57-672E-B8C2-2A4E0CAB4DA6}"/>
              </a:ext>
            </a:extLst>
          </p:cNvPr>
          <p:cNvGrpSpPr/>
          <p:nvPr/>
        </p:nvGrpSpPr>
        <p:grpSpPr>
          <a:xfrm>
            <a:off x="1028700" y="2978140"/>
            <a:ext cx="16230600" cy="6123314"/>
            <a:chOff x="0" y="0"/>
            <a:chExt cx="3959589" cy="1493833"/>
          </a:xfrm>
        </p:grpSpPr>
        <p:sp>
          <p:nvSpPr>
            <p:cNvPr id="5" name="Freeform 5">
              <a:extLst>
                <a:ext uri="{FF2B5EF4-FFF2-40B4-BE49-F238E27FC236}">
                  <a16:creationId xmlns:a16="http://schemas.microsoft.com/office/drawing/2014/main" id="{B195385D-0420-8ED3-AAA4-A6356BCCF371}"/>
                </a:ext>
              </a:extLst>
            </p:cNvPr>
            <p:cNvSpPr/>
            <p:nvPr/>
          </p:nvSpPr>
          <p:spPr>
            <a:xfrm>
              <a:off x="0" y="0"/>
              <a:ext cx="3959589" cy="1493833"/>
            </a:xfrm>
            <a:custGeom>
              <a:avLst/>
              <a:gdLst/>
              <a:ahLst/>
              <a:cxnLst/>
              <a:rect l="l" t="t" r="r" b="b"/>
              <a:pathLst>
                <a:path w="3959589" h="1493833">
                  <a:moveTo>
                    <a:pt x="3835129" y="1493833"/>
                  </a:moveTo>
                  <a:lnTo>
                    <a:pt x="124460" y="1493833"/>
                  </a:lnTo>
                  <a:cubicBezTo>
                    <a:pt x="55880" y="1493833"/>
                    <a:pt x="0" y="1437953"/>
                    <a:pt x="0" y="1369373"/>
                  </a:cubicBezTo>
                  <a:lnTo>
                    <a:pt x="0" y="124460"/>
                  </a:lnTo>
                  <a:cubicBezTo>
                    <a:pt x="0" y="55880"/>
                    <a:pt x="55880" y="0"/>
                    <a:pt x="124460" y="0"/>
                  </a:cubicBezTo>
                  <a:lnTo>
                    <a:pt x="3835129" y="0"/>
                  </a:lnTo>
                  <a:cubicBezTo>
                    <a:pt x="3903709" y="0"/>
                    <a:pt x="3959589" y="55880"/>
                    <a:pt x="3959589" y="124460"/>
                  </a:cubicBezTo>
                  <a:lnTo>
                    <a:pt x="3959589" y="1369373"/>
                  </a:lnTo>
                  <a:cubicBezTo>
                    <a:pt x="3959589" y="1437953"/>
                    <a:pt x="3903709" y="1493833"/>
                    <a:pt x="3835129" y="1493833"/>
                  </a:cubicBezTo>
                  <a:close/>
                </a:path>
              </a:pathLst>
            </a:custGeom>
            <a:solidFill>
              <a:srgbClr val="EDF0F2"/>
            </a:solidFill>
          </p:spPr>
          <p:txBody>
            <a:bodyPr/>
            <a:lstStyle/>
            <a:p>
              <a:endParaRPr lang="en-US"/>
            </a:p>
          </p:txBody>
        </p:sp>
      </p:grpSp>
      <p:sp>
        <p:nvSpPr>
          <p:cNvPr id="6" name="TextBox 6">
            <a:extLst>
              <a:ext uri="{FF2B5EF4-FFF2-40B4-BE49-F238E27FC236}">
                <a16:creationId xmlns:a16="http://schemas.microsoft.com/office/drawing/2014/main" id="{DD62D2DA-3142-293D-77BB-8278A253FF1D}"/>
              </a:ext>
            </a:extLst>
          </p:cNvPr>
          <p:cNvSpPr txBox="1"/>
          <p:nvPr/>
        </p:nvSpPr>
        <p:spPr>
          <a:xfrm>
            <a:off x="1392086" y="1295347"/>
            <a:ext cx="15503827" cy="1019177"/>
          </a:xfrm>
          <a:prstGeom prst="rect">
            <a:avLst/>
          </a:prstGeom>
        </p:spPr>
        <p:txBody>
          <a:bodyPr lIns="0" tIns="0" rIns="0" bIns="0" rtlCol="0" anchor="t">
            <a:spAutoFit/>
          </a:bodyPr>
          <a:lstStyle/>
          <a:p>
            <a:pPr marL="0" lvl="0" indent="0" algn="ctr">
              <a:lnSpc>
                <a:spcPts val="8399"/>
              </a:lnSpc>
            </a:pPr>
            <a:r>
              <a:rPr lang="en-US" sz="5999" b="1" spc="59">
                <a:solidFill>
                  <a:srgbClr val="000000"/>
                </a:solidFill>
                <a:latin typeface="DM Sans Bold"/>
                <a:ea typeface="DM Sans Bold"/>
                <a:cs typeface="DM Sans Bold"/>
                <a:sym typeface="DM Sans Bold"/>
              </a:rPr>
              <a:t>No Single Right or Wrong Approach</a:t>
            </a:r>
          </a:p>
        </p:txBody>
      </p:sp>
      <p:sp>
        <p:nvSpPr>
          <p:cNvPr id="7" name="TextBox 7">
            <a:extLst>
              <a:ext uri="{FF2B5EF4-FFF2-40B4-BE49-F238E27FC236}">
                <a16:creationId xmlns:a16="http://schemas.microsoft.com/office/drawing/2014/main" id="{75BF69C1-6E9A-21AC-103D-2B19EA80A080}"/>
              </a:ext>
            </a:extLst>
          </p:cNvPr>
          <p:cNvSpPr txBox="1"/>
          <p:nvPr/>
        </p:nvSpPr>
        <p:spPr>
          <a:xfrm>
            <a:off x="1210393" y="3026404"/>
            <a:ext cx="15867214" cy="2732864"/>
          </a:xfrm>
          <a:prstGeom prst="rect">
            <a:avLst/>
          </a:prstGeom>
        </p:spPr>
        <p:txBody>
          <a:bodyPr lIns="0" tIns="0" rIns="0" bIns="0" rtlCol="0" anchor="t">
            <a:spAutoFit/>
          </a:bodyPr>
          <a:lstStyle/>
          <a:p>
            <a:pPr marL="669283" lvl="1" indent="-334641" algn="l">
              <a:lnSpc>
                <a:spcPts val="4339"/>
              </a:lnSpc>
              <a:buFont typeface="Arial"/>
              <a:buChar char="•"/>
            </a:pPr>
            <a:r>
              <a:rPr lang="en-US" sz="3099" spc="30">
                <a:solidFill>
                  <a:srgbClr val="000000"/>
                </a:solidFill>
                <a:latin typeface="DM Sans"/>
                <a:ea typeface="DM Sans"/>
                <a:cs typeface="DM Sans"/>
                <a:sym typeface="DM Sans"/>
              </a:rPr>
              <a:t>Disability disclosure can occur during any stage of the employment process</a:t>
            </a:r>
          </a:p>
          <a:p>
            <a:pPr marL="1126483" lvl="2" indent="-334641">
              <a:lnSpc>
                <a:spcPts val="4339"/>
              </a:lnSpc>
              <a:buFont typeface="Arial"/>
              <a:buChar char="•"/>
            </a:pPr>
            <a:r>
              <a:rPr lang="en-US" sz="3099" spc="30">
                <a:solidFill>
                  <a:srgbClr val="000000"/>
                </a:solidFill>
                <a:latin typeface="DM Sans"/>
                <a:ea typeface="DM Sans"/>
                <a:cs typeface="DM Sans"/>
                <a:sym typeface="DM Sans"/>
              </a:rPr>
              <a:t>Including: Pre-employment, Post-offer, and while employed</a:t>
            </a:r>
          </a:p>
          <a:p>
            <a:pPr marL="1126483" lvl="2" indent="-334641">
              <a:lnSpc>
                <a:spcPts val="4339"/>
              </a:lnSpc>
              <a:buFont typeface="Arial"/>
              <a:buChar char="•"/>
            </a:pPr>
            <a:r>
              <a:rPr lang="en-US" sz="3099" spc="30">
                <a:solidFill>
                  <a:srgbClr val="000000"/>
                </a:solidFill>
                <a:latin typeface="DM Sans"/>
                <a:ea typeface="DM Sans"/>
                <a:cs typeface="DM Sans"/>
                <a:sym typeface="DM Sans"/>
              </a:rPr>
              <a:t>It can be within days, months, or years of being hired</a:t>
            </a:r>
          </a:p>
          <a:p>
            <a:pPr marL="669283" lvl="1" indent="-334641">
              <a:lnSpc>
                <a:spcPts val="4339"/>
              </a:lnSpc>
              <a:buFont typeface="Arial"/>
              <a:buChar char="•"/>
            </a:pPr>
            <a:r>
              <a:rPr lang="en-US" sz="3099" spc="30">
                <a:solidFill>
                  <a:srgbClr val="000000"/>
                </a:solidFill>
                <a:latin typeface="DM Sans"/>
                <a:ea typeface="DM Sans"/>
                <a:cs typeface="DM Sans"/>
                <a:sym typeface="DM Sans"/>
              </a:rPr>
              <a:t>Employers are not permitted to ask non-voluntary disability-related questions on a job application</a:t>
            </a:r>
          </a:p>
        </p:txBody>
      </p:sp>
    </p:spTree>
    <p:extLst>
      <p:ext uri="{BB962C8B-B14F-4D97-AF65-F5344CB8AC3E}">
        <p14:creationId xmlns:p14="http://schemas.microsoft.com/office/powerpoint/2010/main" val="1281533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63972"/>
            <a:ext cx="16230600" cy="1056005"/>
          </a:xfrm>
          <a:prstGeom prst="rect">
            <a:avLst/>
          </a:prstGeom>
        </p:spPr>
        <p:txBody>
          <a:bodyPr lIns="0" tIns="0" rIns="0" bIns="0" rtlCol="0" anchor="t">
            <a:spAutoFit/>
          </a:bodyPr>
          <a:lstStyle/>
          <a:p>
            <a:pPr marL="0" lvl="0" indent="0" algn="ctr">
              <a:lnSpc>
                <a:spcPts val="8140"/>
              </a:lnSpc>
            </a:pPr>
            <a:r>
              <a:rPr lang="en-US" sz="7400" b="1">
                <a:solidFill>
                  <a:srgbClr val="000000"/>
                </a:solidFill>
                <a:latin typeface="DM Sans Bold"/>
                <a:ea typeface="DM Sans Bold"/>
                <a:cs typeface="DM Sans Bold"/>
                <a:sym typeface="DM Sans Bold"/>
              </a:rPr>
              <a:t>What to Consider Before Disclosing</a:t>
            </a:r>
          </a:p>
        </p:txBody>
      </p:sp>
      <p:grpSp>
        <p:nvGrpSpPr>
          <p:cNvPr id="3" name="Group 3"/>
          <p:cNvGrpSpPr/>
          <p:nvPr/>
        </p:nvGrpSpPr>
        <p:grpSpPr>
          <a:xfrm>
            <a:off x="1028700" y="2651890"/>
            <a:ext cx="897809" cy="897809"/>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E500"/>
            </a:solidFill>
          </p:spPr>
          <p:txBody>
            <a:bodyPr/>
            <a:lstStyle/>
            <a:p>
              <a:endParaRPr lang="en-US"/>
            </a:p>
          </p:txBody>
        </p:sp>
      </p:grpSp>
      <p:grpSp>
        <p:nvGrpSpPr>
          <p:cNvPr id="5" name="Group 5"/>
          <p:cNvGrpSpPr/>
          <p:nvPr/>
        </p:nvGrpSpPr>
        <p:grpSpPr>
          <a:xfrm>
            <a:off x="2259884" y="2651890"/>
            <a:ext cx="14999416" cy="897809"/>
            <a:chOff x="0" y="0"/>
            <a:chExt cx="11511314" cy="689024"/>
          </a:xfrm>
        </p:grpSpPr>
        <p:sp>
          <p:nvSpPr>
            <p:cNvPr id="6" name="Freeform 6"/>
            <p:cNvSpPr/>
            <p:nvPr/>
          </p:nvSpPr>
          <p:spPr>
            <a:xfrm>
              <a:off x="0" y="0"/>
              <a:ext cx="11511314" cy="689024"/>
            </a:xfrm>
            <a:custGeom>
              <a:avLst/>
              <a:gdLst/>
              <a:ahLst/>
              <a:cxnLst/>
              <a:rect l="l" t="t" r="r" b="b"/>
              <a:pathLst>
                <a:path w="11511314" h="689024">
                  <a:moveTo>
                    <a:pt x="11386854" y="689024"/>
                  </a:moveTo>
                  <a:lnTo>
                    <a:pt x="124460" y="689024"/>
                  </a:lnTo>
                  <a:cubicBezTo>
                    <a:pt x="55880" y="689024"/>
                    <a:pt x="0" y="633144"/>
                    <a:pt x="0" y="564564"/>
                  </a:cubicBezTo>
                  <a:lnTo>
                    <a:pt x="0" y="124460"/>
                  </a:lnTo>
                  <a:cubicBezTo>
                    <a:pt x="0" y="55880"/>
                    <a:pt x="55880" y="0"/>
                    <a:pt x="124460" y="0"/>
                  </a:cubicBezTo>
                  <a:lnTo>
                    <a:pt x="11386854" y="0"/>
                  </a:lnTo>
                  <a:cubicBezTo>
                    <a:pt x="11455434" y="0"/>
                    <a:pt x="11511314" y="55880"/>
                    <a:pt x="11511314" y="124460"/>
                  </a:cubicBezTo>
                  <a:lnTo>
                    <a:pt x="11511314" y="564564"/>
                  </a:lnTo>
                  <a:cubicBezTo>
                    <a:pt x="11511314" y="633144"/>
                    <a:pt x="11455434" y="689024"/>
                    <a:pt x="11386854" y="689024"/>
                  </a:cubicBezTo>
                  <a:close/>
                </a:path>
              </a:pathLst>
            </a:custGeom>
            <a:solidFill>
              <a:srgbClr val="EDF0F2"/>
            </a:solidFill>
          </p:spPr>
          <p:txBody>
            <a:bodyPr/>
            <a:lstStyle/>
            <a:p>
              <a:endParaRPr lang="en-US"/>
            </a:p>
          </p:txBody>
        </p:sp>
      </p:grpSp>
      <p:sp>
        <p:nvSpPr>
          <p:cNvPr id="7" name="TextBox 7"/>
          <p:cNvSpPr txBox="1"/>
          <p:nvPr/>
        </p:nvSpPr>
        <p:spPr>
          <a:xfrm>
            <a:off x="2576717" y="2769006"/>
            <a:ext cx="14198577" cy="596901"/>
          </a:xfrm>
          <a:prstGeom prst="rect">
            <a:avLst/>
          </a:prstGeom>
        </p:spPr>
        <p:txBody>
          <a:bodyPr lIns="0" tIns="0" rIns="0" bIns="0" rtlCol="0" anchor="t">
            <a:spAutoFit/>
          </a:bodyPr>
          <a:lstStyle/>
          <a:p>
            <a:pPr marL="0" lvl="0" indent="0" algn="l">
              <a:lnSpc>
                <a:spcPts val="4899"/>
              </a:lnSpc>
            </a:pPr>
            <a:r>
              <a:rPr lang="en-US" sz="3499" b="1" spc="34">
                <a:solidFill>
                  <a:srgbClr val="000000"/>
                </a:solidFill>
                <a:latin typeface="DM Sans"/>
                <a:ea typeface="DM Sans"/>
                <a:cs typeface="DM Sans"/>
                <a:sym typeface="DM Sans"/>
              </a:rPr>
              <a:t>Whether</a:t>
            </a:r>
            <a:r>
              <a:rPr lang="en-US" sz="3499" spc="34">
                <a:solidFill>
                  <a:srgbClr val="000000"/>
                </a:solidFill>
                <a:latin typeface="DM Sans"/>
                <a:ea typeface="DM Sans"/>
                <a:cs typeface="DM Sans"/>
                <a:sym typeface="DM Sans"/>
              </a:rPr>
              <a:t> you want to disclose at all</a:t>
            </a:r>
          </a:p>
        </p:txBody>
      </p:sp>
      <p:grpSp>
        <p:nvGrpSpPr>
          <p:cNvPr id="8" name="Group 8"/>
          <p:cNvGrpSpPr/>
          <p:nvPr/>
        </p:nvGrpSpPr>
        <p:grpSpPr>
          <a:xfrm>
            <a:off x="1028700" y="4245691"/>
            <a:ext cx="897809" cy="897809"/>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E500"/>
            </a:solidFill>
          </p:spPr>
          <p:txBody>
            <a:bodyPr/>
            <a:lstStyle/>
            <a:p>
              <a:endParaRPr lang="en-US"/>
            </a:p>
          </p:txBody>
        </p:sp>
      </p:grpSp>
      <p:grpSp>
        <p:nvGrpSpPr>
          <p:cNvPr id="10" name="Group 10"/>
          <p:cNvGrpSpPr/>
          <p:nvPr/>
        </p:nvGrpSpPr>
        <p:grpSpPr>
          <a:xfrm>
            <a:off x="2259884" y="4245691"/>
            <a:ext cx="14999416" cy="897809"/>
            <a:chOff x="0" y="0"/>
            <a:chExt cx="11511314" cy="689024"/>
          </a:xfrm>
        </p:grpSpPr>
        <p:sp>
          <p:nvSpPr>
            <p:cNvPr id="11" name="Freeform 11"/>
            <p:cNvSpPr/>
            <p:nvPr/>
          </p:nvSpPr>
          <p:spPr>
            <a:xfrm>
              <a:off x="0" y="0"/>
              <a:ext cx="11511314" cy="689024"/>
            </a:xfrm>
            <a:custGeom>
              <a:avLst/>
              <a:gdLst/>
              <a:ahLst/>
              <a:cxnLst/>
              <a:rect l="l" t="t" r="r" b="b"/>
              <a:pathLst>
                <a:path w="11511314" h="689024">
                  <a:moveTo>
                    <a:pt x="11386854" y="689024"/>
                  </a:moveTo>
                  <a:lnTo>
                    <a:pt x="124460" y="689024"/>
                  </a:lnTo>
                  <a:cubicBezTo>
                    <a:pt x="55880" y="689024"/>
                    <a:pt x="0" y="633144"/>
                    <a:pt x="0" y="564564"/>
                  </a:cubicBezTo>
                  <a:lnTo>
                    <a:pt x="0" y="124460"/>
                  </a:lnTo>
                  <a:cubicBezTo>
                    <a:pt x="0" y="55880"/>
                    <a:pt x="55880" y="0"/>
                    <a:pt x="124460" y="0"/>
                  </a:cubicBezTo>
                  <a:lnTo>
                    <a:pt x="11386854" y="0"/>
                  </a:lnTo>
                  <a:cubicBezTo>
                    <a:pt x="11455434" y="0"/>
                    <a:pt x="11511314" y="55880"/>
                    <a:pt x="11511314" y="124460"/>
                  </a:cubicBezTo>
                  <a:lnTo>
                    <a:pt x="11511314" y="564564"/>
                  </a:lnTo>
                  <a:cubicBezTo>
                    <a:pt x="11511314" y="633144"/>
                    <a:pt x="11455434" y="689024"/>
                    <a:pt x="11386854" y="689024"/>
                  </a:cubicBezTo>
                  <a:close/>
                </a:path>
              </a:pathLst>
            </a:custGeom>
            <a:solidFill>
              <a:srgbClr val="EDF0F2"/>
            </a:solidFill>
          </p:spPr>
          <p:txBody>
            <a:bodyPr/>
            <a:lstStyle/>
            <a:p>
              <a:endParaRPr lang="en-US"/>
            </a:p>
          </p:txBody>
        </p:sp>
      </p:grpSp>
      <p:sp>
        <p:nvSpPr>
          <p:cNvPr id="12" name="TextBox 12"/>
          <p:cNvSpPr txBox="1"/>
          <p:nvPr/>
        </p:nvSpPr>
        <p:spPr>
          <a:xfrm>
            <a:off x="2643478" y="4353283"/>
            <a:ext cx="14131816" cy="606425"/>
          </a:xfrm>
          <a:prstGeom prst="rect">
            <a:avLst/>
          </a:prstGeom>
        </p:spPr>
        <p:txBody>
          <a:bodyPr lIns="0" tIns="0" rIns="0" bIns="0" rtlCol="0" anchor="t">
            <a:spAutoFit/>
          </a:bodyPr>
          <a:lstStyle/>
          <a:p>
            <a:pPr marL="0" lvl="0" indent="0" algn="l">
              <a:lnSpc>
                <a:spcPts val="4900"/>
              </a:lnSpc>
            </a:pPr>
            <a:r>
              <a:rPr lang="en-US" sz="3500" spc="35">
                <a:solidFill>
                  <a:srgbClr val="000000"/>
                </a:solidFill>
                <a:latin typeface="DM Sans"/>
                <a:ea typeface="DM Sans"/>
                <a:cs typeface="DM Sans"/>
                <a:sym typeface="DM Sans"/>
              </a:rPr>
              <a:t>If you're open to disclosing, </a:t>
            </a:r>
            <a:r>
              <a:rPr lang="en-US" sz="3500" b="1" spc="35">
                <a:solidFill>
                  <a:srgbClr val="000000"/>
                </a:solidFill>
                <a:latin typeface="DM Sans"/>
                <a:ea typeface="DM Sans"/>
                <a:cs typeface="DM Sans"/>
                <a:sym typeface="DM Sans"/>
              </a:rPr>
              <a:t>when</a:t>
            </a:r>
            <a:r>
              <a:rPr lang="en-US" sz="3500" spc="35">
                <a:solidFill>
                  <a:srgbClr val="000000"/>
                </a:solidFill>
                <a:latin typeface="DM Sans"/>
                <a:ea typeface="DM Sans"/>
                <a:cs typeface="DM Sans"/>
                <a:sym typeface="DM Sans"/>
              </a:rPr>
              <a:t> you should disclose</a:t>
            </a:r>
          </a:p>
        </p:txBody>
      </p:sp>
      <p:grpSp>
        <p:nvGrpSpPr>
          <p:cNvPr id="13" name="Group 13"/>
          <p:cNvGrpSpPr/>
          <p:nvPr/>
        </p:nvGrpSpPr>
        <p:grpSpPr>
          <a:xfrm>
            <a:off x="1028700" y="5962650"/>
            <a:ext cx="897809" cy="897809"/>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E500"/>
            </a:solidFill>
          </p:spPr>
          <p:txBody>
            <a:bodyPr/>
            <a:lstStyle/>
            <a:p>
              <a:endParaRPr lang="en-US"/>
            </a:p>
          </p:txBody>
        </p:sp>
      </p:grpSp>
      <p:grpSp>
        <p:nvGrpSpPr>
          <p:cNvPr id="15" name="Group 15"/>
          <p:cNvGrpSpPr/>
          <p:nvPr/>
        </p:nvGrpSpPr>
        <p:grpSpPr>
          <a:xfrm>
            <a:off x="2259884" y="5962650"/>
            <a:ext cx="14999416" cy="897809"/>
            <a:chOff x="0" y="0"/>
            <a:chExt cx="11511314" cy="689024"/>
          </a:xfrm>
        </p:grpSpPr>
        <p:sp>
          <p:nvSpPr>
            <p:cNvPr id="16" name="Freeform 16"/>
            <p:cNvSpPr/>
            <p:nvPr/>
          </p:nvSpPr>
          <p:spPr>
            <a:xfrm>
              <a:off x="0" y="0"/>
              <a:ext cx="11511314" cy="689024"/>
            </a:xfrm>
            <a:custGeom>
              <a:avLst/>
              <a:gdLst/>
              <a:ahLst/>
              <a:cxnLst/>
              <a:rect l="l" t="t" r="r" b="b"/>
              <a:pathLst>
                <a:path w="11511314" h="689024">
                  <a:moveTo>
                    <a:pt x="11386854" y="689024"/>
                  </a:moveTo>
                  <a:lnTo>
                    <a:pt x="124460" y="689024"/>
                  </a:lnTo>
                  <a:cubicBezTo>
                    <a:pt x="55880" y="689024"/>
                    <a:pt x="0" y="633144"/>
                    <a:pt x="0" y="564564"/>
                  </a:cubicBezTo>
                  <a:lnTo>
                    <a:pt x="0" y="124460"/>
                  </a:lnTo>
                  <a:cubicBezTo>
                    <a:pt x="0" y="55880"/>
                    <a:pt x="55880" y="0"/>
                    <a:pt x="124460" y="0"/>
                  </a:cubicBezTo>
                  <a:lnTo>
                    <a:pt x="11386854" y="0"/>
                  </a:lnTo>
                  <a:cubicBezTo>
                    <a:pt x="11455434" y="0"/>
                    <a:pt x="11511314" y="55880"/>
                    <a:pt x="11511314" y="124460"/>
                  </a:cubicBezTo>
                  <a:lnTo>
                    <a:pt x="11511314" y="564564"/>
                  </a:lnTo>
                  <a:cubicBezTo>
                    <a:pt x="11511314" y="633144"/>
                    <a:pt x="11455434" y="689024"/>
                    <a:pt x="11386854" y="689024"/>
                  </a:cubicBezTo>
                  <a:close/>
                </a:path>
              </a:pathLst>
            </a:custGeom>
            <a:solidFill>
              <a:srgbClr val="EDF0F2"/>
            </a:solidFill>
          </p:spPr>
          <p:txBody>
            <a:bodyPr/>
            <a:lstStyle/>
            <a:p>
              <a:endParaRPr lang="en-US"/>
            </a:p>
          </p:txBody>
        </p:sp>
      </p:grpSp>
      <p:sp>
        <p:nvSpPr>
          <p:cNvPr id="17" name="TextBox 17"/>
          <p:cNvSpPr txBox="1"/>
          <p:nvPr/>
        </p:nvSpPr>
        <p:spPr>
          <a:xfrm>
            <a:off x="2643478" y="6070242"/>
            <a:ext cx="14131816" cy="606425"/>
          </a:xfrm>
          <a:prstGeom prst="rect">
            <a:avLst/>
          </a:prstGeom>
        </p:spPr>
        <p:txBody>
          <a:bodyPr lIns="0" tIns="0" rIns="0" bIns="0" rtlCol="0" anchor="t">
            <a:spAutoFit/>
          </a:bodyPr>
          <a:lstStyle/>
          <a:p>
            <a:pPr marL="0" lvl="0" indent="0" algn="l">
              <a:lnSpc>
                <a:spcPts val="4900"/>
              </a:lnSpc>
            </a:pPr>
            <a:r>
              <a:rPr lang="en-US" sz="3500" spc="35">
                <a:solidFill>
                  <a:srgbClr val="000000"/>
                </a:solidFill>
                <a:latin typeface="DM Sans"/>
                <a:ea typeface="DM Sans"/>
                <a:cs typeface="DM Sans"/>
                <a:sym typeface="DM Sans"/>
              </a:rPr>
              <a:t>Whether (and when) you'll need </a:t>
            </a:r>
            <a:r>
              <a:rPr lang="en-US" sz="3500" b="1" spc="35">
                <a:solidFill>
                  <a:srgbClr val="000000"/>
                </a:solidFill>
                <a:latin typeface="DM Sans"/>
                <a:ea typeface="DM Sans"/>
                <a:cs typeface="DM Sans"/>
                <a:sym typeface="DM Sans"/>
              </a:rPr>
              <a:t>accommodations</a:t>
            </a:r>
          </a:p>
        </p:txBody>
      </p:sp>
      <p:grpSp>
        <p:nvGrpSpPr>
          <p:cNvPr id="20" name="Group 13">
            <a:extLst>
              <a:ext uri="{FF2B5EF4-FFF2-40B4-BE49-F238E27FC236}">
                <a16:creationId xmlns:a16="http://schemas.microsoft.com/office/drawing/2014/main" id="{7F176608-E083-2FE2-D58E-9F97F4699718}"/>
              </a:ext>
            </a:extLst>
          </p:cNvPr>
          <p:cNvGrpSpPr/>
          <p:nvPr/>
        </p:nvGrpSpPr>
        <p:grpSpPr>
          <a:xfrm>
            <a:off x="1028700" y="7581900"/>
            <a:ext cx="897809" cy="897809"/>
            <a:chOff x="0" y="0"/>
            <a:chExt cx="6350000" cy="6350000"/>
          </a:xfrm>
        </p:grpSpPr>
        <p:sp>
          <p:nvSpPr>
            <p:cNvPr id="21" name="Freeform 14">
              <a:extLst>
                <a:ext uri="{FF2B5EF4-FFF2-40B4-BE49-F238E27FC236}">
                  <a16:creationId xmlns:a16="http://schemas.microsoft.com/office/drawing/2014/main" id="{E27C4355-5311-A6F8-03E5-37E67365A3C5}"/>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E500"/>
            </a:solidFill>
          </p:spPr>
          <p:txBody>
            <a:bodyPr/>
            <a:lstStyle/>
            <a:p>
              <a:endParaRPr lang="en-US"/>
            </a:p>
          </p:txBody>
        </p:sp>
      </p:grpSp>
      <p:grpSp>
        <p:nvGrpSpPr>
          <p:cNvPr id="22" name="Group 15">
            <a:extLst>
              <a:ext uri="{FF2B5EF4-FFF2-40B4-BE49-F238E27FC236}">
                <a16:creationId xmlns:a16="http://schemas.microsoft.com/office/drawing/2014/main" id="{995226D6-5E3D-3CAD-804A-F68F5A7120D0}"/>
              </a:ext>
            </a:extLst>
          </p:cNvPr>
          <p:cNvGrpSpPr/>
          <p:nvPr/>
        </p:nvGrpSpPr>
        <p:grpSpPr>
          <a:xfrm>
            <a:off x="2259884" y="7581900"/>
            <a:ext cx="14999416" cy="897809"/>
            <a:chOff x="0" y="0"/>
            <a:chExt cx="11511314" cy="689024"/>
          </a:xfrm>
        </p:grpSpPr>
        <p:sp>
          <p:nvSpPr>
            <p:cNvPr id="23" name="Freeform 16">
              <a:extLst>
                <a:ext uri="{FF2B5EF4-FFF2-40B4-BE49-F238E27FC236}">
                  <a16:creationId xmlns:a16="http://schemas.microsoft.com/office/drawing/2014/main" id="{4EB8B4FC-77CC-2909-F3A5-58412E815779}"/>
                </a:ext>
              </a:extLst>
            </p:cNvPr>
            <p:cNvSpPr/>
            <p:nvPr/>
          </p:nvSpPr>
          <p:spPr>
            <a:xfrm>
              <a:off x="0" y="0"/>
              <a:ext cx="11511314" cy="689024"/>
            </a:xfrm>
            <a:custGeom>
              <a:avLst/>
              <a:gdLst/>
              <a:ahLst/>
              <a:cxnLst/>
              <a:rect l="l" t="t" r="r" b="b"/>
              <a:pathLst>
                <a:path w="11511314" h="689024">
                  <a:moveTo>
                    <a:pt x="11386854" y="689024"/>
                  </a:moveTo>
                  <a:lnTo>
                    <a:pt x="124460" y="689024"/>
                  </a:lnTo>
                  <a:cubicBezTo>
                    <a:pt x="55880" y="689024"/>
                    <a:pt x="0" y="633144"/>
                    <a:pt x="0" y="564564"/>
                  </a:cubicBezTo>
                  <a:lnTo>
                    <a:pt x="0" y="124460"/>
                  </a:lnTo>
                  <a:cubicBezTo>
                    <a:pt x="0" y="55880"/>
                    <a:pt x="55880" y="0"/>
                    <a:pt x="124460" y="0"/>
                  </a:cubicBezTo>
                  <a:lnTo>
                    <a:pt x="11386854" y="0"/>
                  </a:lnTo>
                  <a:cubicBezTo>
                    <a:pt x="11455434" y="0"/>
                    <a:pt x="11511314" y="55880"/>
                    <a:pt x="11511314" y="124460"/>
                  </a:cubicBezTo>
                  <a:lnTo>
                    <a:pt x="11511314" y="564564"/>
                  </a:lnTo>
                  <a:cubicBezTo>
                    <a:pt x="11511314" y="633144"/>
                    <a:pt x="11455434" y="689024"/>
                    <a:pt x="11386854" y="689024"/>
                  </a:cubicBezTo>
                  <a:close/>
                </a:path>
              </a:pathLst>
            </a:custGeom>
            <a:solidFill>
              <a:srgbClr val="EDF0F2"/>
            </a:solidFill>
          </p:spPr>
          <p:txBody>
            <a:bodyPr/>
            <a:lstStyle/>
            <a:p>
              <a:endParaRPr lang="en-US"/>
            </a:p>
          </p:txBody>
        </p:sp>
      </p:grpSp>
      <p:sp>
        <p:nvSpPr>
          <p:cNvPr id="24" name="TextBox 17">
            <a:extLst>
              <a:ext uri="{FF2B5EF4-FFF2-40B4-BE49-F238E27FC236}">
                <a16:creationId xmlns:a16="http://schemas.microsoft.com/office/drawing/2014/main" id="{7DBD3E5E-99B1-5F62-A186-8BBACE65745B}"/>
              </a:ext>
            </a:extLst>
          </p:cNvPr>
          <p:cNvSpPr txBox="1"/>
          <p:nvPr/>
        </p:nvSpPr>
        <p:spPr>
          <a:xfrm>
            <a:off x="2643478" y="7689492"/>
            <a:ext cx="14131816" cy="606425"/>
          </a:xfrm>
          <a:prstGeom prst="rect">
            <a:avLst/>
          </a:prstGeom>
        </p:spPr>
        <p:txBody>
          <a:bodyPr lIns="0" tIns="0" rIns="0" bIns="0" rtlCol="0" anchor="t">
            <a:spAutoFit/>
          </a:bodyPr>
          <a:lstStyle/>
          <a:p>
            <a:pPr marL="0" lvl="0" indent="0" algn="l">
              <a:lnSpc>
                <a:spcPts val="4900"/>
              </a:lnSpc>
            </a:pPr>
            <a:r>
              <a:rPr lang="en-US" sz="3500" b="1" spc="35">
                <a:solidFill>
                  <a:srgbClr val="000000"/>
                </a:solidFill>
                <a:latin typeface="DM Sans"/>
                <a:ea typeface="DM Sans"/>
                <a:cs typeface="DM Sans"/>
                <a:sym typeface="DM Sans"/>
              </a:rPr>
              <a:t>How</a:t>
            </a:r>
            <a:r>
              <a:rPr lang="en-US" sz="3500" spc="35">
                <a:solidFill>
                  <a:srgbClr val="000000"/>
                </a:solidFill>
                <a:latin typeface="DM Sans"/>
                <a:ea typeface="DM Sans"/>
                <a:cs typeface="DM Sans"/>
                <a:sym typeface="DM Sans"/>
              </a:rPr>
              <a:t> you’re going to disclose</a:t>
            </a:r>
            <a:endParaRPr lang="en-US" sz="3500" b="1" spc="35">
              <a:solidFill>
                <a:srgbClr val="000000"/>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185546"/>
            <a:ext cx="16230600" cy="1353077"/>
            <a:chOff x="0" y="0"/>
            <a:chExt cx="12456187" cy="1038420"/>
          </a:xfrm>
        </p:grpSpPr>
        <p:sp>
          <p:nvSpPr>
            <p:cNvPr id="3"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solidFill>
              <a:srgbClr val="FFE500"/>
            </a:solidFill>
          </p:spPr>
          <p:txBody>
            <a:bodyPr/>
            <a:lstStyle/>
            <a:p>
              <a:endParaRPr lang="en-US"/>
            </a:p>
          </p:txBody>
        </p:sp>
      </p:grpSp>
      <p:grpSp>
        <p:nvGrpSpPr>
          <p:cNvPr id="4" name="Group 4"/>
          <p:cNvGrpSpPr/>
          <p:nvPr/>
        </p:nvGrpSpPr>
        <p:grpSpPr>
          <a:xfrm>
            <a:off x="1028700" y="2978140"/>
            <a:ext cx="16230600" cy="6123314"/>
            <a:chOff x="0" y="0"/>
            <a:chExt cx="3959589" cy="1493833"/>
          </a:xfrm>
        </p:grpSpPr>
        <p:sp>
          <p:nvSpPr>
            <p:cNvPr id="5" name="Freeform 5"/>
            <p:cNvSpPr/>
            <p:nvPr/>
          </p:nvSpPr>
          <p:spPr>
            <a:xfrm>
              <a:off x="0" y="0"/>
              <a:ext cx="3959589" cy="1493833"/>
            </a:xfrm>
            <a:custGeom>
              <a:avLst/>
              <a:gdLst/>
              <a:ahLst/>
              <a:cxnLst/>
              <a:rect l="l" t="t" r="r" b="b"/>
              <a:pathLst>
                <a:path w="3959589" h="1493833">
                  <a:moveTo>
                    <a:pt x="3835129" y="1493833"/>
                  </a:moveTo>
                  <a:lnTo>
                    <a:pt x="124460" y="1493833"/>
                  </a:lnTo>
                  <a:cubicBezTo>
                    <a:pt x="55880" y="1493833"/>
                    <a:pt x="0" y="1437953"/>
                    <a:pt x="0" y="1369373"/>
                  </a:cubicBezTo>
                  <a:lnTo>
                    <a:pt x="0" y="124460"/>
                  </a:lnTo>
                  <a:cubicBezTo>
                    <a:pt x="0" y="55880"/>
                    <a:pt x="55880" y="0"/>
                    <a:pt x="124460" y="0"/>
                  </a:cubicBezTo>
                  <a:lnTo>
                    <a:pt x="3835129" y="0"/>
                  </a:lnTo>
                  <a:cubicBezTo>
                    <a:pt x="3903709" y="0"/>
                    <a:pt x="3959589" y="55880"/>
                    <a:pt x="3959589" y="124460"/>
                  </a:cubicBezTo>
                  <a:lnTo>
                    <a:pt x="3959589" y="1369373"/>
                  </a:lnTo>
                  <a:cubicBezTo>
                    <a:pt x="3959589" y="1437953"/>
                    <a:pt x="3903709" y="1493833"/>
                    <a:pt x="3835129" y="1493833"/>
                  </a:cubicBezTo>
                  <a:close/>
                </a:path>
              </a:pathLst>
            </a:custGeom>
            <a:solidFill>
              <a:srgbClr val="EDF0F2"/>
            </a:solidFill>
          </p:spPr>
          <p:txBody>
            <a:bodyPr/>
            <a:lstStyle/>
            <a:p>
              <a:endParaRPr lang="en-US"/>
            </a:p>
          </p:txBody>
        </p:sp>
      </p:grpSp>
      <p:sp>
        <p:nvSpPr>
          <p:cNvPr id="6" name="TextBox 6"/>
          <p:cNvSpPr txBox="1"/>
          <p:nvPr/>
        </p:nvSpPr>
        <p:spPr>
          <a:xfrm>
            <a:off x="1392086" y="1295347"/>
            <a:ext cx="15503827" cy="1019177"/>
          </a:xfrm>
          <a:prstGeom prst="rect">
            <a:avLst/>
          </a:prstGeom>
        </p:spPr>
        <p:txBody>
          <a:bodyPr lIns="0" tIns="0" rIns="0" bIns="0" rtlCol="0" anchor="t">
            <a:spAutoFit/>
          </a:bodyPr>
          <a:lstStyle/>
          <a:p>
            <a:pPr marL="0" lvl="0" indent="0" algn="ctr">
              <a:lnSpc>
                <a:spcPts val="8399"/>
              </a:lnSpc>
            </a:pPr>
            <a:r>
              <a:rPr lang="en-US" sz="5999" b="1" spc="59">
                <a:solidFill>
                  <a:srgbClr val="000000"/>
                </a:solidFill>
                <a:latin typeface="DM Sans Bold"/>
                <a:ea typeface="DM Sans Bold"/>
                <a:cs typeface="DM Sans Bold"/>
                <a:sym typeface="DM Sans Bold"/>
              </a:rPr>
              <a:t>Disclosing in the Interview Process</a:t>
            </a:r>
          </a:p>
        </p:txBody>
      </p:sp>
      <p:sp>
        <p:nvSpPr>
          <p:cNvPr id="7" name="TextBox 7"/>
          <p:cNvSpPr txBox="1"/>
          <p:nvPr/>
        </p:nvSpPr>
        <p:spPr>
          <a:xfrm>
            <a:off x="1210393" y="3026404"/>
            <a:ext cx="15867214" cy="6041462"/>
          </a:xfrm>
          <a:prstGeom prst="rect">
            <a:avLst/>
          </a:prstGeom>
        </p:spPr>
        <p:txBody>
          <a:bodyPr lIns="0" tIns="0" rIns="0" bIns="0" rtlCol="0" anchor="t">
            <a:spAutoFit/>
          </a:bodyPr>
          <a:lstStyle/>
          <a:p>
            <a:pPr marL="669283" lvl="1" indent="-334641" algn="l">
              <a:lnSpc>
                <a:spcPts val="4339"/>
              </a:lnSpc>
              <a:buFont typeface="Arial"/>
              <a:buChar char="•"/>
            </a:pPr>
            <a:r>
              <a:rPr lang="en-US" sz="3099" spc="30">
                <a:solidFill>
                  <a:srgbClr val="000000"/>
                </a:solidFill>
                <a:latin typeface="DM Sans"/>
                <a:ea typeface="DM Sans"/>
                <a:cs typeface="DM Sans"/>
                <a:sym typeface="DM Sans"/>
              </a:rPr>
              <a:t>Determine whether you feel comfortable disclosing during the interview process</a:t>
            </a:r>
          </a:p>
          <a:p>
            <a:pPr marL="1338566" lvl="2" indent="-446189" algn="l">
              <a:lnSpc>
                <a:spcPts val="4339"/>
              </a:lnSpc>
              <a:buFont typeface="Arial"/>
              <a:buChar char="⚬"/>
            </a:pPr>
            <a:r>
              <a:rPr lang="en-US" sz="3099" spc="30">
                <a:solidFill>
                  <a:srgbClr val="000000"/>
                </a:solidFill>
                <a:latin typeface="DM Sans"/>
                <a:ea typeface="DM Sans"/>
                <a:cs typeface="DM Sans"/>
                <a:sym typeface="DM Sans"/>
              </a:rPr>
              <a:t>If you do require a reasonable accommodation on the job, you </a:t>
            </a:r>
            <a:r>
              <a:rPr lang="en-US" sz="3099" b="1" spc="30">
                <a:solidFill>
                  <a:srgbClr val="000000"/>
                </a:solidFill>
                <a:latin typeface="DM Sans Bold"/>
                <a:ea typeface="DM Sans Bold"/>
                <a:cs typeface="DM Sans Bold"/>
                <a:sym typeface="DM Sans Bold"/>
              </a:rPr>
              <a:t>do not</a:t>
            </a:r>
            <a:r>
              <a:rPr lang="en-US" sz="3099" spc="30">
                <a:solidFill>
                  <a:srgbClr val="000000"/>
                </a:solidFill>
                <a:latin typeface="DM Sans"/>
                <a:ea typeface="DM Sans"/>
                <a:cs typeface="DM Sans"/>
                <a:sym typeface="DM Sans"/>
              </a:rPr>
              <a:t> need to disclose this until after you have been offered a job</a:t>
            </a:r>
          </a:p>
          <a:p>
            <a:pPr marL="669283" lvl="1" indent="-334641" algn="l">
              <a:lnSpc>
                <a:spcPts val="4339"/>
              </a:lnSpc>
              <a:buFont typeface="Arial"/>
              <a:buChar char="•"/>
            </a:pPr>
            <a:r>
              <a:rPr lang="en-US" sz="3099" spc="30">
                <a:solidFill>
                  <a:srgbClr val="000000"/>
                </a:solidFill>
                <a:latin typeface="DM Sans"/>
                <a:ea typeface="DM Sans"/>
                <a:cs typeface="DM Sans"/>
                <a:sym typeface="DM Sans"/>
              </a:rPr>
              <a:t>Disclosing to ask for interview accommodations </a:t>
            </a:r>
            <a:r>
              <a:rPr lang="en-US" sz="3099" b="1" spc="30">
                <a:solidFill>
                  <a:srgbClr val="000000"/>
                </a:solidFill>
                <a:latin typeface="DM Sans"/>
                <a:ea typeface="DM Sans"/>
                <a:cs typeface="DM Sans"/>
                <a:sym typeface="DM Sans"/>
              </a:rPr>
              <a:t>may</a:t>
            </a:r>
            <a:r>
              <a:rPr lang="en-US" sz="3099" spc="30">
                <a:solidFill>
                  <a:srgbClr val="000000"/>
                </a:solidFill>
                <a:latin typeface="DM Sans"/>
                <a:ea typeface="DM Sans"/>
                <a:cs typeface="DM Sans"/>
                <a:sym typeface="DM Sans"/>
              </a:rPr>
              <a:t> help you show up as your best, most confident self</a:t>
            </a:r>
          </a:p>
          <a:p>
            <a:pPr marL="1338566" lvl="2" indent="-446189" algn="l">
              <a:lnSpc>
                <a:spcPts val="4339"/>
              </a:lnSpc>
              <a:buFont typeface="Arial"/>
              <a:buChar char="⚬"/>
            </a:pPr>
            <a:r>
              <a:rPr lang="en-US" sz="3099" spc="30">
                <a:solidFill>
                  <a:srgbClr val="000000"/>
                </a:solidFill>
                <a:latin typeface="DM Sans"/>
                <a:ea typeface="DM Sans"/>
                <a:cs typeface="DM Sans"/>
                <a:sym typeface="DM Sans"/>
              </a:rPr>
              <a:t>For example, if you're neurodivergent and perform better with preparation, you can ask to see the interview questions ahead of time. If you have sensory processing issues, you can ask for the interview to be conducted in a quiet room without ambient noise</a:t>
            </a:r>
          </a:p>
          <a:p>
            <a:pPr marL="1338566" lvl="2" indent="-446189" algn="l">
              <a:lnSpc>
                <a:spcPts val="4339"/>
              </a:lnSpc>
              <a:buFont typeface="Arial"/>
              <a:buChar char="⚬"/>
            </a:pPr>
            <a:r>
              <a:rPr lang="en-US" sz="3099" spc="30">
                <a:solidFill>
                  <a:srgbClr val="000000"/>
                </a:solidFill>
                <a:latin typeface="DM Sans"/>
                <a:ea typeface="DM Sans"/>
                <a:cs typeface="DM Sans"/>
                <a:sym typeface="DM Sans"/>
              </a:rPr>
              <a:t>If you need to bring an interpreter or another assistive device to the interview, let the interviewer know so they can prepare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0</TotalTime>
  <Words>3452</Words>
  <Application>Microsoft Office PowerPoint</Application>
  <PresentationFormat>Custom</PresentationFormat>
  <Paragraphs>293</Paragraphs>
  <Slides>39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DM Sans Bold</vt:lpstr>
      <vt:lpstr>Lucida Sans</vt:lpstr>
      <vt:lpstr>Arial Black</vt:lpstr>
      <vt:lpstr>Times New Roman</vt:lpstr>
      <vt:lpstr>DM Sans</vt:lpstr>
      <vt:lpstr>League Spartan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 we will cover...</vt:lpstr>
      <vt:lpstr>Purpose of a Resume</vt:lpstr>
      <vt:lpstr>PowerPoint Presentation</vt:lpstr>
      <vt:lpstr>Applicant Tracking Systems (ATS)</vt:lpstr>
      <vt:lpstr>Sections of a Resume</vt:lpstr>
      <vt:lpstr>Header Section</vt:lpstr>
      <vt:lpstr>Header Examples</vt:lpstr>
      <vt:lpstr>Summary</vt:lpstr>
      <vt:lpstr>Summary Example</vt:lpstr>
      <vt:lpstr>Education</vt:lpstr>
      <vt:lpstr>Education Example</vt:lpstr>
      <vt:lpstr>Experience</vt:lpstr>
      <vt:lpstr>Experience Example</vt:lpstr>
      <vt:lpstr>Additional Sections</vt:lpstr>
      <vt:lpstr>Additional Sections</vt:lpstr>
      <vt:lpstr>Chronological Resume Example</vt:lpstr>
      <vt:lpstr>Resumes Do's</vt:lpstr>
      <vt:lpstr>Resumes Don'ts</vt:lpstr>
      <vt:lpstr>Reference Page Example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ODA/Career Center Collaboration (Disclosure and the Job Search &amp; Resume Workshop)</dc:title>
  <cp:lastModifiedBy>Stone, Jessica</cp:lastModifiedBy>
  <cp:revision>2</cp:revision>
  <dcterms:created xsi:type="dcterms:W3CDTF">2006-08-16T00:00:00Z</dcterms:created>
  <dcterms:modified xsi:type="dcterms:W3CDTF">2024-11-06T18:38:26Z</dcterms:modified>
  <dc:identifier>DAGRHULfTP0</dc:identifier>
</cp:coreProperties>
</file>