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79" r:id="rId5"/>
    <p:sldId id="261" r:id="rId6"/>
    <p:sldId id="267" r:id="rId7"/>
    <p:sldId id="262" r:id="rId8"/>
    <p:sldId id="260" r:id="rId9"/>
    <p:sldId id="263" r:id="rId10"/>
    <p:sldId id="264" r:id="rId11"/>
    <p:sldId id="269" r:id="rId12"/>
    <p:sldId id="268" r:id="rId13"/>
    <p:sldId id="274" r:id="rId14"/>
    <p:sldId id="275" r:id="rId15"/>
    <p:sldId id="278" r:id="rId16"/>
    <p:sldId id="265" r:id="rId17"/>
    <p:sldId id="277" r:id="rId18"/>
    <p:sldId id="276" r:id="rId19"/>
    <p:sldId id="266" r:id="rId20"/>
    <p:sldId id="270" r:id="rId21"/>
    <p:sldId id="271" r:id="rId22"/>
    <p:sldId id="272" r:id="rId23"/>
    <p:sldId id="273"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D04A2-191B-40B1-9F78-C7ED496D1C90}" v="1" dt="2024-09-18T13:55:00.388"/>
    <p1510:client id="{0D42F195-7D68-4F05-91BC-2BA9E0AFE47B}" v="328" dt="2024-09-18T14:34:19.852"/>
    <p1510:client id="{3FD04D01-1764-A680-D243-2B4B32DA32C8}" v="9" dt="2024-09-17T20:46:23.146"/>
    <p1510:client id="{78DBC0BA-676C-4F70-A9BF-C4B708E44217}" v="3933" dt="2024-09-17T20:45:24.751"/>
    <p1510:client id="{AED01F4D-7891-671A-D0F5-83741723FAF5}" v="7" dt="2024-09-18T14:20:13.1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411CBB-8764-4CA6-B5D2-F652DD269C03}" type="doc">
      <dgm:prSet loTypeId="urn:microsoft.com/office/officeart/2016/7/layout/BasicLinearProcessNumbered" loCatId="process" qsTypeId="urn:microsoft.com/office/officeart/2005/8/quickstyle/simple1" qsCatId="simple" csTypeId="urn:microsoft.com/office/officeart/2005/8/colors/colorful1" csCatId="colorful"/>
      <dgm:spPr/>
      <dgm:t>
        <a:bodyPr/>
        <a:lstStyle/>
        <a:p>
          <a:endParaRPr lang="en-US"/>
        </a:p>
      </dgm:t>
    </dgm:pt>
    <dgm:pt modelId="{78508494-A01C-4535-B549-3C51BE263BFA}">
      <dgm:prSet/>
      <dgm:spPr/>
      <dgm:t>
        <a:bodyPr/>
        <a:lstStyle/>
        <a:p>
          <a:r>
            <a:rPr lang="en-US" dirty="0"/>
            <a:t>Faculty/staff will feel empowered and confident to coach a student on the Degree Modification/Course Substitution process and make appropriate referrals for students who may require one.</a:t>
          </a:r>
        </a:p>
      </dgm:t>
    </dgm:pt>
    <dgm:pt modelId="{0D01C19B-8876-45E0-8D61-7B23720E3F0B}" type="parTrans" cxnId="{AC842060-F41E-4752-8B52-37042457C2F1}">
      <dgm:prSet/>
      <dgm:spPr/>
      <dgm:t>
        <a:bodyPr/>
        <a:lstStyle/>
        <a:p>
          <a:endParaRPr lang="en-US"/>
        </a:p>
      </dgm:t>
    </dgm:pt>
    <dgm:pt modelId="{8BDEE26C-15D5-4A8D-BB0A-D476A46FB085}" type="sibTrans" cxnId="{AC842060-F41E-4752-8B52-37042457C2F1}">
      <dgm:prSet phldrT="1" phldr="0"/>
      <dgm:spPr/>
      <dgm:t>
        <a:bodyPr/>
        <a:lstStyle/>
        <a:p>
          <a:r>
            <a:rPr lang="en-US"/>
            <a:t>1</a:t>
          </a:r>
        </a:p>
      </dgm:t>
    </dgm:pt>
    <dgm:pt modelId="{638F0BA9-26D0-49B7-BF86-3062DE1B5C0C}">
      <dgm:prSet/>
      <dgm:spPr/>
      <dgm:t>
        <a:bodyPr/>
        <a:lstStyle/>
        <a:p>
          <a:r>
            <a:rPr lang="en-US" dirty="0"/>
            <a:t>Faculty/staff will understand how to review a request for this type of academic adjustment. </a:t>
          </a:r>
        </a:p>
      </dgm:t>
    </dgm:pt>
    <dgm:pt modelId="{177A1950-423B-4D3C-8781-38486E62D35C}" type="parTrans" cxnId="{BDF42704-90C8-43A9-9C33-8E72E7CA890C}">
      <dgm:prSet/>
      <dgm:spPr/>
      <dgm:t>
        <a:bodyPr/>
        <a:lstStyle/>
        <a:p>
          <a:endParaRPr lang="en-US"/>
        </a:p>
      </dgm:t>
    </dgm:pt>
    <dgm:pt modelId="{21C414E0-3F43-47ED-A868-BB5626CEC991}" type="sibTrans" cxnId="{BDF42704-90C8-43A9-9C33-8E72E7CA890C}">
      <dgm:prSet phldrT="2" phldr="0"/>
      <dgm:spPr/>
      <dgm:t>
        <a:bodyPr/>
        <a:lstStyle/>
        <a:p>
          <a:r>
            <a:rPr lang="en-US"/>
            <a:t>2</a:t>
          </a:r>
        </a:p>
      </dgm:t>
    </dgm:pt>
    <dgm:pt modelId="{EF50F1C2-3741-4995-85B1-6A264C1119CD}">
      <dgm:prSet/>
      <dgm:spPr/>
      <dgm:t>
        <a:bodyPr/>
        <a:lstStyle/>
        <a:p>
          <a:r>
            <a:rPr lang="en-US" dirty="0"/>
            <a:t>Deans or designees will be able to document a denial of this request to comply with disability regulations.</a:t>
          </a:r>
        </a:p>
      </dgm:t>
    </dgm:pt>
    <dgm:pt modelId="{2EFF2315-B379-47B5-A2F9-E3EAD234BD1D}" type="parTrans" cxnId="{B39885ED-C004-4DDC-8B7E-9D520718484C}">
      <dgm:prSet/>
      <dgm:spPr/>
      <dgm:t>
        <a:bodyPr/>
        <a:lstStyle/>
        <a:p>
          <a:endParaRPr lang="en-US"/>
        </a:p>
      </dgm:t>
    </dgm:pt>
    <dgm:pt modelId="{EA054C9E-ACE3-4A54-B014-6DB89D886BC5}" type="sibTrans" cxnId="{B39885ED-C004-4DDC-8B7E-9D520718484C}">
      <dgm:prSet phldrT="3" phldr="0"/>
      <dgm:spPr/>
      <dgm:t>
        <a:bodyPr/>
        <a:lstStyle/>
        <a:p>
          <a:r>
            <a:rPr lang="en-US"/>
            <a:t>3</a:t>
          </a:r>
        </a:p>
      </dgm:t>
    </dgm:pt>
    <dgm:pt modelId="{6CA8DAB8-5A68-4181-9238-82649F365688}" type="pres">
      <dgm:prSet presAssocID="{2B411CBB-8764-4CA6-B5D2-F652DD269C03}" presName="Name0" presStyleCnt="0">
        <dgm:presLayoutVars>
          <dgm:animLvl val="lvl"/>
          <dgm:resizeHandles val="exact"/>
        </dgm:presLayoutVars>
      </dgm:prSet>
      <dgm:spPr/>
    </dgm:pt>
    <dgm:pt modelId="{9B97D61E-C6F6-4AA9-9D41-C926B96F95E6}" type="pres">
      <dgm:prSet presAssocID="{78508494-A01C-4535-B549-3C51BE263BFA}" presName="compositeNode" presStyleCnt="0">
        <dgm:presLayoutVars>
          <dgm:bulletEnabled val="1"/>
        </dgm:presLayoutVars>
      </dgm:prSet>
      <dgm:spPr/>
    </dgm:pt>
    <dgm:pt modelId="{5523091A-854A-4B69-91BD-914E2077BC43}" type="pres">
      <dgm:prSet presAssocID="{78508494-A01C-4535-B549-3C51BE263BFA}" presName="bgRect" presStyleLbl="bgAccFollowNode1" presStyleIdx="0" presStyleCnt="3"/>
      <dgm:spPr/>
    </dgm:pt>
    <dgm:pt modelId="{341CACE0-F550-463C-B55A-EF05CEEE0425}" type="pres">
      <dgm:prSet presAssocID="{8BDEE26C-15D5-4A8D-BB0A-D476A46FB085}" presName="sibTransNodeCircle" presStyleLbl="alignNode1" presStyleIdx="0" presStyleCnt="6">
        <dgm:presLayoutVars>
          <dgm:chMax val="0"/>
          <dgm:bulletEnabled/>
        </dgm:presLayoutVars>
      </dgm:prSet>
      <dgm:spPr/>
    </dgm:pt>
    <dgm:pt modelId="{CFFF0B04-6647-4C23-8C5E-D179C77E9DF6}" type="pres">
      <dgm:prSet presAssocID="{78508494-A01C-4535-B549-3C51BE263BFA}" presName="bottomLine" presStyleLbl="alignNode1" presStyleIdx="1" presStyleCnt="6">
        <dgm:presLayoutVars/>
      </dgm:prSet>
      <dgm:spPr/>
    </dgm:pt>
    <dgm:pt modelId="{D304BD2D-E9BC-4935-8E50-C036BF6D471C}" type="pres">
      <dgm:prSet presAssocID="{78508494-A01C-4535-B549-3C51BE263BFA}" presName="nodeText" presStyleLbl="bgAccFollowNode1" presStyleIdx="0" presStyleCnt="3">
        <dgm:presLayoutVars>
          <dgm:bulletEnabled val="1"/>
        </dgm:presLayoutVars>
      </dgm:prSet>
      <dgm:spPr/>
    </dgm:pt>
    <dgm:pt modelId="{DF97532F-259F-4E77-BAFA-D6DBF866DFEE}" type="pres">
      <dgm:prSet presAssocID="{8BDEE26C-15D5-4A8D-BB0A-D476A46FB085}" presName="sibTrans" presStyleCnt="0"/>
      <dgm:spPr/>
    </dgm:pt>
    <dgm:pt modelId="{139D029D-1CCA-4B1D-AF37-520557E7AC89}" type="pres">
      <dgm:prSet presAssocID="{638F0BA9-26D0-49B7-BF86-3062DE1B5C0C}" presName="compositeNode" presStyleCnt="0">
        <dgm:presLayoutVars>
          <dgm:bulletEnabled val="1"/>
        </dgm:presLayoutVars>
      </dgm:prSet>
      <dgm:spPr/>
    </dgm:pt>
    <dgm:pt modelId="{5BA8E90E-D345-4B94-A4C8-5C045640B3CE}" type="pres">
      <dgm:prSet presAssocID="{638F0BA9-26D0-49B7-BF86-3062DE1B5C0C}" presName="bgRect" presStyleLbl="bgAccFollowNode1" presStyleIdx="1" presStyleCnt="3"/>
      <dgm:spPr/>
    </dgm:pt>
    <dgm:pt modelId="{C709E7AC-8637-472D-9491-880E455E18CF}" type="pres">
      <dgm:prSet presAssocID="{21C414E0-3F43-47ED-A868-BB5626CEC991}" presName="sibTransNodeCircle" presStyleLbl="alignNode1" presStyleIdx="2" presStyleCnt="6">
        <dgm:presLayoutVars>
          <dgm:chMax val="0"/>
          <dgm:bulletEnabled/>
        </dgm:presLayoutVars>
      </dgm:prSet>
      <dgm:spPr/>
    </dgm:pt>
    <dgm:pt modelId="{F6F2CD6C-8CC7-4845-AF54-0A70044BE2D1}" type="pres">
      <dgm:prSet presAssocID="{638F0BA9-26D0-49B7-BF86-3062DE1B5C0C}" presName="bottomLine" presStyleLbl="alignNode1" presStyleIdx="3" presStyleCnt="6">
        <dgm:presLayoutVars/>
      </dgm:prSet>
      <dgm:spPr/>
    </dgm:pt>
    <dgm:pt modelId="{9A8695BC-3028-4DFB-B2A2-5B3DB9A4223F}" type="pres">
      <dgm:prSet presAssocID="{638F0BA9-26D0-49B7-BF86-3062DE1B5C0C}" presName="nodeText" presStyleLbl="bgAccFollowNode1" presStyleIdx="1" presStyleCnt="3">
        <dgm:presLayoutVars>
          <dgm:bulletEnabled val="1"/>
        </dgm:presLayoutVars>
      </dgm:prSet>
      <dgm:spPr/>
    </dgm:pt>
    <dgm:pt modelId="{6E56BC1F-43D1-4FC4-9F31-E38779989F21}" type="pres">
      <dgm:prSet presAssocID="{21C414E0-3F43-47ED-A868-BB5626CEC991}" presName="sibTrans" presStyleCnt="0"/>
      <dgm:spPr/>
    </dgm:pt>
    <dgm:pt modelId="{6A8F95A6-DC26-4B15-8C48-0D093B2A1C0E}" type="pres">
      <dgm:prSet presAssocID="{EF50F1C2-3741-4995-85B1-6A264C1119CD}" presName="compositeNode" presStyleCnt="0">
        <dgm:presLayoutVars>
          <dgm:bulletEnabled val="1"/>
        </dgm:presLayoutVars>
      </dgm:prSet>
      <dgm:spPr/>
    </dgm:pt>
    <dgm:pt modelId="{D8FAFEBA-8B2F-4037-B44A-4DC49FC6AFD0}" type="pres">
      <dgm:prSet presAssocID="{EF50F1C2-3741-4995-85B1-6A264C1119CD}" presName="bgRect" presStyleLbl="bgAccFollowNode1" presStyleIdx="2" presStyleCnt="3"/>
      <dgm:spPr/>
    </dgm:pt>
    <dgm:pt modelId="{D7E9F921-2864-46F0-ADBA-7DA8BDBDB8B5}" type="pres">
      <dgm:prSet presAssocID="{EA054C9E-ACE3-4A54-B014-6DB89D886BC5}" presName="sibTransNodeCircle" presStyleLbl="alignNode1" presStyleIdx="4" presStyleCnt="6">
        <dgm:presLayoutVars>
          <dgm:chMax val="0"/>
          <dgm:bulletEnabled/>
        </dgm:presLayoutVars>
      </dgm:prSet>
      <dgm:spPr/>
    </dgm:pt>
    <dgm:pt modelId="{9C0F15C3-12BF-4C29-B73A-B1680D503C4D}" type="pres">
      <dgm:prSet presAssocID="{EF50F1C2-3741-4995-85B1-6A264C1119CD}" presName="bottomLine" presStyleLbl="alignNode1" presStyleIdx="5" presStyleCnt="6">
        <dgm:presLayoutVars/>
      </dgm:prSet>
      <dgm:spPr/>
    </dgm:pt>
    <dgm:pt modelId="{63B4334F-A54F-43D9-8DB7-8820DDBFF0C6}" type="pres">
      <dgm:prSet presAssocID="{EF50F1C2-3741-4995-85B1-6A264C1119CD}" presName="nodeText" presStyleLbl="bgAccFollowNode1" presStyleIdx="2" presStyleCnt="3">
        <dgm:presLayoutVars>
          <dgm:bulletEnabled val="1"/>
        </dgm:presLayoutVars>
      </dgm:prSet>
      <dgm:spPr/>
    </dgm:pt>
  </dgm:ptLst>
  <dgm:cxnLst>
    <dgm:cxn modelId="{BDF42704-90C8-43A9-9C33-8E72E7CA890C}" srcId="{2B411CBB-8764-4CA6-B5D2-F652DD269C03}" destId="{638F0BA9-26D0-49B7-BF86-3062DE1B5C0C}" srcOrd="1" destOrd="0" parTransId="{177A1950-423B-4D3C-8781-38486E62D35C}" sibTransId="{21C414E0-3F43-47ED-A868-BB5626CEC991}"/>
    <dgm:cxn modelId="{2978AC0F-30AA-4082-BB63-9CAF479876F0}" type="presOf" srcId="{638F0BA9-26D0-49B7-BF86-3062DE1B5C0C}" destId="{9A8695BC-3028-4DFB-B2A2-5B3DB9A4223F}" srcOrd="1" destOrd="0" presId="urn:microsoft.com/office/officeart/2016/7/layout/BasicLinearProcessNumbered"/>
    <dgm:cxn modelId="{5FA14B22-5307-48EB-9204-C471AECB4709}" type="presOf" srcId="{8BDEE26C-15D5-4A8D-BB0A-D476A46FB085}" destId="{341CACE0-F550-463C-B55A-EF05CEEE0425}" srcOrd="0" destOrd="0" presId="urn:microsoft.com/office/officeart/2016/7/layout/BasicLinearProcessNumbered"/>
    <dgm:cxn modelId="{AC842060-F41E-4752-8B52-37042457C2F1}" srcId="{2B411CBB-8764-4CA6-B5D2-F652DD269C03}" destId="{78508494-A01C-4535-B549-3C51BE263BFA}" srcOrd="0" destOrd="0" parTransId="{0D01C19B-8876-45E0-8D61-7B23720E3F0B}" sibTransId="{8BDEE26C-15D5-4A8D-BB0A-D476A46FB085}"/>
    <dgm:cxn modelId="{59F25F4C-AD5B-4B55-B0D2-A791796B7E69}" type="presOf" srcId="{78508494-A01C-4535-B549-3C51BE263BFA}" destId="{5523091A-854A-4B69-91BD-914E2077BC43}" srcOrd="0" destOrd="0" presId="urn:microsoft.com/office/officeart/2016/7/layout/BasicLinearProcessNumbered"/>
    <dgm:cxn modelId="{2272054E-C1CC-4823-96B4-0B28FEE0A0B0}" type="presOf" srcId="{EA054C9E-ACE3-4A54-B014-6DB89D886BC5}" destId="{D7E9F921-2864-46F0-ADBA-7DA8BDBDB8B5}" srcOrd="0" destOrd="0" presId="urn:microsoft.com/office/officeart/2016/7/layout/BasicLinearProcessNumbered"/>
    <dgm:cxn modelId="{67A03486-83D8-4499-A9C7-5A6CDCE3689C}" type="presOf" srcId="{638F0BA9-26D0-49B7-BF86-3062DE1B5C0C}" destId="{5BA8E90E-D345-4B94-A4C8-5C045640B3CE}" srcOrd="0" destOrd="0" presId="urn:microsoft.com/office/officeart/2016/7/layout/BasicLinearProcessNumbered"/>
    <dgm:cxn modelId="{0EE7188A-669F-42A1-A9AA-E34F77EFEBC7}" type="presOf" srcId="{2B411CBB-8764-4CA6-B5D2-F652DD269C03}" destId="{6CA8DAB8-5A68-4181-9238-82649F365688}" srcOrd="0" destOrd="0" presId="urn:microsoft.com/office/officeart/2016/7/layout/BasicLinearProcessNumbered"/>
    <dgm:cxn modelId="{4AE34494-E958-4888-A279-8BD4FD974848}" type="presOf" srcId="{EF50F1C2-3741-4995-85B1-6A264C1119CD}" destId="{D8FAFEBA-8B2F-4037-B44A-4DC49FC6AFD0}" srcOrd="0" destOrd="0" presId="urn:microsoft.com/office/officeart/2016/7/layout/BasicLinearProcessNumbered"/>
    <dgm:cxn modelId="{B60114C1-B3C3-4B50-A722-9BF023D1E693}" type="presOf" srcId="{EF50F1C2-3741-4995-85B1-6A264C1119CD}" destId="{63B4334F-A54F-43D9-8DB7-8820DDBFF0C6}" srcOrd="1" destOrd="0" presId="urn:microsoft.com/office/officeart/2016/7/layout/BasicLinearProcessNumbered"/>
    <dgm:cxn modelId="{5139C1C7-DF55-460C-997C-EB807D389173}" type="presOf" srcId="{21C414E0-3F43-47ED-A868-BB5626CEC991}" destId="{C709E7AC-8637-472D-9491-880E455E18CF}" srcOrd="0" destOrd="0" presId="urn:microsoft.com/office/officeart/2016/7/layout/BasicLinearProcessNumbered"/>
    <dgm:cxn modelId="{12C69DDA-1D4C-4204-B697-E4B230395AA3}" type="presOf" srcId="{78508494-A01C-4535-B549-3C51BE263BFA}" destId="{D304BD2D-E9BC-4935-8E50-C036BF6D471C}" srcOrd="1" destOrd="0" presId="urn:microsoft.com/office/officeart/2016/7/layout/BasicLinearProcessNumbered"/>
    <dgm:cxn modelId="{B39885ED-C004-4DDC-8B7E-9D520718484C}" srcId="{2B411CBB-8764-4CA6-B5D2-F652DD269C03}" destId="{EF50F1C2-3741-4995-85B1-6A264C1119CD}" srcOrd="2" destOrd="0" parTransId="{2EFF2315-B379-47B5-A2F9-E3EAD234BD1D}" sibTransId="{EA054C9E-ACE3-4A54-B014-6DB89D886BC5}"/>
    <dgm:cxn modelId="{02C3349D-6787-48AC-B35B-918BAF252633}" type="presParOf" srcId="{6CA8DAB8-5A68-4181-9238-82649F365688}" destId="{9B97D61E-C6F6-4AA9-9D41-C926B96F95E6}" srcOrd="0" destOrd="0" presId="urn:microsoft.com/office/officeart/2016/7/layout/BasicLinearProcessNumbered"/>
    <dgm:cxn modelId="{51BC38B4-C98A-49F0-964B-C28ED3F5BB3E}" type="presParOf" srcId="{9B97D61E-C6F6-4AA9-9D41-C926B96F95E6}" destId="{5523091A-854A-4B69-91BD-914E2077BC43}" srcOrd="0" destOrd="0" presId="urn:microsoft.com/office/officeart/2016/7/layout/BasicLinearProcessNumbered"/>
    <dgm:cxn modelId="{93400156-8C6B-4DCD-8813-ADC29DB0AE15}" type="presParOf" srcId="{9B97D61E-C6F6-4AA9-9D41-C926B96F95E6}" destId="{341CACE0-F550-463C-B55A-EF05CEEE0425}" srcOrd="1" destOrd="0" presId="urn:microsoft.com/office/officeart/2016/7/layout/BasicLinearProcessNumbered"/>
    <dgm:cxn modelId="{EE13BD04-2604-4FAC-87C2-6C23C9B79F2A}" type="presParOf" srcId="{9B97D61E-C6F6-4AA9-9D41-C926B96F95E6}" destId="{CFFF0B04-6647-4C23-8C5E-D179C77E9DF6}" srcOrd="2" destOrd="0" presId="urn:microsoft.com/office/officeart/2016/7/layout/BasicLinearProcessNumbered"/>
    <dgm:cxn modelId="{E78277DE-4062-4615-859A-801C7817F4FA}" type="presParOf" srcId="{9B97D61E-C6F6-4AA9-9D41-C926B96F95E6}" destId="{D304BD2D-E9BC-4935-8E50-C036BF6D471C}" srcOrd="3" destOrd="0" presId="urn:microsoft.com/office/officeart/2016/7/layout/BasicLinearProcessNumbered"/>
    <dgm:cxn modelId="{84238078-713F-4069-AA30-962263158756}" type="presParOf" srcId="{6CA8DAB8-5A68-4181-9238-82649F365688}" destId="{DF97532F-259F-4E77-BAFA-D6DBF866DFEE}" srcOrd="1" destOrd="0" presId="urn:microsoft.com/office/officeart/2016/7/layout/BasicLinearProcessNumbered"/>
    <dgm:cxn modelId="{16703131-DAE8-4606-A928-07723DEED171}" type="presParOf" srcId="{6CA8DAB8-5A68-4181-9238-82649F365688}" destId="{139D029D-1CCA-4B1D-AF37-520557E7AC89}" srcOrd="2" destOrd="0" presId="urn:microsoft.com/office/officeart/2016/7/layout/BasicLinearProcessNumbered"/>
    <dgm:cxn modelId="{29E4594E-AF4B-4935-8167-A7F78F029D9C}" type="presParOf" srcId="{139D029D-1CCA-4B1D-AF37-520557E7AC89}" destId="{5BA8E90E-D345-4B94-A4C8-5C045640B3CE}" srcOrd="0" destOrd="0" presId="urn:microsoft.com/office/officeart/2016/7/layout/BasicLinearProcessNumbered"/>
    <dgm:cxn modelId="{EA60458B-E6F5-4456-BAF0-E0862C821997}" type="presParOf" srcId="{139D029D-1CCA-4B1D-AF37-520557E7AC89}" destId="{C709E7AC-8637-472D-9491-880E455E18CF}" srcOrd="1" destOrd="0" presId="urn:microsoft.com/office/officeart/2016/7/layout/BasicLinearProcessNumbered"/>
    <dgm:cxn modelId="{4BC3E2F8-AA54-46F7-8CF0-D1187B2EA997}" type="presParOf" srcId="{139D029D-1CCA-4B1D-AF37-520557E7AC89}" destId="{F6F2CD6C-8CC7-4845-AF54-0A70044BE2D1}" srcOrd="2" destOrd="0" presId="urn:microsoft.com/office/officeart/2016/7/layout/BasicLinearProcessNumbered"/>
    <dgm:cxn modelId="{B5531C49-9710-4E4F-936D-06709B85411E}" type="presParOf" srcId="{139D029D-1CCA-4B1D-AF37-520557E7AC89}" destId="{9A8695BC-3028-4DFB-B2A2-5B3DB9A4223F}" srcOrd="3" destOrd="0" presId="urn:microsoft.com/office/officeart/2016/7/layout/BasicLinearProcessNumbered"/>
    <dgm:cxn modelId="{BCF6DBD0-890B-4709-BBE0-F8523D2BF51B}" type="presParOf" srcId="{6CA8DAB8-5A68-4181-9238-82649F365688}" destId="{6E56BC1F-43D1-4FC4-9F31-E38779989F21}" srcOrd="3" destOrd="0" presId="urn:microsoft.com/office/officeart/2016/7/layout/BasicLinearProcessNumbered"/>
    <dgm:cxn modelId="{37541C70-9956-4C52-83AF-5073BD4CF9B7}" type="presParOf" srcId="{6CA8DAB8-5A68-4181-9238-82649F365688}" destId="{6A8F95A6-DC26-4B15-8C48-0D093B2A1C0E}" srcOrd="4" destOrd="0" presId="urn:microsoft.com/office/officeart/2016/7/layout/BasicLinearProcessNumbered"/>
    <dgm:cxn modelId="{230DB096-CCD2-4A65-A69B-6914980A3D0B}" type="presParOf" srcId="{6A8F95A6-DC26-4B15-8C48-0D093B2A1C0E}" destId="{D8FAFEBA-8B2F-4037-B44A-4DC49FC6AFD0}" srcOrd="0" destOrd="0" presId="urn:microsoft.com/office/officeart/2016/7/layout/BasicLinearProcessNumbered"/>
    <dgm:cxn modelId="{8F703A9F-6E53-4B06-B1E7-0D9154A9D711}" type="presParOf" srcId="{6A8F95A6-DC26-4B15-8C48-0D093B2A1C0E}" destId="{D7E9F921-2864-46F0-ADBA-7DA8BDBDB8B5}" srcOrd="1" destOrd="0" presId="urn:microsoft.com/office/officeart/2016/7/layout/BasicLinearProcessNumbered"/>
    <dgm:cxn modelId="{89B78CB0-2AE1-4C43-9F9E-AE8BBF0A07E3}" type="presParOf" srcId="{6A8F95A6-DC26-4B15-8C48-0D093B2A1C0E}" destId="{9C0F15C3-12BF-4C29-B73A-B1680D503C4D}" srcOrd="2" destOrd="0" presId="urn:microsoft.com/office/officeart/2016/7/layout/BasicLinearProcessNumbered"/>
    <dgm:cxn modelId="{531B51C6-0728-4731-8E3E-250D1F3BDCC0}" type="presParOf" srcId="{6A8F95A6-DC26-4B15-8C48-0D093B2A1C0E}" destId="{63B4334F-A54F-43D9-8DB7-8820DDBFF0C6}"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929EB3-58FD-420D-A37B-72908FB3D39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F7CBF1B-B32B-4F70-9275-6791690C12B0}">
      <dgm:prSet/>
      <dgm:spPr/>
      <dgm:t>
        <a:bodyPr/>
        <a:lstStyle/>
        <a:p>
          <a:r>
            <a:rPr lang="en-US" dirty="0"/>
            <a:t>The Academic Dean (or designee) is the expert on the degree program and requirements.</a:t>
          </a:r>
        </a:p>
      </dgm:t>
    </dgm:pt>
    <dgm:pt modelId="{FE14DA2A-9398-4D8D-A4B3-C1243A0F80C4}" type="parTrans" cxnId="{4996EA59-BE9F-4602-8591-433FD4143AC6}">
      <dgm:prSet/>
      <dgm:spPr/>
      <dgm:t>
        <a:bodyPr/>
        <a:lstStyle/>
        <a:p>
          <a:endParaRPr lang="en-US"/>
        </a:p>
      </dgm:t>
    </dgm:pt>
    <dgm:pt modelId="{6CCE6444-6EED-456E-9027-3A3FAB7E55F3}" type="sibTrans" cxnId="{4996EA59-BE9F-4602-8591-433FD4143AC6}">
      <dgm:prSet/>
      <dgm:spPr/>
      <dgm:t>
        <a:bodyPr/>
        <a:lstStyle/>
        <a:p>
          <a:endParaRPr lang="en-US"/>
        </a:p>
      </dgm:t>
    </dgm:pt>
    <dgm:pt modelId="{0057A93C-49F6-4F33-9DAE-3B1F3FD6FE7C}">
      <dgm:prSet/>
      <dgm:spPr/>
      <dgm:t>
        <a:bodyPr/>
        <a:lstStyle/>
        <a:p>
          <a:r>
            <a:rPr lang="en-US" dirty="0"/>
            <a:t>The Office of Disability Access team is happy to assist on the disability aspect. </a:t>
          </a:r>
        </a:p>
      </dgm:t>
    </dgm:pt>
    <dgm:pt modelId="{7E0C38E8-23D9-4F66-926E-D6ACFC16E8D4}" type="parTrans" cxnId="{65F7BDDC-99B0-4117-B39D-927611D504A8}">
      <dgm:prSet/>
      <dgm:spPr/>
      <dgm:t>
        <a:bodyPr/>
        <a:lstStyle/>
        <a:p>
          <a:endParaRPr lang="en-US"/>
        </a:p>
      </dgm:t>
    </dgm:pt>
    <dgm:pt modelId="{19063001-97C2-4C1F-899E-CBA5D178DF73}" type="sibTrans" cxnId="{65F7BDDC-99B0-4117-B39D-927611D504A8}">
      <dgm:prSet/>
      <dgm:spPr/>
      <dgm:t>
        <a:bodyPr/>
        <a:lstStyle/>
        <a:p>
          <a:endParaRPr lang="en-US"/>
        </a:p>
      </dgm:t>
    </dgm:pt>
    <dgm:pt modelId="{89842900-6FC4-4FEE-B6A1-18708CE9BBB4}" type="pres">
      <dgm:prSet presAssocID="{ED929EB3-58FD-420D-A37B-72908FB3D397}" presName="hierChild1" presStyleCnt="0">
        <dgm:presLayoutVars>
          <dgm:chPref val="1"/>
          <dgm:dir/>
          <dgm:animOne val="branch"/>
          <dgm:animLvl val="lvl"/>
          <dgm:resizeHandles/>
        </dgm:presLayoutVars>
      </dgm:prSet>
      <dgm:spPr/>
    </dgm:pt>
    <dgm:pt modelId="{D5B8D31A-6926-4729-A25A-15037988F416}" type="pres">
      <dgm:prSet presAssocID="{BF7CBF1B-B32B-4F70-9275-6791690C12B0}" presName="hierRoot1" presStyleCnt="0"/>
      <dgm:spPr/>
    </dgm:pt>
    <dgm:pt modelId="{92E01E91-E918-42B0-A457-554700B2D83A}" type="pres">
      <dgm:prSet presAssocID="{BF7CBF1B-B32B-4F70-9275-6791690C12B0}" presName="composite" presStyleCnt="0"/>
      <dgm:spPr/>
    </dgm:pt>
    <dgm:pt modelId="{2E50DF33-E12F-40DD-9672-DE8B5B267288}" type="pres">
      <dgm:prSet presAssocID="{BF7CBF1B-B32B-4F70-9275-6791690C12B0}" presName="background" presStyleLbl="node0" presStyleIdx="0" presStyleCnt="2"/>
      <dgm:spPr/>
    </dgm:pt>
    <dgm:pt modelId="{CF91B60B-1385-4B24-A24C-5C6623156916}" type="pres">
      <dgm:prSet presAssocID="{BF7CBF1B-B32B-4F70-9275-6791690C12B0}" presName="text" presStyleLbl="fgAcc0" presStyleIdx="0" presStyleCnt="2">
        <dgm:presLayoutVars>
          <dgm:chPref val="3"/>
        </dgm:presLayoutVars>
      </dgm:prSet>
      <dgm:spPr/>
    </dgm:pt>
    <dgm:pt modelId="{C0248243-8D62-42C2-B8BF-F2CEA1EEAC4E}" type="pres">
      <dgm:prSet presAssocID="{BF7CBF1B-B32B-4F70-9275-6791690C12B0}" presName="hierChild2" presStyleCnt="0"/>
      <dgm:spPr/>
    </dgm:pt>
    <dgm:pt modelId="{8D082828-2D60-429B-8DAB-5D0AF8F9608A}" type="pres">
      <dgm:prSet presAssocID="{0057A93C-49F6-4F33-9DAE-3B1F3FD6FE7C}" presName="hierRoot1" presStyleCnt="0"/>
      <dgm:spPr/>
    </dgm:pt>
    <dgm:pt modelId="{437F5226-0A32-4853-AAEC-41605E3AEEC2}" type="pres">
      <dgm:prSet presAssocID="{0057A93C-49F6-4F33-9DAE-3B1F3FD6FE7C}" presName="composite" presStyleCnt="0"/>
      <dgm:spPr/>
    </dgm:pt>
    <dgm:pt modelId="{91C95FA4-B6CC-470F-82E8-FB0D8ED2B38E}" type="pres">
      <dgm:prSet presAssocID="{0057A93C-49F6-4F33-9DAE-3B1F3FD6FE7C}" presName="background" presStyleLbl="node0" presStyleIdx="1" presStyleCnt="2"/>
      <dgm:spPr/>
    </dgm:pt>
    <dgm:pt modelId="{3070E644-6949-4FE1-9271-DD32297AB7F9}" type="pres">
      <dgm:prSet presAssocID="{0057A93C-49F6-4F33-9DAE-3B1F3FD6FE7C}" presName="text" presStyleLbl="fgAcc0" presStyleIdx="1" presStyleCnt="2">
        <dgm:presLayoutVars>
          <dgm:chPref val="3"/>
        </dgm:presLayoutVars>
      </dgm:prSet>
      <dgm:spPr/>
    </dgm:pt>
    <dgm:pt modelId="{BEE781D1-3F57-47C5-A7AC-12B49E09173B}" type="pres">
      <dgm:prSet presAssocID="{0057A93C-49F6-4F33-9DAE-3B1F3FD6FE7C}" presName="hierChild2" presStyleCnt="0"/>
      <dgm:spPr/>
    </dgm:pt>
  </dgm:ptLst>
  <dgm:cxnLst>
    <dgm:cxn modelId="{DC019536-11D9-42C9-BF42-418201FF28FE}" type="presOf" srcId="{0057A93C-49F6-4F33-9DAE-3B1F3FD6FE7C}" destId="{3070E644-6949-4FE1-9271-DD32297AB7F9}" srcOrd="0" destOrd="0" presId="urn:microsoft.com/office/officeart/2005/8/layout/hierarchy1"/>
    <dgm:cxn modelId="{4996EA59-BE9F-4602-8591-433FD4143AC6}" srcId="{ED929EB3-58FD-420D-A37B-72908FB3D397}" destId="{BF7CBF1B-B32B-4F70-9275-6791690C12B0}" srcOrd="0" destOrd="0" parTransId="{FE14DA2A-9398-4D8D-A4B3-C1243A0F80C4}" sibTransId="{6CCE6444-6EED-456E-9027-3A3FAB7E55F3}"/>
    <dgm:cxn modelId="{65F7BDDC-99B0-4117-B39D-927611D504A8}" srcId="{ED929EB3-58FD-420D-A37B-72908FB3D397}" destId="{0057A93C-49F6-4F33-9DAE-3B1F3FD6FE7C}" srcOrd="1" destOrd="0" parTransId="{7E0C38E8-23D9-4F66-926E-D6ACFC16E8D4}" sibTransId="{19063001-97C2-4C1F-899E-CBA5D178DF73}"/>
    <dgm:cxn modelId="{69F806E1-3286-41FF-A7C9-E9BDD94BFB05}" type="presOf" srcId="{BF7CBF1B-B32B-4F70-9275-6791690C12B0}" destId="{CF91B60B-1385-4B24-A24C-5C6623156916}" srcOrd="0" destOrd="0" presId="urn:microsoft.com/office/officeart/2005/8/layout/hierarchy1"/>
    <dgm:cxn modelId="{7CD038F3-8D58-47B1-AD33-4AD4E506A962}" type="presOf" srcId="{ED929EB3-58FD-420D-A37B-72908FB3D397}" destId="{89842900-6FC4-4FEE-B6A1-18708CE9BBB4}" srcOrd="0" destOrd="0" presId="urn:microsoft.com/office/officeart/2005/8/layout/hierarchy1"/>
    <dgm:cxn modelId="{93EB4804-7571-4CBD-A8D1-6C625C4DE8E0}" type="presParOf" srcId="{89842900-6FC4-4FEE-B6A1-18708CE9BBB4}" destId="{D5B8D31A-6926-4729-A25A-15037988F416}" srcOrd="0" destOrd="0" presId="urn:microsoft.com/office/officeart/2005/8/layout/hierarchy1"/>
    <dgm:cxn modelId="{9A6A4644-D464-4E63-BE78-3428DE924D7C}" type="presParOf" srcId="{D5B8D31A-6926-4729-A25A-15037988F416}" destId="{92E01E91-E918-42B0-A457-554700B2D83A}" srcOrd="0" destOrd="0" presId="urn:microsoft.com/office/officeart/2005/8/layout/hierarchy1"/>
    <dgm:cxn modelId="{AB4FB502-F2C1-459D-8065-B68F2E5D47A3}" type="presParOf" srcId="{92E01E91-E918-42B0-A457-554700B2D83A}" destId="{2E50DF33-E12F-40DD-9672-DE8B5B267288}" srcOrd="0" destOrd="0" presId="urn:microsoft.com/office/officeart/2005/8/layout/hierarchy1"/>
    <dgm:cxn modelId="{9ACABD84-13C7-4B4E-90CF-D7BEAEB7A145}" type="presParOf" srcId="{92E01E91-E918-42B0-A457-554700B2D83A}" destId="{CF91B60B-1385-4B24-A24C-5C6623156916}" srcOrd="1" destOrd="0" presId="urn:microsoft.com/office/officeart/2005/8/layout/hierarchy1"/>
    <dgm:cxn modelId="{9C040EEF-8C29-40AE-B3A0-4C5087077E89}" type="presParOf" srcId="{D5B8D31A-6926-4729-A25A-15037988F416}" destId="{C0248243-8D62-42C2-B8BF-F2CEA1EEAC4E}" srcOrd="1" destOrd="0" presId="urn:microsoft.com/office/officeart/2005/8/layout/hierarchy1"/>
    <dgm:cxn modelId="{8895E7CA-7916-4527-BDF2-625F479AD8EA}" type="presParOf" srcId="{89842900-6FC4-4FEE-B6A1-18708CE9BBB4}" destId="{8D082828-2D60-429B-8DAB-5D0AF8F9608A}" srcOrd="1" destOrd="0" presId="urn:microsoft.com/office/officeart/2005/8/layout/hierarchy1"/>
    <dgm:cxn modelId="{ACFBBD4D-8ED3-4E20-820F-A461E7F5F96C}" type="presParOf" srcId="{8D082828-2D60-429B-8DAB-5D0AF8F9608A}" destId="{437F5226-0A32-4853-AAEC-41605E3AEEC2}" srcOrd="0" destOrd="0" presId="urn:microsoft.com/office/officeart/2005/8/layout/hierarchy1"/>
    <dgm:cxn modelId="{73DDC21F-280C-4219-973D-269AED8BF126}" type="presParOf" srcId="{437F5226-0A32-4853-AAEC-41605E3AEEC2}" destId="{91C95FA4-B6CC-470F-82E8-FB0D8ED2B38E}" srcOrd="0" destOrd="0" presId="urn:microsoft.com/office/officeart/2005/8/layout/hierarchy1"/>
    <dgm:cxn modelId="{419C6B12-2FA2-4227-B299-CF486ACE55F6}" type="presParOf" srcId="{437F5226-0A32-4853-AAEC-41605E3AEEC2}" destId="{3070E644-6949-4FE1-9271-DD32297AB7F9}" srcOrd="1" destOrd="0" presId="urn:microsoft.com/office/officeart/2005/8/layout/hierarchy1"/>
    <dgm:cxn modelId="{5011C467-7D9F-4A28-82A1-E0818BBFE87C}" type="presParOf" srcId="{8D082828-2D60-429B-8DAB-5D0AF8F9608A}" destId="{BEE781D1-3F57-47C5-A7AC-12B49E09173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3091A-854A-4B69-91BD-914E2077BC43}">
      <dsp:nvSpPr>
        <dsp:cNvPr id="0" name=""/>
        <dsp:cNvSpPr/>
      </dsp:nvSpPr>
      <dsp:spPr>
        <a:xfrm>
          <a:off x="0" y="0"/>
          <a:ext cx="3381375" cy="3733799"/>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711200">
            <a:lnSpc>
              <a:spcPct val="90000"/>
            </a:lnSpc>
            <a:spcBef>
              <a:spcPct val="0"/>
            </a:spcBef>
            <a:spcAft>
              <a:spcPct val="35000"/>
            </a:spcAft>
            <a:buNone/>
          </a:pPr>
          <a:r>
            <a:rPr lang="en-US" sz="1600" kern="1200" dirty="0"/>
            <a:t>Faculty/staff will feel empowered and confident to coach a student on the Degree Modification/Course Substitution process and make appropriate referrals for students who may require one.</a:t>
          </a:r>
        </a:p>
      </dsp:txBody>
      <dsp:txXfrm>
        <a:off x="0" y="1418843"/>
        <a:ext cx="3381375" cy="2240279"/>
      </dsp:txXfrm>
    </dsp:sp>
    <dsp:sp modelId="{341CACE0-F550-463C-B55A-EF05CEEE0425}">
      <dsp:nvSpPr>
        <dsp:cNvPr id="0" name=""/>
        <dsp:cNvSpPr/>
      </dsp:nvSpPr>
      <dsp:spPr>
        <a:xfrm>
          <a:off x="1130617" y="373379"/>
          <a:ext cx="1120139" cy="1120139"/>
        </a:xfrm>
        <a:prstGeom prst="ellips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330" tIns="12700" rIns="873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94658" y="537420"/>
        <a:ext cx="792057" cy="792057"/>
      </dsp:txXfrm>
    </dsp:sp>
    <dsp:sp modelId="{CFFF0B04-6647-4C23-8C5E-D179C77E9DF6}">
      <dsp:nvSpPr>
        <dsp:cNvPr id="0" name=""/>
        <dsp:cNvSpPr/>
      </dsp:nvSpPr>
      <dsp:spPr>
        <a:xfrm>
          <a:off x="0" y="3733727"/>
          <a:ext cx="3381375" cy="72"/>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8E90E-D345-4B94-A4C8-5C045640B3CE}">
      <dsp:nvSpPr>
        <dsp:cNvPr id="0" name=""/>
        <dsp:cNvSpPr/>
      </dsp:nvSpPr>
      <dsp:spPr>
        <a:xfrm>
          <a:off x="3719512" y="0"/>
          <a:ext cx="3381375" cy="3733799"/>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711200">
            <a:lnSpc>
              <a:spcPct val="90000"/>
            </a:lnSpc>
            <a:spcBef>
              <a:spcPct val="0"/>
            </a:spcBef>
            <a:spcAft>
              <a:spcPct val="35000"/>
            </a:spcAft>
            <a:buNone/>
          </a:pPr>
          <a:r>
            <a:rPr lang="en-US" sz="1600" kern="1200" dirty="0"/>
            <a:t>Faculty/staff will understand how to review a request for this type of academic adjustment. </a:t>
          </a:r>
        </a:p>
      </dsp:txBody>
      <dsp:txXfrm>
        <a:off x="3719512" y="1418843"/>
        <a:ext cx="3381375" cy="2240279"/>
      </dsp:txXfrm>
    </dsp:sp>
    <dsp:sp modelId="{C709E7AC-8637-472D-9491-880E455E18CF}">
      <dsp:nvSpPr>
        <dsp:cNvPr id="0" name=""/>
        <dsp:cNvSpPr/>
      </dsp:nvSpPr>
      <dsp:spPr>
        <a:xfrm>
          <a:off x="4850130" y="373379"/>
          <a:ext cx="1120139" cy="1120139"/>
        </a:xfrm>
        <a:prstGeom prst="ellips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330" tIns="12700" rIns="873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14171" y="537420"/>
        <a:ext cx="792057" cy="792057"/>
      </dsp:txXfrm>
    </dsp:sp>
    <dsp:sp modelId="{F6F2CD6C-8CC7-4845-AF54-0A70044BE2D1}">
      <dsp:nvSpPr>
        <dsp:cNvPr id="0" name=""/>
        <dsp:cNvSpPr/>
      </dsp:nvSpPr>
      <dsp:spPr>
        <a:xfrm>
          <a:off x="3719512" y="3733727"/>
          <a:ext cx="3381375" cy="72"/>
        </a:xfrm>
        <a:prstGeom prst="rect">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AFEBA-8B2F-4037-B44A-4DC49FC6AFD0}">
      <dsp:nvSpPr>
        <dsp:cNvPr id="0" name=""/>
        <dsp:cNvSpPr/>
      </dsp:nvSpPr>
      <dsp:spPr>
        <a:xfrm>
          <a:off x="7439025" y="0"/>
          <a:ext cx="3381375" cy="3733799"/>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711200">
            <a:lnSpc>
              <a:spcPct val="90000"/>
            </a:lnSpc>
            <a:spcBef>
              <a:spcPct val="0"/>
            </a:spcBef>
            <a:spcAft>
              <a:spcPct val="35000"/>
            </a:spcAft>
            <a:buNone/>
          </a:pPr>
          <a:r>
            <a:rPr lang="en-US" sz="1600" kern="1200" dirty="0"/>
            <a:t>Deans or designees will be able to document a denial of this request to comply with disability regulations.</a:t>
          </a:r>
        </a:p>
      </dsp:txBody>
      <dsp:txXfrm>
        <a:off x="7439025" y="1418843"/>
        <a:ext cx="3381375" cy="2240279"/>
      </dsp:txXfrm>
    </dsp:sp>
    <dsp:sp modelId="{D7E9F921-2864-46F0-ADBA-7DA8BDBDB8B5}">
      <dsp:nvSpPr>
        <dsp:cNvPr id="0" name=""/>
        <dsp:cNvSpPr/>
      </dsp:nvSpPr>
      <dsp:spPr>
        <a:xfrm>
          <a:off x="8569642" y="373379"/>
          <a:ext cx="1120139" cy="1120139"/>
        </a:xfrm>
        <a:prstGeom prst="ellipse">
          <a:avLst/>
        </a:prstGeom>
        <a:solidFill>
          <a:schemeClr val="accent6">
            <a:hueOff val="0"/>
            <a:satOff val="0"/>
            <a:lumOff val="0"/>
            <a:alphaOff val="0"/>
          </a:schemeClr>
        </a:solidFill>
        <a:ln w="1905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330" tIns="12700" rIns="873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33683" y="537420"/>
        <a:ext cx="792057" cy="792057"/>
      </dsp:txXfrm>
    </dsp:sp>
    <dsp:sp modelId="{9C0F15C3-12BF-4C29-B73A-B1680D503C4D}">
      <dsp:nvSpPr>
        <dsp:cNvPr id="0" name=""/>
        <dsp:cNvSpPr/>
      </dsp:nvSpPr>
      <dsp:spPr>
        <a:xfrm>
          <a:off x="7439025" y="3733727"/>
          <a:ext cx="3381375" cy="72"/>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0DF33-E12F-40DD-9672-DE8B5B267288}">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91B60B-1385-4B24-A24C-5C6623156916}">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Academic Dean (or designee) is the expert on the degree program and requirements.</a:t>
          </a:r>
        </a:p>
      </dsp:txBody>
      <dsp:txXfrm>
        <a:off x="602678" y="725825"/>
        <a:ext cx="4463730" cy="2771523"/>
      </dsp:txXfrm>
    </dsp:sp>
    <dsp:sp modelId="{91C95FA4-B6CC-470F-82E8-FB0D8ED2B38E}">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70E644-6949-4FE1-9271-DD32297AB7F9}">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Office of Disability Access team is happy to assist on the disability aspect. </a:t>
          </a:r>
        </a:p>
      </dsp:txBody>
      <dsp:txXfrm>
        <a:off x="6269123" y="725825"/>
        <a:ext cx="4463730" cy="2771523"/>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FB4F-00CB-4D0F-7D88-056157EF34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D66592-9FF2-318A-3CB8-D10E3C7CA4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A8DACF-0F53-CBEF-F91A-B09B47E42F5D}"/>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5" name="Footer Placeholder 4">
            <a:extLst>
              <a:ext uri="{FF2B5EF4-FFF2-40B4-BE49-F238E27FC236}">
                <a16:creationId xmlns:a16="http://schemas.microsoft.com/office/drawing/2014/main" id="{77208BAD-7930-CB40-F25F-C4B909E39A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5104B-2B1D-3038-91D2-D249AD875622}"/>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423083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26EC0-E118-02C4-E58C-58409F7297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9E720F-AEBF-9155-C2F8-E94E582C15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88D44-C8F5-EEE7-614C-FBF33A52D316}"/>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5" name="Footer Placeholder 4">
            <a:extLst>
              <a:ext uri="{FF2B5EF4-FFF2-40B4-BE49-F238E27FC236}">
                <a16:creationId xmlns:a16="http://schemas.microsoft.com/office/drawing/2014/main" id="{E5AA1CDD-A5DD-2B07-2184-D82CF783CA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C6D00-6B87-4AFF-3513-0E5240A8B497}"/>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36576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F3D0D3-71FE-2155-6377-90B0501122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63CB72-2C48-9182-8A7A-0DA4FE9CF9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1CFD1-DDE7-9DB6-7425-61F41CCF173C}"/>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5" name="Footer Placeholder 4">
            <a:extLst>
              <a:ext uri="{FF2B5EF4-FFF2-40B4-BE49-F238E27FC236}">
                <a16:creationId xmlns:a16="http://schemas.microsoft.com/office/drawing/2014/main" id="{AB59DB9A-E027-990D-9F0B-5A37796EF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72722-D6C7-AA54-BADD-60FD1F7712B2}"/>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268357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80CE-2DFC-CB8B-E8F3-424597026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29FA43-C2C0-4980-4D82-5C1DACE56B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75F54-709F-FD63-D744-84B82E92DFF7}"/>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5" name="Footer Placeholder 4">
            <a:extLst>
              <a:ext uri="{FF2B5EF4-FFF2-40B4-BE49-F238E27FC236}">
                <a16:creationId xmlns:a16="http://schemas.microsoft.com/office/drawing/2014/main" id="{94E58780-6903-B0B9-42A2-D7DE0E056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85DF28-98E4-5194-65C0-C209370CE68A}"/>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151755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DE84-AF01-6D36-99C2-67ABF570C3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E11B0F-DE41-F15B-88BA-3DBDC3C0F09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563EE5-E5F2-B44D-ACB3-C5BBF76060AE}"/>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5" name="Footer Placeholder 4">
            <a:extLst>
              <a:ext uri="{FF2B5EF4-FFF2-40B4-BE49-F238E27FC236}">
                <a16:creationId xmlns:a16="http://schemas.microsoft.com/office/drawing/2014/main" id="{D1B14DD4-1EB8-A03C-A9E8-C9C952BFDB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C7E73-7887-893C-1A52-9F6437908899}"/>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39832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4C012-3A3E-63F9-92FC-CD419690DF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03F070-2FA6-3444-27F4-04867627C0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3C347E-BA8B-0EE6-3D5D-F32FFA2310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3A694E-E2C9-9246-A4BF-7CE10B34ECCD}"/>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6" name="Footer Placeholder 5">
            <a:extLst>
              <a:ext uri="{FF2B5EF4-FFF2-40B4-BE49-F238E27FC236}">
                <a16:creationId xmlns:a16="http://schemas.microsoft.com/office/drawing/2014/main" id="{0B69E4DA-D0D8-18BA-C8F1-822B27890F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1496CE-9B43-BBCD-96AC-FDCBB7EDE6D7}"/>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95742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55F4-B649-D022-1515-649A1D22AF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BA77E0-A502-E98C-D94C-D5C2EE4E2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829E8-D54C-A2BF-2351-2CB723202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AEB092-35B5-8E19-9F3C-28EE042281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7935EC-8ADF-8B8F-C373-CC8D749039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F55940-9E6E-4172-9F15-D4CEB5D0086B}"/>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8" name="Footer Placeholder 7">
            <a:extLst>
              <a:ext uri="{FF2B5EF4-FFF2-40B4-BE49-F238E27FC236}">
                <a16:creationId xmlns:a16="http://schemas.microsoft.com/office/drawing/2014/main" id="{4C610379-8FB8-0F2D-108F-477953E130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3BCD44-0ED6-AED6-C253-A98151F9FD16}"/>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27872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7971-CA45-5BBC-8959-741D7FA3C3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FD706B-80E4-D064-A6CD-74DC943BC00C}"/>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4" name="Footer Placeholder 3">
            <a:extLst>
              <a:ext uri="{FF2B5EF4-FFF2-40B4-BE49-F238E27FC236}">
                <a16:creationId xmlns:a16="http://schemas.microsoft.com/office/drawing/2014/main" id="{AA332958-B8AC-EAED-C15A-B3E5A56CD0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C2832E-9225-01B9-7D70-1A00B916AA5F}"/>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147288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EDF99C-1238-3224-DD06-4A32C9760EDA}"/>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3" name="Footer Placeholder 2">
            <a:extLst>
              <a:ext uri="{FF2B5EF4-FFF2-40B4-BE49-F238E27FC236}">
                <a16:creationId xmlns:a16="http://schemas.microsoft.com/office/drawing/2014/main" id="{711FEE5B-BE40-862A-C51B-571003D2A0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BAFDAF-15F7-C3E9-E44F-DD88B99B5898}"/>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264081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097B-10CF-50CB-4393-D5053DA3A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8E4F1A-1B0E-D25F-42C0-C5200D46BE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2DA69A-1E19-E52D-8139-04EA5D6B4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3A246-967A-0221-E268-D427313F857F}"/>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6" name="Footer Placeholder 5">
            <a:extLst>
              <a:ext uri="{FF2B5EF4-FFF2-40B4-BE49-F238E27FC236}">
                <a16:creationId xmlns:a16="http://schemas.microsoft.com/office/drawing/2014/main" id="{3B291546-5B6C-2BC8-3316-AE52AE76C4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E869FE-D8C4-8242-1527-AE0D1A493F01}"/>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3591593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B934-55BD-A34A-15C9-7C9E4B905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948EDE-C3E3-0197-DEAB-C1E8228B66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AFF6F4-46C9-4C84-F3F1-809120CA0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A2F4F-A8C0-666B-A2C8-E71F70BA1496}"/>
              </a:ext>
            </a:extLst>
          </p:cNvPr>
          <p:cNvSpPr>
            <a:spLocks noGrp="1"/>
          </p:cNvSpPr>
          <p:nvPr>
            <p:ph type="dt" sz="half" idx="10"/>
          </p:nvPr>
        </p:nvSpPr>
        <p:spPr/>
        <p:txBody>
          <a:bodyPr/>
          <a:lstStyle/>
          <a:p>
            <a:fld id="{33ABAE42-44B0-41F4-8423-92DC5702D34C}" type="datetimeFigureOut">
              <a:rPr lang="en-US" smtClean="0"/>
              <a:t>9/18/2024</a:t>
            </a:fld>
            <a:endParaRPr lang="en-US"/>
          </a:p>
        </p:txBody>
      </p:sp>
      <p:sp>
        <p:nvSpPr>
          <p:cNvPr id="6" name="Footer Placeholder 5">
            <a:extLst>
              <a:ext uri="{FF2B5EF4-FFF2-40B4-BE49-F238E27FC236}">
                <a16:creationId xmlns:a16="http://schemas.microsoft.com/office/drawing/2014/main" id="{B39FD9E6-E159-A603-75D2-1D22785119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048A1-37B6-839F-1696-F7F8318B6EAF}"/>
              </a:ext>
            </a:extLst>
          </p:cNvPr>
          <p:cNvSpPr>
            <a:spLocks noGrp="1"/>
          </p:cNvSpPr>
          <p:nvPr>
            <p:ph type="sldNum" sz="quarter" idx="12"/>
          </p:nvPr>
        </p:nvSpPr>
        <p:spPr/>
        <p:txBody>
          <a:bodyPr/>
          <a:lstStyle/>
          <a:p>
            <a:fld id="{EA70C19E-D7D5-4E7E-9244-A417673F35B4}" type="slidenum">
              <a:rPr lang="en-US" smtClean="0"/>
              <a:t>‹#›</a:t>
            </a:fld>
            <a:endParaRPr lang="en-US"/>
          </a:p>
        </p:txBody>
      </p:sp>
    </p:spTree>
    <p:extLst>
      <p:ext uri="{BB962C8B-B14F-4D97-AF65-F5344CB8AC3E}">
        <p14:creationId xmlns:p14="http://schemas.microsoft.com/office/powerpoint/2010/main" val="542516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BEFA94-BC8B-4A10-0D94-45BADA8990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A39DFB-D70C-FE18-9B5D-3E425F147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A4E76-AA07-4244-7C52-DBDD54C64D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ABAE42-44B0-41F4-8423-92DC5702D34C}" type="datetimeFigureOut">
              <a:rPr lang="en-US" smtClean="0"/>
              <a:t>9/18/2024</a:t>
            </a:fld>
            <a:endParaRPr lang="en-US"/>
          </a:p>
        </p:txBody>
      </p:sp>
      <p:sp>
        <p:nvSpPr>
          <p:cNvPr id="5" name="Footer Placeholder 4">
            <a:extLst>
              <a:ext uri="{FF2B5EF4-FFF2-40B4-BE49-F238E27FC236}">
                <a16:creationId xmlns:a16="http://schemas.microsoft.com/office/drawing/2014/main" id="{1EC33CE6-F486-8BE9-9CF3-77ACE3063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ED2314A-C6EB-891B-3280-0C4712F103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70C19E-D7D5-4E7E-9244-A417673F35B4}" type="slidenum">
              <a:rPr lang="en-US" smtClean="0"/>
              <a:t>‹#›</a:t>
            </a:fld>
            <a:endParaRPr lang="en-US"/>
          </a:p>
        </p:txBody>
      </p:sp>
    </p:spTree>
    <p:extLst>
      <p:ext uri="{BB962C8B-B14F-4D97-AF65-F5344CB8AC3E}">
        <p14:creationId xmlns:p14="http://schemas.microsoft.com/office/powerpoint/2010/main" val="964834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da.unt.edu/" TargetMode="External"/><Relationship Id="rId2" Type="http://schemas.openxmlformats.org/officeDocument/2006/relationships/hyperlink" Target="http://www.disability.unt.edu/"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teven.Harris@unt.edu" TargetMode="External"/><Relationship Id="rId2" Type="http://schemas.openxmlformats.org/officeDocument/2006/relationships/hyperlink" Target="mailto:Jessica.Stone@unt.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een and black logo&#10;&#10;Description automatically generated">
            <a:extLst>
              <a:ext uri="{FF2B5EF4-FFF2-40B4-BE49-F238E27FC236}">
                <a16:creationId xmlns:a16="http://schemas.microsoft.com/office/drawing/2014/main" id="{3162D8ED-3868-5A30-FD1E-32A5001AA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8254" y="1457720"/>
            <a:ext cx="2459797" cy="1971280"/>
          </a:xfrm>
          <a:prstGeom prst="rect">
            <a:avLst/>
          </a:prstGeom>
        </p:spPr>
      </p:pic>
      <p:sp>
        <p:nvSpPr>
          <p:cNvPr id="6" name="TextBox 5">
            <a:extLst>
              <a:ext uri="{FF2B5EF4-FFF2-40B4-BE49-F238E27FC236}">
                <a16:creationId xmlns:a16="http://schemas.microsoft.com/office/drawing/2014/main" id="{5FF6DF19-FA69-D7B0-EABD-CF5124059A8A}"/>
              </a:ext>
            </a:extLst>
          </p:cNvPr>
          <p:cNvSpPr txBox="1"/>
          <p:nvPr/>
        </p:nvSpPr>
        <p:spPr>
          <a:xfrm>
            <a:off x="2040210" y="3844413"/>
            <a:ext cx="8111580" cy="1938992"/>
          </a:xfrm>
          <a:prstGeom prst="rect">
            <a:avLst/>
          </a:prstGeom>
          <a:noFill/>
        </p:spPr>
        <p:txBody>
          <a:bodyPr wrap="none" rtlCol="0">
            <a:spAutoFit/>
          </a:bodyPr>
          <a:lstStyle/>
          <a:p>
            <a:pPr algn="ctr"/>
            <a:r>
              <a:rPr lang="en-US" sz="2400" b="1" dirty="0"/>
              <a:t>Understanding Course Substitutions for Disability at UNT</a:t>
            </a:r>
          </a:p>
          <a:p>
            <a:pPr algn="ctr"/>
            <a:endParaRPr lang="en-US" sz="2400" b="1" dirty="0"/>
          </a:p>
          <a:p>
            <a:pPr algn="ctr"/>
            <a:r>
              <a:rPr lang="en-US" sz="2400" b="1" dirty="0"/>
              <a:t>Presented by: </a:t>
            </a:r>
            <a:br>
              <a:rPr lang="en-US" sz="2400" b="1" dirty="0"/>
            </a:br>
            <a:r>
              <a:rPr lang="en-US" sz="2400" b="1" dirty="0"/>
              <a:t>Jessica N. Stone, Director</a:t>
            </a:r>
            <a:br>
              <a:rPr lang="en-US" sz="2400" b="1" dirty="0"/>
            </a:br>
            <a:r>
              <a:rPr lang="en-US" sz="2400" b="1" dirty="0"/>
              <a:t>Steven Harris, Assistant Director</a:t>
            </a:r>
          </a:p>
        </p:txBody>
      </p:sp>
    </p:spTree>
    <p:extLst>
      <p:ext uri="{BB962C8B-B14F-4D97-AF65-F5344CB8AC3E}">
        <p14:creationId xmlns:p14="http://schemas.microsoft.com/office/powerpoint/2010/main" val="2399651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C42E9F-B525-FA0B-3AAD-8194763C4D9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Process (Continued)</a:t>
            </a:r>
          </a:p>
        </p:txBody>
      </p:sp>
      <p:sp>
        <p:nvSpPr>
          <p:cNvPr id="3" name="Content Placeholder 2">
            <a:extLst>
              <a:ext uri="{FF2B5EF4-FFF2-40B4-BE49-F238E27FC236}">
                <a16:creationId xmlns:a16="http://schemas.microsoft.com/office/drawing/2014/main" id="{EE95F4A0-D25D-F6B3-A72C-F73C29D43C85}"/>
              </a:ext>
            </a:extLst>
          </p:cNvPr>
          <p:cNvSpPr>
            <a:spLocks noGrp="1"/>
          </p:cNvSpPr>
          <p:nvPr>
            <p:ph idx="1"/>
          </p:nvPr>
        </p:nvSpPr>
        <p:spPr>
          <a:xfrm>
            <a:off x="4810259" y="649480"/>
            <a:ext cx="6555347" cy="5546047"/>
          </a:xfrm>
        </p:spPr>
        <p:txBody>
          <a:bodyPr anchor="ctr">
            <a:normAutofit/>
          </a:bodyPr>
          <a:lstStyle/>
          <a:p>
            <a:pPr marL="0" indent="0">
              <a:buNone/>
            </a:pPr>
            <a:r>
              <a:rPr lang="en-US" sz="2000" b="0" i="0" dirty="0">
                <a:effectLst/>
              </a:rPr>
              <a:t>In rendering a decision, the dean may review the Request and all pertinent information from the qualified student. </a:t>
            </a:r>
          </a:p>
          <a:p>
            <a:pPr marL="0" indent="0">
              <a:buNone/>
            </a:pPr>
            <a:r>
              <a:rPr lang="en-US" sz="2000" b="0" i="0" dirty="0">
                <a:effectLst/>
              </a:rPr>
              <a:t>The dean may consult with instructors, advisors, department chairs, and other professionals in reaching a decision, with appropriate measures to protect the confidentiality and to safeguard the student's identity. </a:t>
            </a:r>
          </a:p>
          <a:p>
            <a:pPr marL="0" indent="0">
              <a:buNone/>
            </a:pPr>
            <a:r>
              <a:rPr lang="en-US" sz="2000" b="0" i="0" dirty="0">
                <a:effectLst/>
              </a:rPr>
              <a:t>If modification of a degree requirement is approved, the dean will report the decision to the Provost's Office. In the case of state-mandated requirements, the dean will make a recommendation to the Provost. The academic dean will inform the student of the decision in writing, with copies to the Registrar and the student's academic advisor.</a:t>
            </a:r>
            <a:endParaRPr lang="en-US" sz="2000" dirty="0"/>
          </a:p>
        </p:txBody>
      </p:sp>
    </p:spTree>
    <p:extLst>
      <p:ext uri="{BB962C8B-B14F-4D97-AF65-F5344CB8AC3E}">
        <p14:creationId xmlns:p14="http://schemas.microsoft.com/office/powerpoint/2010/main" val="378083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881DD-74BA-0A31-38A4-11BA3C38B00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Essential Elements</a:t>
            </a:r>
          </a:p>
        </p:txBody>
      </p:sp>
      <p:sp>
        <p:nvSpPr>
          <p:cNvPr id="3" name="Content Placeholder 2">
            <a:extLst>
              <a:ext uri="{FF2B5EF4-FFF2-40B4-BE49-F238E27FC236}">
                <a16:creationId xmlns:a16="http://schemas.microsoft.com/office/drawing/2014/main" id="{E306E813-CAF9-3B8B-871E-51F60D6C2777}"/>
              </a:ext>
            </a:extLst>
          </p:cNvPr>
          <p:cNvSpPr>
            <a:spLocks noGrp="1"/>
          </p:cNvSpPr>
          <p:nvPr>
            <p:ph idx="1"/>
          </p:nvPr>
        </p:nvSpPr>
        <p:spPr>
          <a:xfrm>
            <a:off x="4810259" y="649480"/>
            <a:ext cx="6555347" cy="5546047"/>
          </a:xfrm>
        </p:spPr>
        <p:txBody>
          <a:bodyPr anchor="ctr">
            <a:normAutofit/>
          </a:bodyPr>
          <a:lstStyle/>
          <a:p>
            <a:r>
              <a:rPr lang="en-US" sz="2000" b="0" i="0" dirty="0">
                <a:effectLst/>
              </a:rPr>
              <a:t>The University is not required to eliminate academic requirements essential to the program of instruction or related to certification or licensing requirements. </a:t>
            </a:r>
          </a:p>
          <a:p>
            <a:pPr lvl="1"/>
            <a:r>
              <a:rPr lang="en-US" sz="2000" dirty="0"/>
              <a:t>Examples:</a:t>
            </a:r>
          </a:p>
          <a:p>
            <a:pPr lvl="2"/>
            <a:r>
              <a:rPr lang="en-US" dirty="0"/>
              <a:t>Not required to eliminate Math courses for a Math major</a:t>
            </a:r>
          </a:p>
          <a:p>
            <a:pPr lvl="2"/>
            <a:r>
              <a:rPr lang="en-US" dirty="0"/>
              <a:t>Not required to eliminate language courses for a Spanish major</a:t>
            </a:r>
          </a:p>
          <a:p>
            <a:r>
              <a:rPr lang="en-US" sz="2000" dirty="0"/>
              <a:t>This is why it is so important that the Academic Deans (or designee) handle this because they are best equipped to determine which academic requirements are essential.</a:t>
            </a:r>
          </a:p>
        </p:txBody>
      </p:sp>
    </p:spTree>
    <p:extLst>
      <p:ext uri="{BB962C8B-B14F-4D97-AF65-F5344CB8AC3E}">
        <p14:creationId xmlns:p14="http://schemas.microsoft.com/office/powerpoint/2010/main" val="2809410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7C6B02-D72C-E5DF-F87D-AA1AECABDD0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Support from ODA in the review</a:t>
            </a:r>
          </a:p>
        </p:txBody>
      </p:sp>
      <p:sp>
        <p:nvSpPr>
          <p:cNvPr id="3" name="Content Placeholder 2">
            <a:extLst>
              <a:ext uri="{FF2B5EF4-FFF2-40B4-BE49-F238E27FC236}">
                <a16:creationId xmlns:a16="http://schemas.microsoft.com/office/drawing/2014/main" id="{F854E93B-22E9-380C-7A60-CE2F5D7F0A44}"/>
              </a:ext>
            </a:extLst>
          </p:cNvPr>
          <p:cNvSpPr>
            <a:spLocks noGrp="1"/>
          </p:cNvSpPr>
          <p:nvPr>
            <p:ph idx="1"/>
          </p:nvPr>
        </p:nvSpPr>
        <p:spPr>
          <a:xfrm>
            <a:off x="4810259" y="649480"/>
            <a:ext cx="6555347" cy="5546047"/>
          </a:xfrm>
        </p:spPr>
        <p:txBody>
          <a:bodyPr anchor="ctr">
            <a:normAutofit/>
          </a:bodyPr>
          <a:lstStyle/>
          <a:p>
            <a:r>
              <a:rPr lang="en-US" sz="1700" dirty="0"/>
              <a:t>When/if the Office of Disability Access receives a request for a course modification, we send the procedure document (as outlined in the presentation and on our website) to the designee and include a letter of verification in that email. The student is CC’d.</a:t>
            </a:r>
          </a:p>
          <a:p>
            <a:r>
              <a:rPr lang="en-US" sz="1700" dirty="0"/>
              <a:t>Every academic year, the Provost’s office provides an update on the designees to our office.</a:t>
            </a:r>
          </a:p>
          <a:p>
            <a:r>
              <a:rPr lang="en-US" sz="1700" dirty="0"/>
              <a:t>Upon request from designee, the Office of Disability Access Coordinator is more than happy to review the disability documentation with the designee and provide insight on the impact of the disability.</a:t>
            </a:r>
          </a:p>
          <a:p>
            <a:pPr lvl="1"/>
            <a:r>
              <a:rPr lang="en-US" sz="1700" dirty="0"/>
              <a:t>ODA strongly encourages this!</a:t>
            </a:r>
          </a:p>
          <a:p>
            <a:r>
              <a:rPr lang="en-US" sz="1700" dirty="0"/>
              <a:t>Dean or designee may also engage with ODA Coordinator to see if there are other disability accommodations which may be approved to reduce or eliminate barriers in lieu of a course substitution.</a:t>
            </a:r>
          </a:p>
          <a:p>
            <a:pPr lvl="1"/>
            <a:r>
              <a:rPr lang="en-US" sz="1700" dirty="0"/>
              <a:t>Ex. Would a notetaking accommodation reduce a barrier of unable to take notes while listening for a student with an Auditory Processing Disorder? </a:t>
            </a:r>
          </a:p>
        </p:txBody>
      </p:sp>
    </p:spTree>
    <p:extLst>
      <p:ext uri="{BB962C8B-B14F-4D97-AF65-F5344CB8AC3E}">
        <p14:creationId xmlns:p14="http://schemas.microsoft.com/office/powerpoint/2010/main" val="175690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CCA869-9B90-70A0-394B-E6CB5BFD9D3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Two Helpful Assessments</a:t>
            </a:r>
          </a:p>
        </p:txBody>
      </p:sp>
      <p:sp>
        <p:nvSpPr>
          <p:cNvPr id="42" name="Content Placeholder 2">
            <a:extLst>
              <a:ext uri="{FF2B5EF4-FFF2-40B4-BE49-F238E27FC236}">
                <a16:creationId xmlns:a16="http://schemas.microsoft.com/office/drawing/2014/main" id="{BE6A1EA5-32CC-1397-8D63-DCA868255C9C}"/>
              </a:ext>
            </a:extLst>
          </p:cNvPr>
          <p:cNvSpPr>
            <a:spLocks noGrp="1"/>
          </p:cNvSpPr>
          <p:nvPr>
            <p:ph idx="1"/>
          </p:nvPr>
        </p:nvSpPr>
        <p:spPr>
          <a:xfrm>
            <a:off x="4810259" y="649480"/>
            <a:ext cx="6555347" cy="5546047"/>
          </a:xfrm>
        </p:spPr>
        <p:txBody>
          <a:bodyPr anchor="ctr">
            <a:normAutofit/>
          </a:bodyPr>
          <a:lstStyle/>
          <a:p>
            <a:r>
              <a:rPr lang="en-US" sz="2000"/>
              <a:t>While not all disability documentation will include these assessments, the WAIS-IV and WJ-IV-COG are often helpful in reviewing documentation for a Course Substitution.</a:t>
            </a:r>
          </a:p>
          <a:p>
            <a:r>
              <a:rPr lang="en-US" sz="2000"/>
              <a:t>A handout is provided with a breakdown of these assessments.</a:t>
            </a:r>
          </a:p>
          <a:p>
            <a:endParaRPr lang="en-US" sz="2000"/>
          </a:p>
        </p:txBody>
      </p:sp>
    </p:spTree>
    <p:extLst>
      <p:ext uri="{BB962C8B-B14F-4D97-AF65-F5344CB8AC3E}">
        <p14:creationId xmlns:p14="http://schemas.microsoft.com/office/powerpoint/2010/main" val="347219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50A0C1-E74B-DBA4-2B7C-2025297B560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WAIS-IV</a:t>
            </a:r>
          </a:p>
        </p:txBody>
      </p:sp>
      <p:sp>
        <p:nvSpPr>
          <p:cNvPr id="3" name="Content Placeholder 2">
            <a:extLst>
              <a:ext uri="{FF2B5EF4-FFF2-40B4-BE49-F238E27FC236}">
                <a16:creationId xmlns:a16="http://schemas.microsoft.com/office/drawing/2014/main" id="{2F47B8AE-B158-C694-FB72-7D81784CD0E8}"/>
              </a:ext>
            </a:extLst>
          </p:cNvPr>
          <p:cNvSpPr>
            <a:spLocks noGrp="1"/>
          </p:cNvSpPr>
          <p:nvPr>
            <p:ph idx="1"/>
          </p:nvPr>
        </p:nvSpPr>
        <p:spPr>
          <a:xfrm>
            <a:off x="4810259" y="649480"/>
            <a:ext cx="6555347" cy="5546047"/>
          </a:xfrm>
        </p:spPr>
        <p:txBody>
          <a:bodyPr anchor="ctr">
            <a:normAutofit/>
          </a:bodyPr>
          <a:lstStyle/>
          <a:p>
            <a:r>
              <a:rPr lang="en-US" sz="2000" b="0" i="0" dirty="0">
                <a:effectLst/>
              </a:rPr>
              <a:t>Wechsler Adult Intelligence Scale – IV</a:t>
            </a:r>
          </a:p>
          <a:p>
            <a:r>
              <a:rPr lang="en-US" sz="2000" b="0" i="0" dirty="0">
                <a:effectLst/>
              </a:rPr>
              <a:t>The WAIS-IV has a Full Scale IQ and four index scores that are representative of most areas of intelligence. The WAIS-IV also has 10 core subtests that make up the Full Scale IQ</a:t>
            </a:r>
            <a:endParaRPr lang="en-US" sz="2000" dirty="0"/>
          </a:p>
          <a:p>
            <a:r>
              <a:rPr lang="en-US" sz="2000" b="0" i="0" dirty="0">
                <a:effectLst/>
              </a:rPr>
              <a:t>The four indexes are:</a:t>
            </a:r>
          </a:p>
          <a:p>
            <a:r>
              <a:rPr lang="en-US" sz="2000" b="0" i="0" dirty="0">
                <a:effectLst/>
              </a:rPr>
              <a:t>1. Verbal Comprehension Index (VCI)</a:t>
            </a:r>
          </a:p>
          <a:p>
            <a:r>
              <a:rPr lang="en-US" sz="2000" b="0" i="0" dirty="0">
                <a:effectLst/>
              </a:rPr>
              <a:t>2. Perceptual Reasoning Index (PRI)</a:t>
            </a:r>
          </a:p>
          <a:p>
            <a:r>
              <a:rPr lang="en-US" sz="2000" b="0" i="0" dirty="0">
                <a:effectLst/>
              </a:rPr>
              <a:t>3. Working Memory Index (WMI)</a:t>
            </a:r>
          </a:p>
          <a:p>
            <a:r>
              <a:rPr lang="en-US" sz="2000" b="0" i="0" dirty="0">
                <a:effectLst/>
              </a:rPr>
              <a:t>4. Processing Speed Index (PSI)</a:t>
            </a:r>
          </a:p>
          <a:p>
            <a:endParaRPr lang="en-US" sz="2000" b="0" i="0" dirty="0">
              <a:effectLst/>
            </a:endParaRPr>
          </a:p>
        </p:txBody>
      </p:sp>
    </p:spTree>
    <p:extLst>
      <p:ext uri="{BB962C8B-B14F-4D97-AF65-F5344CB8AC3E}">
        <p14:creationId xmlns:p14="http://schemas.microsoft.com/office/powerpoint/2010/main" val="824774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95210F-EA1E-C4D6-B9D0-B0050CED6AC7}"/>
              </a:ext>
            </a:extLst>
          </p:cNvPr>
          <p:cNvSpPr>
            <a:spLocks noGrp="1"/>
          </p:cNvSpPr>
          <p:nvPr>
            <p:ph type="title"/>
          </p:nvPr>
        </p:nvSpPr>
        <p:spPr>
          <a:xfrm>
            <a:off x="466722" y="586855"/>
            <a:ext cx="3201366" cy="3387497"/>
          </a:xfrm>
        </p:spPr>
        <p:txBody>
          <a:bodyPr anchor="b">
            <a:normAutofit/>
          </a:bodyPr>
          <a:lstStyle/>
          <a:p>
            <a:pPr algn="r"/>
            <a:r>
              <a:rPr lang="en-US" sz="4000" b="0" i="0" dirty="0">
                <a:solidFill>
                  <a:srgbClr val="FFFFFF"/>
                </a:solidFill>
                <a:effectLst/>
                <a:latin typeface="+mn-lt"/>
              </a:rPr>
              <a:t>WJ-IV</a:t>
            </a:r>
            <a:endParaRPr lang="en-US" sz="4000" dirty="0">
              <a:solidFill>
                <a:srgbClr val="FFFFFF"/>
              </a:solidFill>
              <a:latin typeface="+mn-lt"/>
            </a:endParaRPr>
          </a:p>
        </p:txBody>
      </p:sp>
      <p:sp>
        <p:nvSpPr>
          <p:cNvPr id="3" name="Content Placeholder 2">
            <a:extLst>
              <a:ext uri="{FF2B5EF4-FFF2-40B4-BE49-F238E27FC236}">
                <a16:creationId xmlns:a16="http://schemas.microsoft.com/office/drawing/2014/main" id="{D46C5207-EC6B-EAA9-262B-C6BB81E0DB9B}"/>
              </a:ext>
            </a:extLst>
          </p:cNvPr>
          <p:cNvSpPr>
            <a:spLocks noGrp="1"/>
          </p:cNvSpPr>
          <p:nvPr>
            <p:ph idx="1"/>
          </p:nvPr>
        </p:nvSpPr>
        <p:spPr>
          <a:xfrm>
            <a:off x="4810259" y="649480"/>
            <a:ext cx="6555347" cy="5546047"/>
          </a:xfrm>
        </p:spPr>
        <p:txBody>
          <a:bodyPr anchor="ctr">
            <a:normAutofit/>
          </a:bodyPr>
          <a:lstStyle/>
          <a:p>
            <a:r>
              <a:rPr lang="en-US" sz="2000" b="0" i="0" dirty="0">
                <a:effectLst/>
              </a:rPr>
              <a:t>Woodcock-Johnson IV Cognitive Abilities</a:t>
            </a:r>
          </a:p>
          <a:p>
            <a:r>
              <a:rPr lang="en-US" sz="2000" b="0" i="0" dirty="0">
                <a:effectLst/>
              </a:rPr>
              <a:t>Contains several important clusters:</a:t>
            </a:r>
          </a:p>
          <a:p>
            <a:pPr lvl="1"/>
            <a:r>
              <a:rPr lang="en-US" sz="1600" dirty="0"/>
              <a:t>Auditory Processing</a:t>
            </a:r>
          </a:p>
          <a:p>
            <a:pPr lvl="1"/>
            <a:r>
              <a:rPr lang="en-US" sz="1600" b="0" i="0" dirty="0">
                <a:effectLst/>
              </a:rPr>
              <a:t>Cognitive Processing Speed</a:t>
            </a:r>
          </a:p>
          <a:p>
            <a:pPr lvl="1"/>
            <a:r>
              <a:rPr lang="en-US" sz="1600" dirty="0"/>
              <a:t>Short-term Working Memory</a:t>
            </a:r>
          </a:p>
          <a:p>
            <a:pPr lvl="1"/>
            <a:r>
              <a:rPr lang="en-US" sz="1600" b="0" i="0" dirty="0">
                <a:effectLst/>
              </a:rPr>
              <a:t>Visual Processing</a:t>
            </a:r>
          </a:p>
          <a:p>
            <a:pPr lvl="1"/>
            <a:r>
              <a:rPr lang="en-US" sz="1600" dirty="0"/>
              <a:t>Long-term Storage and Retrieval</a:t>
            </a:r>
          </a:p>
          <a:p>
            <a:pPr lvl="1"/>
            <a:r>
              <a:rPr lang="en-US" sz="1600" b="0" i="0" dirty="0">
                <a:effectLst/>
              </a:rPr>
              <a:t>Comprehension – Knowledge</a:t>
            </a:r>
          </a:p>
          <a:p>
            <a:pPr lvl="1"/>
            <a:r>
              <a:rPr lang="en-US" sz="1600" dirty="0"/>
              <a:t>Fluid Reasoning</a:t>
            </a:r>
          </a:p>
          <a:p>
            <a:pPr lvl="1"/>
            <a:r>
              <a:rPr lang="en-US" sz="1600" b="0" i="0" dirty="0">
                <a:effectLst/>
              </a:rPr>
              <a:t>Quantitative Reasoning</a:t>
            </a:r>
          </a:p>
          <a:p>
            <a:pPr lvl="1"/>
            <a:r>
              <a:rPr lang="en-US" sz="1600" dirty="0"/>
              <a:t>Cognitive Efficiency</a:t>
            </a:r>
            <a:endParaRPr lang="en-US" sz="1600" b="0" i="0" dirty="0">
              <a:effectLst/>
            </a:endParaRPr>
          </a:p>
          <a:p>
            <a:r>
              <a:rPr lang="en-US" sz="2000" dirty="0"/>
              <a:t>Encourage review of all clusters on the WJ-IV in making a determination</a:t>
            </a:r>
          </a:p>
          <a:p>
            <a:r>
              <a:rPr lang="en-US" sz="2000" b="0" i="0" dirty="0">
                <a:effectLst/>
              </a:rPr>
              <a:t>However, scores below 85 in Short-Term Working Memory, Long-term Memory and Fluid Reasoning may require substitutions</a:t>
            </a:r>
            <a:endParaRPr lang="en-US" sz="2000" dirty="0"/>
          </a:p>
        </p:txBody>
      </p:sp>
    </p:spTree>
    <p:extLst>
      <p:ext uri="{BB962C8B-B14F-4D97-AF65-F5344CB8AC3E}">
        <p14:creationId xmlns:p14="http://schemas.microsoft.com/office/powerpoint/2010/main" val="3289391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F234F2-FDA9-1808-F3A0-A7C5CC2A6FB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Process - Appeal</a:t>
            </a:r>
          </a:p>
        </p:txBody>
      </p:sp>
      <p:sp>
        <p:nvSpPr>
          <p:cNvPr id="3" name="Content Placeholder 2">
            <a:extLst>
              <a:ext uri="{FF2B5EF4-FFF2-40B4-BE49-F238E27FC236}">
                <a16:creationId xmlns:a16="http://schemas.microsoft.com/office/drawing/2014/main" id="{13A5B8B1-CEF0-F1AF-0AC4-E0E3EE5997F1}"/>
              </a:ext>
            </a:extLst>
          </p:cNvPr>
          <p:cNvSpPr>
            <a:spLocks noGrp="1"/>
          </p:cNvSpPr>
          <p:nvPr>
            <p:ph idx="1"/>
          </p:nvPr>
        </p:nvSpPr>
        <p:spPr>
          <a:xfrm>
            <a:off x="4810259" y="649480"/>
            <a:ext cx="6555347" cy="5546047"/>
          </a:xfrm>
        </p:spPr>
        <p:txBody>
          <a:bodyPr anchor="ctr">
            <a:normAutofit/>
          </a:bodyPr>
          <a:lstStyle/>
          <a:p>
            <a:pPr marL="0" indent="0">
              <a:buNone/>
            </a:pPr>
            <a:r>
              <a:rPr lang="en-US" sz="2000" b="0" i="0">
                <a:effectLst/>
                <a:latin typeface="Source Sans Pro" panose="020B0503030403020204" pitchFamily="34" charset="0"/>
              </a:rPr>
              <a:t>The dean's decision on the modification request can be appealed to the provost. The reasons for the appeal should be presented in writing, within five business days of the dean's decision. </a:t>
            </a:r>
          </a:p>
          <a:p>
            <a:pPr marL="0" indent="0">
              <a:buNone/>
            </a:pPr>
            <a:endParaRPr lang="en-US" sz="2000">
              <a:latin typeface="Source Sans Pro" panose="020B0503030403020204" pitchFamily="34" charset="0"/>
            </a:endParaRPr>
          </a:p>
          <a:p>
            <a:pPr marL="0" indent="0">
              <a:buNone/>
            </a:pPr>
            <a:r>
              <a:rPr lang="en-US" sz="2000" b="0" i="0">
                <a:effectLst/>
                <a:latin typeface="Source Sans Pro" panose="020B0503030403020204" pitchFamily="34" charset="0"/>
              </a:rPr>
              <a:t>When communicating a den</a:t>
            </a:r>
            <a:r>
              <a:rPr lang="en-US" sz="2000">
                <a:latin typeface="Source Sans Pro" panose="020B0503030403020204" pitchFamily="34" charset="0"/>
              </a:rPr>
              <a:t>ial of a course modification/degree substitution to the student, it is helpful for the Dean or designee to:</a:t>
            </a:r>
          </a:p>
          <a:p>
            <a:r>
              <a:rPr lang="en-US" sz="2000" b="0" i="0">
                <a:effectLst/>
                <a:latin typeface="Source Sans Pro" panose="020B0503030403020204" pitchFamily="34" charset="0"/>
              </a:rPr>
              <a:t>State the reason for the denial</a:t>
            </a:r>
          </a:p>
          <a:p>
            <a:r>
              <a:rPr lang="en-US" sz="2000">
                <a:latin typeface="Source Sans Pro" panose="020B0503030403020204" pitchFamily="34" charset="0"/>
              </a:rPr>
              <a:t>Provide appeal information</a:t>
            </a:r>
            <a:endParaRPr lang="en-US" sz="2000" b="0" i="0">
              <a:effectLst/>
              <a:latin typeface="Source Sans Pro" panose="020B0503030403020204" pitchFamily="34" charset="0"/>
            </a:endParaRPr>
          </a:p>
        </p:txBody>
      </p:sp>
    </p:spTree>
    <p:extLst>
      <p:ext uri="{BB962C8B-B14F-4D97-AF65-F5344CB8AC3E}">
        <p14:creationId xmlns:p14="http://schemas.microsoft.com/office/powerpoint/2010/main" val="1991411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83107-BD81-131E-6E52-EEABB9D55FA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Common Denial Reasons</a:t>
            </a:r>
          </a:p>
        </p:txBody>
      </p:sp>
      <p:sp>
        <p:nvSpPr>
          <p:cNvPr id="3" name="Content Placeholder 2">
            <a:extLst>
              <a:ext uri="{FF2B5EF4-FFF2-40B4-BE49-F238E27FC236}">
                <a16:creationId xmlns:a16="http://schemas.microsoft.com/office/drawing/2014/main" id="{0E9FB3AA-F4B2-20DD-7662-28F6DD23B8F6}"/>
              </a:ext>
            </a:extLst>
          </p:cNvPr>
          <p:cNvSpPr>
            <a:spLocks noGrp="1"/>
          </p:cNvSpPr>
          <p:nvPr>
            <p:ph idx="1"/>
          </p:nvPr>
        </p:nvSpPr>
        <p:spPr>
          <a:xfrm>
            <a:off x="4810259" y="649480"/>
            <a:ext cx="6555347" cy="5546047"/>
          </a:xfrm>
        </p:spPr>
        <p:txBody>
          <a:bodyPr anchor="ctr">
            <a:normAutofit/>
          </a:bodyPr>
          <a:lstStyle/>
          <a:p>
            <a:r>
              <a:rPr lang="en-US" sz="2000"/>
              <a:t>Course is an essential element of the degree program</a:t>
            </a:r>
          </a:p>
          <a:p>
            <a:r>
              <a:rPr lang="en-US" sz="2000"/>
              <a:t>Unable to identify disability-related access barriers that require a course substitution based on the totality of information provided (student narrative, documentation, etc)</a:t>
            </a:r>
          </a:p>
          <a:p>
            <a:r>
              <a:rPr lang="en-US" sz="2000"/>
              <a:t>Student did not engage in the process to request a course substitution by submitting documentation, engaging in a conversation with the Dean, etc. </a:t>
            </a:r>
          </a:p>
          <a:p>
            <a:r>
              <a:rPr lang="en-US" sz="2000"/>
              <a:t>Other accommodations will likely meet disability-related barriers</a:t>
            </a:r>
          </a:p>
          <a:p>
            <a:endParaRPr lang="en-US" sz="2000"/>
          </a:p>
        </p:txBody>
      </p:sp>
    </p:spTree>
    <p:extLst>
      <p:ext uri="{BB962C8B-B14F-4D97-AF65-F5344CB8AC3E}">
        <p14:creationId xmlns:p14="http://schemas.microsoft.com/office/powerpoint/2010/main" val="2853893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B9FE7-8E59-92E6-233E-9A8548D0AAE6}"/>
              </a:ext>
            </a:extLst>
          </p:cNvPr>
          <p:cNvSpPr>
            <a:spLocks noGrp="1"/>
          </p:cNvSpPr>
          <p:nvPr>
            <p:ph type="title"/>
          </p:nvPr>
        </p:nvSpPr>
        <p:spPr>
          <a:xfrm>
            <a:off x="466722" y="586855"/>
            <a:ext cx="3201366" cy="3387497"/>
          </a:xfrm>
        </p:spPr>
        <p:txBody>
          <a:bodyPr anchor="b">
            <a:normAutofit/>
          </a:bodyPr>
          <a:lstStyle/>
          <a:p>
            <a:pPr algn="r"/>
            <a:r>
              <a:rPr lang="en-US" sz="3700">
                <a:solidFill>
                  <a:srgbClr val="FFFFFF"/>
                </a:solidFill>
              </a:rPr>
              <a:t>Other Considerations</a:t>
            </a:r>
          </a:p>
        </p:txBody>
      </p:sp>
      <p:sp>
        <p:nvSpPr>
          <p:cNvPr id="3" name="Content Placeholder 2">
            <a:extLst>
              <a:ext uri="{FF2B5EF4-FFF2-40B4-BE49-F238E27FC236}">
                <a16:creationId xmlns:a16="http://schemas.microsoft.com/office/drawing/2014/main" id="{480AA53B-95F7-3043-1379-91092139D2E5}"/>
              </a:ext>
            </a:extLst>
          </p:cNvPr>
          <p:cNvSpPr>
            <a:spLocks noGrp="1"/>
          </p:cNvSpPr>
          <p:nvPr>
            <p:ph idx="1"/>
          </p:nvPr>
        </p:nvSpPr>
        <p:spPr>
          <a:xfrm>
            <a:off x="4810259" y="649480"/>
            <a:ext cx="6555347" cy="5546047"/>
          </a:xfrm>
        </p:spPr>
        <p:txBody>
          <a:bodyPr anchor="ctr">
            <a:normAutofit/>
          </a:bodyPr>
          <a:lstStyle/>
          <a:p>
            <a:r>
              <a:rPr lang="en-US" sz="2000"/>
              <a:t>Whether the request is approved or denied, it is extremely important that the decision is documented in writing with a rationale.</a:t>
            </a:r>
          </a:p>
          <a:p>
            <a:r>
              <a:rPr lang="en-US" sz="2000"/>
              <a:t>Cannot make the student fail or repeat as a requirement to approve a Course Substitution.</a:t>
            </a:r>
          </a:p>
          <a:p>
            <a:pPr lvl="1"/>
            <a:r>
              <a:rPr lang="en-US" sz="2000"/>
              <a:t>San Antonio College (Office of Civil Rights case)</a:t>
            </a:r>
          </a:p>
          <a:p>
            <a:r>
              <a:rPr lang="en-US" sz="2000"/>
              <a:t>Cannot say it is a policy of a certain college to not approve course substitutions unless it is fundamental to a specific degree</a:t>
            </a:r>
          </a:p>
          <a:p>
            <a:pPr lvl="1"/>
            <a:r>
              <a:rPr lang="en-US" sz="2000"/>
              <a:t>CA State University– Sacramento, 2018 (Office of Civil Rights case)</a:t>
            </a:r>
          </a:p>
          <a:p>
            <a:r>
              <a:rPr lang="en-US" sz="2000"/>
              <a:t>A degree modification/course substitution is a type of “academic adjustment” or disability accommodation. Therefore, the intention of the accommodation is to allow </a:t>
            </a:r>
            <a:r>
              <a:rPr lang="en-US" sz="2000" b="1"/>
              <a:t>access</a:t>
            </a:r>
            <a:r>
              <a:rPr lang="en-US" sz="2000"/>
              <a:t>, not guarantee </a:t>
            </a:r>
            <a:r>
              <a:rPr lang="en-US" sz="2000" b="1"/>
              <a:t>success. </a:t>
            </a:r>
            <a:endParaRPr lang="en-US" sz="2000"/>
          </a:p>
        </p:txBody>
      </p:sp>
    </p:spTree>
    <p:extLst>
      <p:ext uri="{BB962C8B-B14F-4D97-AF65-F5344CB8AC3E}">
        <p14:creationId xmlns:p14="http://schemas.microsoft.com/office/powerpoint/2010/main" val="2982859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7E5EB2-4704-C9EB-14E8-78C88B4B5F3A}"/>
              </a:ext>
            </a:extLst>
          </p:cNvPr>
          <p:cNvSpPr>
            <a:spLocks noGrp="1"/>
          </p:cNvSpPr>
          <p:nvPr>
            <p:ph type="title"/>
          </p:nvPr>
        </p:nvSpPr>
        <p:spPr>
          <a:xfrm>
            <a:off x="466722" y="586855"/>
            <a:ext cx="3201366" cy="3387497"/>
          </a:xfrm>
        </p:spPr>
        <p:txBody>
          <a:bodyPr anchor="b">
            <a:normAutofit/>
          </a:bodyPr>
          <a:lstStyle/>
          <a:p>
            <a:pPr algn="r"/>
            <a:r>
              <a:rPr lang="en-US" sz="2800" dirty="0">
                <a:solidFill>
                  <a:srgbClr val="FFFFFF"/>
                </a:solidFill>
              </a:rPr>
              <a:t>More about who may require a Degree Modification/Course Substitution</a:t>
            </a:r>
          </a:p>
        </p:txBody>
      </p:sp>
      <p:sp>
        <p:nvSpPr>
          <p:cNvPr id="3" name="Content Placeholder 2">
            <a:extLst>
              <a:ext uri="{FF2B5EF4-FFF2-40B4-BE49-F238E27FC236}">
                <a16:creationId xmlns:a16="http://schemas.microsoft.com/office/drawing/2014/main" id="{686507EA-EC97-CFE3-E99D-706D6C02458D}"/>
              </a:ext>
            </a:extLst>
          </p:cNvPr>
          <p:cNvSpPr>
            <a:spLocks noGrp="1"/>
          </p:cNvSpPr>
          <p:nvPr>
            <p:ph idx="1"/>
          </p:nvPr>
        </p:nvSpPr>
        <p:spPr>
          <a:xfrm>
            <a:off x="4810259" y="649480"/>
            <a:ext cx="6555347" cy="5546047"/>
          </a:xfrm>
        </p:spPr>
        <p:txBody>
          <a:bodyPr anchor="ctr">
            <a:normAutofit/>
          </a:bodyPr>
          <a:lstStyle/>
          <a:p>
            <a:r>
              <a:rPr lang="en-US" sz="2000" b="0" i="0" dirty="0">
                <a:effectLst/>
              </a:rPr>
              <a:t>Dyscalculia – Failure to develop math (arithmetic) competences that is not due to brain injury or mental impairment.</a:t>
            </a:r>
          </a:p>
          <a:p>
            <a:r>
              <a:rPr lang="en-US" sz="2000" b="0" i="0" dirty="0">
                <a:effectLst/>
              </a:rPr>
              <a:t>Dyslexia – is a learning disability that causes reading problems in courses and in math due to misreading or miscopying numbers and letters.</a:t>
            </a:r>
          </a:p>
          <a:p>
            <a:r>
              <a:rPr lang="en-US" sz="2000" b="0" i="0" dirty="0">
                <a:effectLst/>
              </a:rPr>
              <a:t>Specific Learning Disability (SLD) – students with average to above intelligences that have difficulty learning in reading, written expression (English) or mathematics due to processing deficit(s). </a:t>
            </a:r>
          </a:p>
          <a:p>
            <a:pPr lvl="1"/>
            <a:r>
              <a:rPr lang="en-US" sz="2000" b="0" i="0" dirty="0">
                <a:effectLst/>
              </a:rPr>
              <a:t>SLD- Mathematics– Impaired number sense, memorization of arithmetic facts, accurate/fluent calculations, Accurate reasoning. </a:t>
            </a:r>
          </a:p>
          <a:p>
            <a:pPr lvl="1"/>
            <a:r>
              <a:rPr lang="en-US" sz="2000" b="0" i="0" dirty="0">
                <a:effectLst/>
              </a:rPr>
              <a:t>SLD – Reading</a:t>
            </a:r>
          </a:p>
          <a:p>
            <a:endParaRPr lang="en-US" sz="2000" dirty="0"/>
          </a:p>
        </p:txBody>
      </p:sp>
    </p:spTree>
    <p:extLst>
      <p:ext uri="{BB962C8B-B14F-4D97-AF65-F5344CB8AC3E}">
        <p14:creationId xmlns:p14="http://schemas.microsoft.com/office/powerpoint/2010/main" val="375170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486E-2E9F-125B-6FF9-1E64320507DA}"/>
              </a:ext>
            </a:extLst>
          </p:cNvPr>
          <p:cNvSpPr>
            <a:spLocks noGrp="1"/>
          </p:cNvSpPr>
          <p:nvPr>
            <p:ph type="title"/>
          </p:nvPr>
        </p:nvSpPr>
        <p:spPr/>
        <p:txBody>
          <a:bodyPr/>
          <a:lstStyle/>
          <a:p>
            <a:r>
              <a:rPr lang="en-US"/>
              <a:t>Website</a:t>
            </a:r>
          </a:p>
        </p:txBody>
      </p:sp>
      <p:sp>
        <p:nvSpPr>
          <p:cNvPr id="3" name="Content Placeholder 2">
            <a:extLst>
              <a:ext uri="{FF2B5EF4-FFF2-40B4-BE49-F238E27FC236}">
                <a16:creationId xmlns:a16="http://schemas.microsoft.com/office/drawing/2014/main" id="{BCB0C5C6-93EF-E971-1834-08B760572105}"/>
              </a:ext>
            </a:extLst>
          </p:cNvPr>
          <p:cNvSpPr>
            <a:spLocks noGrp="1"/>
          </p:cNvSpPr>
          <p:nvPr>
            <p:ph idx="1"/>
          </p:nvPr>
        </p:nvSpPr>
        <p:spPr/>
        <p:txBody>
          <a:bodyPr/>
          <a:lstStyle/>
          <a:p>
            <a:r>
              <a:rPr lang="en-US" dirty="0">
                <a:hlinkClick r:id="rId2"/>
              </a:rPr>
              <a:t>www.disability.unt.edu</a:t>
            </a:r>
            <a:r>
              <a:rPr lang="en-US" dirty="0"/>
              <a:t> or </a:t>
            </a:r>
            <a:r>
              <a:rPr lang="en-US" dirty="0">
                <a:hlinkClick r:id="rId3"/>
              </a:rPr>
              <a:t>www.oda.unt.edu</a:t>
            </a:r>
            <a:endParaRPr lang="en-US" dirty="0"/>
          </a:p>
          <a:p>
            <a:r>
              <a:rPr lang="en-US" dirty="0"/>
              <a:t>Click “Staff” – “Degree Modifications/Course Substitutions”</a:t>
            </a:r>
          </a:p>
        </p:txBody>
      </p:sp>
      <p:pic>
        <p:nvPicPr>
          <p:cNvPr id="5" name="Picture 4">
            <a:extLst>
              <a:ext uri="{FF2B5EF4-FFF2-40B4-BE49-F238E27FC236}">
                <a16:creationId xmlns:a16="http://schemas.microsoft.com/office/drawing/2014/main" id="{6FE3EC13-80DE-1F97-562B-F69BF4B6C921}"/>
              </a:ext>
            </a:extLst>
          </p:cNvPr>
          <p:cNvPicPr>
            <a:picLocks noChangeAspect="1"/>
          </p:cNvPicPr>
          <p:nvPr/>
        </p:nvPicPr>
        <p:blipFill>
          <a:blip r:embed="rId4"/>
          <a:stretch>
            <a:fillRect/>
          </a:stretch>
        </p:blipFill>
        <p:spPr>
          <a:xfrm>
            <a:off x="1473149" y="3018148"/>
            <a:ext cx="2191056" cy="2886478"/>
          </a:xfrm>
          <a:prstGeom prst="rect">
            <a:avLst/>
          </a:prstGeom>
        </p:spPr>
      </p:pic>
      <p:pic>
        <p:nvPicPr>
          <p:cNvPr id="7" name="Picture 6">
            <a:extLst>
              <a:ext uri="{FF2B5EF4-FFF2-40B4-BE49-F238E27FC236}">
                <a16:creationId xmlns:a16="http://schemas.microsoft.com/office/drawing/2014/main" id="{BF25E4C0-E4EB-A061-4691-F3BF928DDD75}"/>
              </a:ext>
            </a:extLst>
          </p:cNvPr>
          <p:cNvPicPr>
            <a:picLocks noChangeAspect="1"/>
          </p:cNvPicPr>
          <p:nvPr/>
        </p:nvPicPr>
        <p:blipFill>
          <a:blip r:embed="rId5"/>
          <a:stretch>
            <a:fillRect/>
          </a:stretch>
        </p:blipFill>
        <p:spPr>
          <a:xfrm>
            <a:off x="4299154" y="4001294"/>
            <a:ext cx="6096000" cy="782230"/>
          </a:xfrm>
          <a:prstGeom prst="rect">
            <a:avLst/>
          </a:prstGeom>
        </p:spPr>
      </p:pic>
    </p:spTree>
    <p:extLst>
      <p:ext uri="{BB962C8B-B14F-4D97-AF65-F5344CB8AC3E}">
        <p14:creationId xmlns:p14="http://schemas.microsoft.com/office/powerpoint/2010/main" val="3300711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4C1483-2A85-DF3D-42DB-B678B262AF7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Who?</a:t>
            </a:r>
          </a:p>
        </p:txBody>
      </p:sp>
      <p:sp>
        <p:nvSpPr>
          <p:cNvPr id="3" name="Content Placeholder 2">
            <a:extLst>
              <a:ext uri="{FF2B5EF4-FFF2-40B4-BE49-F238E27FC236}">
                <a16:creationId xmlns:a16="http://schemas.microsoft.com/office/drawing/2014/main" id="{AAB9C02D-394D-6341-1C02-DB67F8382A58}"/>
              </a:ext>
            </a:extLst>
          </p:cNvPr>
          <p:cNvSpPr>
            <a:spLocks noGrp="1"/>
          </p:cNvSpPr>
          <p:nvPr>
            <p:ph idx="1"/>
          </p:nvPr>
        </p:nvSpPr>
        <p:spPr>
          <a:xfrm>
            <a:off x="4810259" y="649480"/>
            <a:ext cx="6555347" cy="5546047"/>
          </a:xfrm>
        </p:spPr>
        <p:txBody>
          <a:bodyPr anchor="ctr">
            <a:normAutofit/>
          </a:bodyPr>
          <a:lstStyle/>
          <a:p>
            <a:r>
              <a:rPr lang="en-US" sz="1700" dirty="0"/>
              <a:t>Less common disabilities – depends on how individual is impacted; This is not an exhaustive list. </a:t>
            </a:r>
          </a:p>
          <a:p>
            <a:r>
              <a:rPr lang="en-US" sz="1700" b="0" i="0" dirty="0">
                <a:effectLst/>
                <a:cs typeface="Times New Roman"/>
              </a:rPr>
              <a:t>Neurodivergent – Students who have brain differences that affect how the brain works differently compared to typical brains. They have different strengths and deficits than other students.</a:t>
            </a:r>
          </a:p>
          <a:p>
            <a:pPr lvl="1"/>
            <a:r>
              <a:rPr lang="en-US" sz="1700" b="0" i="0" dirty="0">
                <a:effectLst/>
                <a:cs typeface="Times New Roman"/>
              </a:rPr>
              <a:t>Autism - Students perceive the world through different perspectives. Social interaction difficulty, lack of class participation, problems with group work in class. </a:t>
            </a:r>
            <a:endParaRPr lang="en-US" sz="1700" dirty="0">
              <a:cs typeface="Times New Roman"/>
            </a:endParaRPr>
          </a:p>
          <a:p>
            <a:pPr lvl="1"/>
            <a:r>
              <a:rPr lang="en-US" sz="1700" b="0" i="0" dirty="0">
                <a:effectLst/>
                <a:cs typeface="Times New Roman"/>
              </a:rPr>
              <a:t>Auditory Processing Disorder </a:t>
            </a:r>
            <a:endParaRPr lang="en-US" sz="1700" dirty="0">
              <a:cs typeface="Times New Roman"/>
            </a:endParaRPr>
          </a:p>
          <a:p>
            <a:pPr lvl="2">
              <a:buFont typeface="Wingdings" panose="020B0604020202020204" pitchFamily="34" charset="0"/>
              <a:buChar char="§"/>
            </a:pPr>
            <a:r>
              <a:rPr lang="en-US" sz="1300" dirty="0">
                <a:cs typeface="Times New Roman"/>
              </a:rPr>
              <a:t>Individual diagnosis but also characteristic of many disabilities</a:t>
            </a:r>
            <a:endParaRPr lang="en-US" sz="1300" b="0" i="0" dirty="0">
              <a:effectLst/>
              <a:cs typeface="Times New Roman"/>
            </a:endParaRPr>
          </a:p>
          <a:p>
            <a:r>
              <a:rPr lang="en-US" sz="1700" b="0" i="0" dirty="0">
                <a:effectLst/>
                <a:cs typeface="Times New Roman"/>
              </a:rPr>
              <a:t>Traumatic Brain Injury (TBI) – Students with physical injuries to the brain. It could be one major injury or several small ones causing </a:t>
            </a:r>
            <a:r>
              <a:rPr lang="en-US" sz="1700" dirty="0">
                <a:cs typeface="Times New Roman"/>
              </a:rPr>
              <a:t>short-term working memory </a:t>
            </a:r>
            <a:r>
              <a:rPr lang="en-US" sz="1700" b="0" i="0" dirty="0">
                <a:effectLst/>
                <a:cs typeface="Times New Roman"/>
              </a:rPr>
              <a:t>problems from vehicle accidents, etc. Also have problems in memory, executive function, abstract reasoning, receptive and expressive language.</a:t>
            </a:r>
          </a:p>
          <a:p>
            <a:endParaRPr lang="en-US" sz="1700" dirty="0"/>
          </a:p>
        </p:txBody>
      </p:sp>
    </p:spTree>
    <p:extLst>
      <p:ext uri="{BB962C8B-B14F-4D97-AF65-F5344CB8AC3E}">
        <p14:creationId xmlns:p14="http://schemas.microsoft.com/office/powerpoint/2010/main" val="2340201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0AC1B-44B3-E572-2AD0-833809F51C84}"/>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Who? (continued)</a:t>
            </a:r>
          </a:p>
        </p:txBody>
      </p:sp>
      <p:sp>
        <p:nvSpPr>
          <p:cNvPr id="3" name="Content Placeholder 2">
            <a:extLst>
              <a:ext uri="{FF2B5EF4-FFF2-40B4-BE49-F238E27FC236}">
                <a16:creationId xmlns:a16="http://schemas.microsoft.com/office/drawing/2014/main" id="{B1CA7896-AC2F-A72C-C5B3-CA7D944580DA}"/>
              </a:ext>
            </a:extLst>
          </p:cNvPr>
          <p:cNvSpPr>
            <a:spLocks noGrp="1"/>
          </p:cNvSpPr>
          <p:nvPr>
            <p:ph idx="1"/>
          </p:nvPr>
        </p:nvSpPr>
        <p:spPr>
          <a:xfrm>
            <a:off x="4810259" y="649480"/>
            <a:ext cx="6555347" cy="5546047"/>
          </a:xfrm>
        </p:spPr>
        <p:txBody>
          <a:bodyPr anchor="ctr">
            <a:normAutofit/>
          </a:bodyPr>
          <a:lstStyle/>
          <a:p>
            <a:r>
              <a:rPr lang="en-US" sz="2000" b="0" i="0" dirty="0">
                <a:effectLst/>
              </a:rPr>
              <a:t>Language Impairment – Students having problems with reading, understanding language, writing, vocabulary, &amp; grammar. Problems with expressive and receptive language in class, tutoring and instructor meetings. May have difficulty processing/ understanding lectures and forming appropriate questions and/or answers.</a:t>
            </a:r>
          </a:p>
          <a:p>
            <a:r>
              <a:rPr lang="en-US" sz="2000" b="0" i="0" dirty="0">
                <a:effectLst/>
              </a:rPr>
              <a:t>Intellectual Disability (ID) – Student deficits in intellectual and adaptive functioning to understand concepts and remember information. Problems with verbal, abstract reasoning and facts to apply that information to learn. There are various ranges of ID student. Could have processing defects in all cognitive areas.</a:t>
            </a:r>
          </a:p>
        </p:txBody>
      </p:sp>
    </p:spTree>
    <p:extLst>
      <p:ext uri="{BB962C8B-B14F-4D97-AF65-F5344CB8AC3E}">
        <p14:creationId xmlns:p14="http://schemas.microsoft.com/office/powerpoint/2010/main" val="2433463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s in a line and one question mark is lit">
            <a:extLst>
              <a:ext uri="{FF2B5EF4-FFF2-40B4-BE49-F238E27FC236}">
                <a16:creationId xmlns:a16="http://schemas.microsoft.com/office/drawing/2014/main" id="{9D6D8444-0D36-F4B9-BA7B-1E4ED905B6D0}"/>
              </a:ext>
            </a:extLst>
          </p:cNvPr>
          <p:cNvPicPr>
            <a:picLocks noChangeAspect="1"/>
          </p:cNvPicPr>
          <p:nvPr/>
        </p:nvPicPr>
        <p:blipFill>
          <a:blip r:embed="rId2"/>
          <a:srcRect r="20783"/>
          <a:stretch/>
        </p:blipFill>
        <p:spPr>
          <a:xfrm>
            <a:off x="4038599" y="10"/>
            <a:ext cx="8160026" cy="6875809"/>
          </a:xfrm>
          <a:prstGeom prst="rect">
            <a:avLst/>
          </a:prstGeom>
        </p:spPr>
      </p:pic>
      <p:sp>
        <p:nvSpPr>
          <p:cNvPr id="22" name="Freeform: Shape 21">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64646AD-CB3F-77FD-ABB1-1BC9AB3A16C6}"/>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a:solidFill>
                  <a:srgbClr val="FFFFFF"/>
                </a:solidFill>
              </a:rPr>
              <a:t>Questions?</a:t>
            </a:r>
          </a:p>
        </p:txBody>
      </p:sp>
    </p:spTree>
    <p:extLst>
      <p:ext uri="{BB962C8B-B14F-4D97-AF65-F5344CB8AC3E}">
        <p14:creationId xmlns:p14="http://schemas.microsoft.com/office/powerpoint/2010/main" val="96765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8BF004-F92F-3A00-4963-6B8AD155901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Contact Information</a:t>
            </a:r>
          </a:p>
        </p:txBody>
      </p:sp>
      <p:sp>
        <p:nvSpPr>
          <p:cNvPr id="3" name="Content Placeholder 2">
            <a:extLst>
              <a:ext uri="{FF2B5EF4-FFF2-40B4-BE49-F238E27FC236}">
                <a16:creationId xmlns:a16="http://schemas.microsoft.com/office/drawing/2014/main" id="{F79683D0-48E6-ECAD-39D7-0DB68D55CE23}"/>
              </a:ext>
            </a:extLst>
          </p:cNvPr>
          <p:cNvSpPr>
            <a:spLocks noGrp="1"/>
          </p:cNvSpPr>
          <p:nvPr>
            <p:ph idx="1"/>
          </p:nvPr>
        </p:nvSpPr>
        <p:spPr>
          <a:xfrm>
            <a:off x="4810259" y="649480"/>
            <a:ext cx="6555347" cy="5546047"/>
          </a:xfrm>
        </p:spPr>
        <p:txBody>
          <a:bodyPr anchor="ctr">
            <a:normAutofit/>
          </a:bodyPr>
          <a:lstStyle/>
          <a:p>
            <a:r>
              <a:rPr lang="en-US" sz="2000"/>
              <a:t>Jessica Stone, M.S., CRC, LPC</a:t>
            </a:r>
            <a:br>
              <a:rPr lang="en-US" sz="2000"/>
            </a:br>
            <a:r>
              <a:rPr lang="en-US" sz="2000"/>
              <a:t>Director, Office of Disability Access</a:t>
            </a:r>
            <a:br>
              <a:rPr lang="en-US" sz="2000"/>
            </a:br>
            <a:r>
              <a:rPr lang="en-US" sz="2000"/>
              <a:t>Chestnut Hall, Suite 102 (ODA Office Suite)</a:t>
            </a:r>
            <a:br>
              <a:rPr lang="en-US" sz="2000"/>
            </a:br>
            <a:r>
              <a:rPr lang="en-US" sz="2000"/>
              <a:t>Phone: 940-565-4323</a:t>
            </a:r>
            <a:br>
              <a:rPr lang="en-US" sz="2000"/>
            </a:br>
            <a:r>
              <a:rPr lang="en-US" sz="2000"/>
              <a:t>Email: </a:t>
            </a:r>
            <a:r>
              <a:rPr lang="en-US" sz="2000">
                <a:hlinkClick r:id="rId2"/>
              </a:rPr>
              <a:t>Jessica.Stone@unt.edu</a:t>
            </a:r>
            <a:endParaRPr lang="en-US" sz="2000"/>
          </a:p>
          <a:p>
            <a:r>
              <a:rPr lang="en-US" sz="2000"/>
              <a:t>Steven Harris, M.A.</a:t>
            </a:r>
            <a:br>
              <a:rPr lang="en-US" sz="2000"/>
            </a:br>
            <a:r>
              <a:rPr lang="en-US" sz="2000"/>
              <a:t>Assistant Director, Accommodated Testing</a:t>
            </a:r>
            <a:br>
              <a:rPr lang="en-US" sz="2000"/>
            </a:br>
            <a:r>
              <a:rPr lang="en-US" sz="2000"/>
              <a:t>Chestnut Hall, Suite 115 (ODA Testing Center)</a:t>
            </a:r>
            <a:br>
              <a:rPr lang="en-US" sz="2000"/>
            </a:br>
            <a:r>
              <a:rPr lang="en-US" sz="2000"/>
              <a:t>Phone: 940-369-8969</a:t>
            </a:r>
            <a:br>
              <a:rPr lang="en-US" sz="2000"/>
            </a:br>
            <a:r>
              <a:rPr lang="en-US" sz="2000"/>
              <a:t>Email: </a:t>
            </a:r>
            <a:r>
              <a:rPr lang="en-US" sz="2000">
                <a:hlinkClick r:id="rId3"/>
              </a:rPr>
              <a:t>Steven.Harris@unt.edu</a:t>
            </a:r>
            <a:endParaRPr lang="en-US" sz="2000"/>
          </a:p>
        </p:txBody>
      </p:sp>
    </p:spTree>
    <p:extLst>
      <p:ext uri="{BB962C8B-B14F-4D97-AF65-F5344CB8AC3E}">
        <p14:creationId xmlns:p14="http://schemas.microsoft.com/office/powerpoint/2010/main" val="84824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658995C9-5B0E-7604-F306-6A99DA1FED70}"/>
              </a:ext>
            </a:extLst>
          </p:cNvPr>
          <p:cNvSpPr>
            <a:spLocks noGrp="1"/>
          </p:cNvSpPr>
          <p:nvPr>
            <p:ph type="title"/>
          </p:nvPr>
        </p:nvSpPr>
        <p:spPr>
          <a:xfrm>
            <a:off x="1143000" y="990599"/>
            <a:ext cx="9906000" cy="685800"/>
          </a:xfrm>
        </p:spPr>
        <p:txBody>
          <a:bodyPr anchor="t">
            <a:normAutofit/>
          </a:bodyPr>
          <a:lstStyle/>
          <a:p>
            <a:r>
              <a:rPr lang="en-US" sz="4000"/>
              <a:t>Objectives</a:t>
            </a:r>
          </a:p>
        </p:txBody>
      </p:sp>
      <p:graphicFrame>
        <p:nvGraphicFramePr>
          <p:cNvPr id="6" name="Content Placeholder 2">
            <a:extLst>
              <a:ext uri="{FF2B5EF4-FFF2-40B4-BE49-F238E27FC236}">
                <a16:creationId xmlns:a16="http://schemas.microsoft.com/office/drawing/2014/main" id="{0D9C1B8D-9DE7-78EC-F172-5AFEAF73A77B}"/>
              </a:ext>
            </a:extLst>
          </p:cNvPr>
          <p:cNvGraphicFramePr>
            <a:graphicFrameLocks noGrp="1"/>
          </p:cNvGraphicFramePr>
          <p:nvPr>
            <p:ph idx="1"/>
            <p:extLst>
              <p:ext uri="{D42A27DB-BD31-4B8C-83A1-F6EECF244321}">
                <p14:modId xmlns:p14="http://schemas.microsoft.com/office/powerpoint/2010/main" val="3081118717"/>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20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3ABDA-9115-468E-295F-ACC78ED1700C}"/>
              </a:ext>
            </a:extLst>
          </p:cNvPr>
          <p:cNvSpPr>
            <a:spLocks noGrp="1"/>
          </p:cNvSpPr>
          <p:nvPr>
            <p:ph type="title"/>
          </p:nvPr>
        </p:nvSpPr>
        <p:spPr>
          <a:xfrm>
            <a:off x="761800" y="762001"/>
            <a:ext cx="5334197" cy="1708242"/>
          </a:xfrm>
        </p:spPr>
        <p:txBody>
          <a:bodyPr anchor="ctr">
            <a:normAutofit/>
          </a:bodyPr>
          <a:lstStyle/>
          <a:p>
            <a:r>
              <a:rPr lang="en-US" sz="3700"/>
              <a:t>What is a Degree Modification/Course Substitution?</a:t>
            </a:r>
          </a:p>
        </p:txBody>
      </p:sp>
      <p:sp>
        <p:nvSpPr>
          <p:cNvPr id="3" name="Content Placeholder 2">
            <a:extLst>
              <a:ext uri="{FF2B5EF4-FFF2-40B4-BE49-F238E27FC236}">
                <a16:creationId xmlns:a16="http://schemas.microsoft.com/office/drawing/2014/main" id="{8FC14115-B666-7885-B38D-331C24E2D521}"/>
              </a:ext>
            </a:extLst>
          </p:cNvPr>
          <p:cNvSpPr>
            <a:spLocks noGrp="1"/>
          </p:cNvSpPr>
          <p:nvPr>
            <p:ph idx="1"/>
          </p:nvPr>
        </p:nvSpPr>
        <p:spPr>
          <a:xfrm>
            <a:off x="761800" y="2470244"/>
            <a:ext cx="5334197" cy="3769835"/>
          </a:xfrm>
        </p:spPr>
        <p:txBody>
          <a:bodyPr anchor="ctr">
            <a:normAutofit lnSpcReduction="10000"/>
          </a:bodyPr>
          <a:lstStyle/>
          <a:p>
            <a:r>
              <a:rPr lang="en-US" sz="1800" b="0" i="0" dirty="0">
                <a:effectLst/>
              </a:rPr>
              <a:t>A degree modification/course substitution is one of many “academic adjustments” that a student may request under the ADA and Section 504 of the Rehabilitation Act.</a:t>
            </a:r>
          </a:p>
          <a:p>
            <a:r>
              <a:rPr lang="en-US" sz="1800" b="0" i="0" dirty="0">
                <a:effectLst/>
              </a:rPr>
              <a:t>The University is not required to eliminate academic requirements essential to the program of instruction or related to certification or licensing requirements. </a:t>
            </a:r>
          </a:p>
          <a:p>
            <a:r>
              <a:rPr lang="en-US" sz="1800" b="0" i="0" dirty="0">
                <a:effectLst/>
              </a:rPr>
              <a:t>However, reasonable modifications will be provided for qualified students with verified disabilities. All requests for modification of a degree requirement (hereinafter referred to as “Requests”) must be initiated in the office of the dean of the college or school in which the qualified student is enrolled.</a:t>
            </a:r>
          </a:p>
        </p:txBody>
      </p:sp>
      <p:pic>
        <p:nvPicPr>
          <p:cNvPr id="5" name="Picture 4" descr="High angle view of a rolled paper, brown notebook, and black notepad on a wooden table">
            <a:extLst>
              <a:ext uri="{FF2B5EF4-FFF2-40B4-BE49-F238E27FC236}">
                <a16:creationId xmlns:a16="http://schemas.microsoft.com/office/drawing/2014/main" id="{E0453BF9-FC0D-FE55-75BB-AC3B908AEF56}"/>
              </a:ext>
            </a:extLst>
          </p:cNvPr>
          <p:cNvPicPr>
            <a:picLocks noChangeAspect="1"/>
          </p:cNvPicPr>
          <p:nvPr/>
        </p:nvPicPr>
        <p:blipFill>
          <a:blip r:embed="rId2"/>
          <a:srcRect r="48163"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77623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F3ABDA-9115-468E-295F-ACC78ED1700C}"/>
              </a:ext>
            </a:extLst>
          </p:cNvPr>
          <p:cNvSpPr>
            <a:spLocks noGrp="1"/>
          </p:cNvSpPr>
          <p:nvPr>
            <p:ph type="title"/>
          </p:nvPr>
        </p:nvSpPr>
        <p:spPr>
          <a:xfrm>
            <a:off x="761800" y="762001"/>
            <a:ext cx="5334197" cy="1708242"/>
          </a:xfrm>
        </p:spPr>
        <p:txBody>
          <a:bodyPr anchor="ctr">
            <a:normAutofit/>
          </a:bodyPr>
          <a:lstStyle/>
          <a:p>
            <a:r>
              <a:rPr lang="en-US" sz="3700"/>
              <a:t>What is a Degree Modification/Course Substitution?</a:t>
            </a:r>
          </a:p>
        </p:txBody>
      </p:sp>
      <p:sp>
        <p:nvSpPr>
          <p:cNvPr id="3" name="Content Placeholder 2">
            <a:extLst>
              <a:ext uri="{FF2B5EF4-FFF2-40B4-BE49-F238E27FC236}">
                <a16:creationId xmlns:a16="http://schemas.microsoft.com/office/drawing/2014/main" id="{8FC14115-B666-7885-B38D-331C24E2D521}"/>
              </a:ext>
            </a:extLst>
          </p:cNvPr>
          <p:cNvSpPr>
            <a:spLocks noGrp="1"/>
          </p:cNvSpPr>
          <p:nvPr>
            <p:ph idx="1"/>
          </p:nvPr>
        </p:nvSpPr>
        <p:spPr>
          <a:xfrm>
            <a:off x="761800" y="2470244"/>
            <a:ext cx="5334197" cy="3769835"/>
          </a:xfrm>
        </p:spPr>
        <p:txBody>
          <a:bodyPr anchor="ctr">
            <a:normAutofit/>
          </a:bodyPr>
          <a:lstStyle/>
          <a:p>
            <a:r>
              <a:rPr lang="en-US" sz="1800" b="0" i="0" dirty="0">
                <a:effectLst/>
                <a:latin typeface="+mj-lt"/>
              </a:rPr>
              <a:t>The dean has the authority to make decisions for modifying college degree requirements, but no modifications that would compromise the integrity of the degree will be granted. </a:t>
            </a:r>
          </a:p>
          <a:p>
            <a:r>
              <a:rPr lang="en-US" sz="1800" b="0" i="0" dirty="0">
                <a:effectLst/>
                <a:latin typeface="+mj-lt"/>
              </a:rPr>
              <a:t>Modifications of certification requirements cannot be considered by UNT and  should be directed to the applicable agency.</a:t>
            </a:r>
            <a:endParaRPr lang="en-US" sz="1800" dirty="0">
              <a:latin typeface="+mj-lt"/>
            </a:endParaRPr>
          </a:p>
        </p:txBody>
      </p:sp>
      <p:pic>
        <p:nvPicPr>
          <p:cNvPr id="5" name="Picture 4" descr="High angle view of a rolled paper, brown notebook, and black notepad on a wooden table">
            <a:extLst>
              <a:ext uri="{FF2B5EF4-FFF2-40B4-BE49-F238E27FC236}">
                <a16:creationId xmlns:a16="http://schemas.microsoft.com/office/drawing/2014/main" id="{E0453BF9-FC0D-FE55-75BB-AC3B908AEF56}"/>
              </a:ext>
            </a:extLst>
          </p:cNvPr>
          <p:cNvPicPr>
            <a:picLocks noChangeAspect="1"/>
          </p:cNvPicPr>
          <p:nvPr/>
        </p:nvPicPr>
        <p:blipFill>
          <a:blip r:embed="rId2"/>
          <a:srcRect r="48163"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395613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BBE123D-E071-37E0-9D14-125874C435BD}"/>
              </a:ext>
            </a:extLst>
          </p:cNvPr>
          <p:cNvSpPr>
            <a:spLocks noGrp="1"/>
          </p:cNvSpPr>
          <p:nvPr>
            <p:ph type="title"/>
          </p:nvPr>
        </p:nvSpPr>
        <p:spPr>
          <a:xfrm>
            <a:off x="1143000" y="990599"/>
            <a:ext cx="9906000" cy="685800"/>
          </a:xfrm>
        </p:spPr>
        <p:txBody>
          <a:bodyPr anchor="t">
            <a:normAutofit/>
          </a:bodyPr>
          <a:lstStyle/>
          <a:p>
            <a:r>
              <a:rPr lang="en-US" sz="4000"/>
              <a:t>Why is this not handled by ODA?</a:t>
            </a:r>
          </a:p>
        </p:txBody>
      </p:sp>
      <p:graphicFrame>
        <p:nvGraphicFramePr>
          <p:cNvPr id="5" name="Content Placeholder 2">
            <a:extLst>
              <a:ext uri="{FF2B5EF4-FFF2-40B4-BE49-F238E27FC236}">
                <a16:creationId xmlns:a16="http://schemas.microsoft.com/office/drawing/2014/main" id="{37B0E672-FE3E-F5D6-73BE-3E96BE1F6A5E}"/>
              </a:ext>
            </a:extLst>
          </p:cNvPr>
          <p:cNvGraphicFramePr>
            <a:graphicFrameLocks noGrp="1"/>
          </p:cNvGraphicFramePr>
          <p:nvPr>
            <p:ph idx="1"/>
            <p:extLst>
              <p:ext uri="{D42A27DB-BD31-4B8C-83A1-F6EECF244321}">
                <p14:modId xmlns:p14="http://schemas.microsoft.com/office/powerpoint/2010/main" val="1272549121"/>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0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F1EA44-CA3B-6F92-36A9-FF34F8EE632A}"/>
              </a:ext>
            </a:extLst>
          </p:cNvPr>
          <p:cNvSpPr>
            <a:spLocks noGrp="1"/>
          </p:cNvSpPr>
          <p:nvPr>
            <p:ph type="title"/>
          </p:nvPr>
        </p:nvSpPr>
        <p:spPr>
          <a:xfrm>
            <a:off x="466722" y="586855"/>
            <a:ext cx="3201366" cy="3387497"/>
          </a:xfrm>
        </p:spPr>
        <p:txBody>
          <a:bodyPr anchor="b">
            <a:normAutofit/>
          </a:bodyPr>
          <a:lstStyle/>
          <a:p>
            <a:pPr algn="r"/>
            <a:r>
              <a:rPr lang="en-US" sz="2500">
                <a:solidFill>
                  <a:srgbClr val="FFFFFF"/>
                </a:solidFill>
              </a:rPr>
              <a:t>Common Degree Modifications/Course Substitutions</a:t>
            </a:r>
          </a:p>
        </p:txBody>
      </p:sp>
      <p:sp>
        <p:nvSpPr>
          <p:cNvPr id="3" name="Content Placeholder 2">
            <a:extLst>
              <a:ext uri="{FF2B5EF4-FFF2-40B4-BE49-F238E27FC236}">
                <a16:creationId xmlns:a16="http://schemas.microsoft.com/office/drawing/2014/main" id="{9C7FAEFB-0ADB-C88D-8198-AE2D7794FA0F}"/>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dirty="0"/>
              <a:t>Student with a Learning Disability in Math or other disability which impacts processing or calculation</a:t>
            </a:r>
          </a:p>
          <a:p>
            <a:pPr lvl="1"/>
            <a:r>
              <a:rPr lang="en-US" sz="2000" dirty="0"/>
              <a:t>May need to substitute certain Math courses for Logic or related courses</a:t>
            </a:r>
          </a:p>
          <a:p>
            <a:r>
              <a:rPr lang="en-US" sz="2000" dirty="0"/>
              <a:t>Student with Auditory Processing Disorders</a:t>
            </a:r>
          </a:p>
          <a:p>
            <a:pPr lvl="1"/>
            <a:r>
              <a:rPr lang="en-US" sz="2000" dirty="0"/>
              <a:t>May need to substitute foreign language courses for an equivalent</a:t>
            </a:r>
          </a:p>
        </p:txBody>
      </p:sp>
    </p:spTree>
    <p:extLst>
      <p:ext uri="{BB962C8B-B14F-4D97-AF65-F5344CB8AC3E}">
        <p14:creationId xmlns:p14="http://schemas.microsoft.com/office/powerpoint/2010/main" val="63858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AFC54-F136-36A0-E5E1-9B4ADDC2BF7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Process</a:t>
            </a:r>
          </a:p>
        </p:txBody>
      </p:sp>
      <p:sp>
        <p:nvSpPr>
          <p:cNvPr id="3" name="Content Placeholder 2">
            <a:extLst>
              <a:ext uri="{FF2B5EF4-FFF2-40B4-BE49-F238E27FC236}">
                <a16:creationId xmlns:a16="http://schemas.microsoft.com/office/drawing/2014/main" id="{D60A4611-8778-4D66-ACDE-09CA3E2F0022}"/>
              </a:ext>
            </a:extLst>
          </p:cNvPr>
          <p:cNvSpPr>
            <a:spLocks noGrp="1"/>
          </p:cNvSpPr>
          <p:nvPr>
            <p:ph idx="1"/>
          </p:nvPr>
        </p:nvSpPr>
        <p:spPr>
          <a:xfrm>
            <a:off x="4810259" y="649480"/>
            <a:ext cx="6555347" cy="5546047"/>
          </a:xfrm>
        </p:spPr>
        <p:txBody>
          <a:bodyPr anchor="ctr">
            <a:normAutofit/>
          </a:bodyPr>
          <a:lstStyle/>
          <a:p>
            <a:r>
              <a:rPr lang="en-US" sz="2000"/>
              <a:t>Typically, the student advises ODA of their request for a Course Substitution first. Then, the Office of Disability Access connects the student to the Dean or designee.</a:t>
            </a:r>
          </a:p>
          <a:p>
            <a:r>
              <a:rPr lang="en-US" sz="2000"/>
              <a:t>Occasionally, students will submit the request directly to the Dean or designee and bypass ODA. This is acceptable as long as registration with ODA is confirmed. </a:t>
            </a:r>
          </a:p>
          <a:p>
            <a:r>
              <a:rPr lang="en-US" sz="2000" b="0" i="0">
                <a:effectLst/>
                <a:latin typeface="Source Sans Pro" panose="020B0503030403020204" pitchFamily="34" charset="0"/>
              </a:rPr>
              <a:t>To be eligible for consideration for degree requirement modifications related to disability, the student requesting the modification must be registered with the Office of Disability Access (ODA); be a qualified applicant for the degree in question, (i.e., able to meet essential competencies with or without accommodations or academic adjustments); have a disability that directly impacts the subject area in question; and demonstrate a good faith effort to complete the requirement in question.</a:t>
            </a:r>
            <a:endParaRPr lang="en-US" sz="2000"/>
          </a:p>
          <a:p>
            <a:endParaRPr lang="en-US" sz="2000"/>
          </a:p>
          <a:p>
            <a:pPr lvl="1"/>
            <a:endParaRPr lang="en-US" sz="2000"/>
          </a:p>
        </p:txBody>
      </p:sp>
    </p:spTree>
    <p:extLst>
      <p:ext uri="{BB962C8B-B14F-4D97-AF65-F5344CB8AC3E}">
        <p14:creationId xmlns:p14="http://schemas.microsoft.com/office/powerpoint/2010/main" val="16282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C0B7B2-E826-0FBA-A37F-C42856F63D6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Process (Continued)</a:t>
            </a:r>
          </a:p>
        </p:txBody>
      </p:sp>
      <p:sp>
        <p:nvSpPr>
          <p:cNvPr id="3" name="Content Placeholder 2">
            <a:extLst>
              <a:ext uri="{FF2B5EF4-FFF2-40B4-BE49-F238E27FC236}">
                <a16:creationId xmlns:a16="http://schemas.microsoft.com/office/drawing/2014/main" id="{4D4FE0EA-AE88-6EDE-5872-FE17A754C4CA}"/>
              </a:ext>
            </a:extLst>
          </p:cNvPr>
          <p:cNvSpPr>
            <a:spLocks noGrp="1"/>
          </p:cNvSpPr>
          <p:nvPr>
            <p:ph idx="1"/>
          </p:nvPr>
        </p:nvSpPr>
        <p:spPr>
          <a:xfrm>
            <a:off x="4810259" y="649480"/>
            <a:ext cx="6555347" cy="5546047"/>
          </a:xfrm>
        </p:spPr>
        <p:txBody>
          <a:bodyPr anchor="ctr">
            <a:normAutofit/>
          </a:bodyPr>
          <a:lstStyle/>
          <a:p>
            <a:pPr marL="0" indent="0">
              <a:buNone/>
            </a:pPr>
            <a:r>
              <a:rPr lang="en-US" sz="1600" b="0" i="0" dirty="0">
                <a:effectLst/>
              </a:rPr>
              <a:t>To initiate a Request to modify a degree requirement, a qualified student must file early in his/her degree program with the appropriate academic dean. A copy of the ODA documentation stating the exact nature (medical, psychological, educational, as appropriate) of the disability and the specific relevant limitations the disability imposes upon the qualified student should be provided with the Request. The review of a Request may take considerable time and, therefore, could cause a delay in graduation if filed near the completion of the degree. The dean will review and discuss the following:</a:t>
            </a:r>
          </a:p>
          <a:p>
            <a:r>
              <a:rPr lang="en-US" sz="1600" b="0" i="0" dirty="0">
                <a:effectLst/>
              </a:rPr>
              <a:t>sound academic reasons for the modification;</a:t>
            </a:r>
          </a:p>
          <a:p>
            <a:r>
              <a:rPr lang="en-US" sz="1600" b="0" i="0" dirty="0">
                <a:effectLst/>
              </a:rPr>
              <a:t>previous academic history;</a:t>
            </a:r>
          </a:p>
          <a:p>
            <a:r>
              <a:rPr lang="en-US" sz="1600" b="0" i="0" dirty="0">
                <a:effectLst/>
              </a:rPr>
              <a:t>alternatives to a program substitution (such as other degrees or other courses), without violating the student's right to obtain the preferred degree;</a:t>
            </a:r>
          </a:p>
          <a:p>
            <a:r>
              <a:rPr lang="en-US" sz="1600" b="0" i="0" dirty="0">
                <a:effectLst/>
              </a:rPr>
              <a:t>nature and efficacy of alternative solutions student has pursued,</a:t>
            </a:r>
          </a:p>
          <a:p>
            <a:r>
              <a:rPr lang="en-US" sz="1600" b="0" i="0" dirty="0">
                <a:effectLst/>
              </a:rPr>
              <a:t>proof of good faith effort to meet the standards in required courses;</a:t>
            </a:r>
          </a:p>
          <a:p>
            <a:r>
              <a:rPr lang="en-US" sz="1600" b="0" i="0" dirty="0">
                <a:effectLst/>
              </a:rPr>
              <a:t>whether courses proposed as a substitution are relevant and consistent for the purpose of the degree/certificate requirements; and</a:t>
            </a:r>
          </a:p>
          <a:p>
            <a:r>
              <a:rPr lang="en-US" sz="1600" b="0" i="0" dirty="0">
                <a:effectLst/>
              </a:rPr>
              <a:t>documentation of disability.</a:t>
            </a:r>
          </a:p>
          <a:p>
            <a:endParaRPr lang="en-US" sz="1600" dirty="0"/>
          </a:p>
        </p:txBody>
      </p:sp>
    </p:spTree>
    <p:extLst>
      <p:ext uri="{BB962C8B-B14F-4D97-AF65-F5344CB8AC3E}">
        <p14:creationId xmlns:p14="http://schemas.microsoft.com/office/powerpoint/2010/main" val="1465946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70de1992-07c6-480f-a318-a1afcba03983}" enabled="0" method="" siteId="{70de1992-07c6-480f-a318-a1afcba03983}" removed="1"/>
</clbl:labelList>
</file>

<file path=docProps/app.xml><?xml version="1.0" encoding="utf-8"?>
<Properties xmlns="http://schemas.openxmlformats.org/officeDocument/2006/extended-properties" xmlns:vt="http://schemas.openxmlformats.org/officeDocument/2006/docPropsVTypes">
  <TotalTime>0</TotalTime>
  <Words>1970</Words>
  <Application>Microsoft Office PowerPoint</Application>
  <PresentationFormat>Widescreen</PresentationFormat>
  <Paragraphs>121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Aptos Display</vt:lpstr>
      <vt:lpstr>Arial</vt:lpstr>
      <vt:lpstr>Calibri</vt:lpstr>
      <vt:lpstr>Source Sans Pro</vt:lpstr>
      <vt:lpstr>Wingdings</vt:lpstr>
      <vt:lpstr>Office Theme</vt:lpstr>
      <vt:lpstr>PowerPoint Presentation</vt:lpstr>
      <vt:lpstr>Website</vt:lpstr>
      <vt:lpstr>Objectives</vt:lpstr>
      <vt:lpstr>What is a Degree Modification/Course Substitution?</vt:lpstr>
      <vt:lpstr>What is a Degree Modification/Course Substitution?</vt:lpstr>
      <vt:lpstr>Why is this not handled by ODA?</vt:lpstr>
      <vt:lpstr>Common Degree Modifications/Course Substitutions</vt:lpstr>
      <vt:lpstr>Process</vt:lpstr>
      <vt:lpstr>Process (Continued)</vt:lpstr>
      <vt:lpstr>Process (Continued)</vt:lpstr>
      <vt:lpstr>Essential Elements</vt:lpstr>
      <vt:lpstr>Support from ODA in the review</vt:lpstr>
      <vt:lpstr>Two Helpful Assessments</vt:lpstr>
      <vt:lpstr>WAIS-IV</vt:lpstr>
      <vt:lpstr>WJ-IV</vt:lpstr>
      <vt:lpstr>Process - Appeal</vt:lpstr>
      <vt:lpstr>Common Denial Reasons</vt:lpstr>
      <vt:lpstr>Other Considerations</vt:lpstr>
      <vt:lpstr>More about who may require a Degree Modification/Course Substitution</vt:lpstr>
      <vt:lpstr>Who?</vt:lpstr>
      <vt:lpstr>Who? (continued)</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Stone, Jessica</dc:creator>
  <cp:lastModifiedBy>Stone, Jessica</cp:lastModifiedBy>
  <cp:revision>2</cp:revision>
  <cp:lastPrinted>2024-09-18T13:55:06Z</cp:lastPrinted>
  <dcterms:created xsi:type="dcterms:W3CDTF">2024-09-17T13:28:20Z</dcterms:created>
  <dcterms:modified xsi:type="dcterms:W3CDTF">2024-09-18T14:34:19Z</dcterms:modified>
</cp:coreProperties>
</file>